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11" r:id="rId2"/>
    <p:sldId id="313" r:id="rId3"/>
    <p:sldId id="316" r:id="rId4"/>
    <p:sldId id="295" r:id="rId5"/>
    <p:sldId id="307" r:id="rId6"/>
    <p:sldId id="308" r:id="rId7"/>
    <p:sldId id="298" r:id="rId8"/>
    <p:sldId id="309" r:id="rId9"/>
    <p:sldId id="300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1F4E79"/>
    <a:srgbClr val="BDD7EE"/>
    <a:srgbClr val="E6E6E6"/>
    <a:srgbClr val="FFE699"/>
    <a:srgbClr val="F2F2F2"/>
    <a:srgbClr val="FFF2CC"/>
    <a:srgbClr val="9AF67A"/>
    <a:srgbClr val="85F4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2505" autoAdjust="0"/>
  </p:normalViewPr>
  <p:slideViewPr>
    <p:cSldViewPr snapToGrid="0">
      <p:cViewPr varScale="1">
        <p:scale>
          <a:sx n="60" d="100"/>
          <a:sy n="60" d="100"/>
        </p:scale>
        <p:origin x="186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>
        <p:scale>
          <a:sx n="80" d="100"/>
          <a:sy n="80" d="100"/>
        </p:scale>
        <p:origin x="2256" y="-71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27/04/2020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12219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08952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08952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08952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0895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8099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hamilton-trust.org.uk/maths/year-3-maths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09" y="6380189"/>
            <a:ext cx="2271837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1300" b="0" dirty="0">
                <a:solidFill>
                  <a:srgbClr val="EA7600"/>
                </a:solidFill>
              </a:rPr>
              <a:t>©</a:t>
            </a:r>
            <a:r>
              <a:rPr lang="en-GB" sz="1200" b="0" dirty="0">
                <a:solidFill>
                  <a:srgbClr val="EA7600"/>
                </a:solidFill>
              </a:rPr>
              <a:t>  </a:t>
            </a:r>
            <a:r>
              <a:rPr lang="en-GB" sz="1300" b="0" u="none" dirty="0">
                <a:solidFill>
                  <a:srgbClr val="EA7600"/>
                </a:solidFill>
                <a:hlinkClick r:id="rId2"/>
              </a:rPr>
              <a:t>hamilton-trust.org.uk</a:t>
            </a:r>
            <a:endParaRPr lang="en-GB" sz="1300" b="0" u="none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3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 dirty="0"/>
              <a:t>Year 3</a:t>
            </a:r>
          </a:p>
        </p:txBody>
      </p:sp>
    </p:spTree>
    <p:extLst>
      <p:ext uri="{BB962C8B-B14F-4D97-AF65-F5344CB8AC3E}">
        <p14:creationId xmlns:p14="http://schemas.microsoft.com/office/powerpoint/2010/main" val="1291871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Year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rgbClr val="F2F2F2"/>
            </a:gs>
            <a:gs pos="0">
              <a:srgbClr val="FFF2CC"/>
            </a:gs>
            <a:gs pos="100000">
              <a:srgbClr val="FFE699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 dirty="0"/>
              <a:t>Year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GB" dirty="0" smtClean="0">
                <a:latin typeface="Comic Sans MS" panose="030F0702030302020204" pitchFamily="66" charset="0"/>
              </a:rPr>
              <a:t>Place Value </a:t>
            </a:r>
            <a:br>
              <a:rPr lang="en-GB" dirty="0" smtClean="0">
                <a:latin typeface="Comic Sans MS" panose="030F0702030302020204" pitchFamily="66" charset="0"/>
              </a:rPr>
            </a:br>
            <a:r>
              <a:rPr lang="en-GB" dirty="0" smtClean="0">
                <a:latin typeface="Comic Sans MS" panose="030F0702030302020204" pitchFamily="66" charset="0"/>
              </a:rPr>
              <a:t>with Mrs Jones.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6" name="Content Placeholder 5" descr="Chets Creek Elementary Math: How Many Groups of 10?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11" y="1848330"/>
            <a:ext cx="3378005" cy="247320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1</a:t>
            </a:fld>
            <a:endParaRPr lang="en-GB" dirty="0"/>
          </a:p>
        </p:txBody>
      </p:sp>
      <p:pic>
        <p:nvPicPr>
          <p:cNvPr id="7" name="Picture 6" descr="eLimu | Numbers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1239" y="4673620"/>
            <a:ext cx="4220637" cy="2059740"/>
          </a:xfrm>
          <a:prstGeom prst="rect">
            <a:avLst/>
          </a:prstGeom>
        </p:spPr>
      </p:pic>
      <p:pic>
        <p:nvPicPr>
          <p:cNvPr id="8" name="Picture 7" descr="E is for Explore!: Place Value Musical Chair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002" y="1963957"/>
            <a:ext cx="4812632" cy="243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8899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 w="28575">
            <a:solidFill>
              <a:srgbClr val="7030A0"/>
            </a:solidFill>
          </a:ln>
        </p:spPr>
        <p:txBody>
          <a:bodyPr/>
          <a:lstStyle/>
          <a:p>
            <a:pPr algn="ctr"/>
            <a: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Week 2 Maths -</a:t>
            </a:r>
            <a:br>
              <a:rPr lang="en-GB" b="1" dirty="0" smtClean="0">
                <a:solidFill>
                  <a:srgbClr val="0070C0"/>
                </a:solidFill>
                <a:latin typeface="Comic Sans MS" panose="030F0702030302020204" pitchFamily="66" charset="0"/>
              </a:rPr>
            </a:br>
            <a:r>
              <a:rPr lang="en-GB" b="1" u="sng" dirty="0" smtClean="0">
                <a:solidFill>
                  <a:srgbClr val="0070C0"/>
                </a:solidFill>
                <a:latin typeface="Comic Sans MS" panose="030F0702030302020204" pitchFamily="66" charset="0"/>
              </a:rPr>
              <a:t>Place Value.</a:t>
            </a:r>
            <a:endParaRPr lang="en-GB" b="1" u="sng" dirty="0">
              <a:solidFill>
                <a:srgbClr val="0070C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486274"/>
          </a:xfrm>
          <a:ln w="38100">
            <a:solidFill>
              <a:srgbClr val="FF0000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This week is all about Place Value. </a:t>
            </a:r>
            <a:endParaRPr lang="en-GB" dirty="0">
              <a:latin typeface="Comic Sans MS" panose="030F0702030302020204" pitchFamily="66" charset="0"/>
            </a:endParaRPr>
          </a:p>
          <a:p>
            <a:endParaRPr lang="en-GB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Remember each digit has a place.</a:t>
            </a:r>
          </a:p>
          <a:p>
            <a:pPr marL="0" indent="0" algn="ctr">
              <a:buNone/>
            </a:pPr>
            <a:r>
              <a:rPr lang="en-GB" dirty="0" err="1" smtClean="0">
                <a:solidFill>
                  <a:srgbClr val="7030A0"/>
                </a:solidFill>
                <a:latin typeface="Comic Sans MS" panose="030F0702030302020204" pitchFamily="66" charset="0"/>
              </a:rPr>
              <a:t>Th</a:t>
            </a:r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  H  T  1’s </a:t>
            </a:r>
          </a:p>
          <a:p>
            <a:pPr marL="0" indent="0" algn="ctr">
              <a:buNone/>
            </a:pPr>
            <a:endParaRPr lang="en-GB" dirty="0" smtClean="0">
              <a:solidFill>
                <a:srgbClr val="7030A0"/>
              </a:solidFill>
              <a:latin typeface="Comic Sans MS" panose="030F0702030302020204" pitchFamily="66" charset="0"/>
            </a:endParaRPr>
          </a:p>
          <a:p>
            <a:r>
              <a:rPr lang="en-GB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Think about when we have jumped left and right in class.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pPr lvl="0"/>
            <a:r>
              <a:rPr lang="en-GB" dirty="0">
                <a:solidFill>
                  <a:srgbClr val="00B050"/>
                </a:solidFill>
                <a:latin typeface="Comic Sans MS" panose="030F0702030302020204" pitchFamily="66" charset="0"/>
              </a:rPr>
              <a:t>If the number needs to get bigger we move right and add a place holder. </a:t>
            </a:r>
            <a:r>
              <a:rPr lang="en-GB">
                <a:solidFill>
                  <a:srgbClr val="00B050"/>
                </a:solidFill>
                <a:latin typeface="Comic Sans MS" panose="030F0702030302020204" pitchFamily="66" charset="0"/>
              </a:rPr>
              <a:t>If it needs to get smaller, we move left and ‘kick’ the place holder off!</a:t>
            </a:r>
            <a:endParaRPr lang="en-GB" dirty="0">
              <a:solidFill>
                <a:srgbClr val="00B050"/>
              </a:solidFill>
              <a:latin typeface="Comic Sans MS" panose="030F0702030302020204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/>
              <a:t>Year 3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0496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0"/>
          <p:cNvSpPr>
            <a:spLocks noGrp="1"/>
          </p:cNvSpPr>
          <p:nvPr>
            <p:ph type="title"/>
          </p:nvPr>
        </p:nvSpPr>
        <p:spPr>
          <a:xfrm>
            <a:off x="349668" y="770947"/>
            <a:ext cx="2815389" cy="789566"/>
          </a:xfrm>
        </p:spPr>
        <p:txBody>
          <a:bodyPr>
            <a:normAutofit/>
          </a:bodyPr>
          <a:lstStyle/>
          <a:p>
            <a:pPr eaLnBrk="1" hangingPunct="1"/>
            <a:r>
              <a:rPr lang="en-GB" altLang="en-US" sz="2800" b="1" dirty="0" smtClean="0"/>
              <a:t>Ordering Numbers</a:t>
            </a:r>
            <a:endParaRPr lang="en-GB" altLang="en-US" sz="2800" b="1" dirty="0" smtClean="0">
              <a:ea typeface="Tuffy" panose="020B0603060100000000" pitchFamily="34" charset="0"/>
              <a:cs typeface="Tuffy" panose="020B0603060100000000" pitchFamily="34" charset="0"/>
            </a:endParaRPr>
          </a:p>
        </p:txBody>
      </p:sp>
      <p:sp>
        <p:nvSpPr>
          <p:cNvPr id="2" name="Rounded Rectangle 1"/>
          <p:cNvSpPr/>
          <p:nvPr/>
        </p:nvSpPr>
        <p:spPr>
          <a:xfrm>
            <a:off x="755650" y="1309688"/>
            <a:ext cx="1912938" cy="403225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dirty="0">
                <a:solidFill>
                  <a:schemeClr val="tx1"/>
                </a:solidFill>
              </a:rPr>
              <a:t>Equipment</a:t>
            </a:r>
          </a:p>
        </p:txBody>
      </p:sp>
      <p:sp>
        <p:nvSpPr>
          <p:cNvPr id="39" name="Rounded Rectangle 38"/>
          <p:cNvSpPr/>
          <p:nvPr/>
        </p:nvSpPr>
        <p:spPr>
          <a:xfrm>
            <a:off x="755650" y="1712913"/>
            <a:ext cx="1912938" cy="923925"/>
          </a:xfrm>
          <a:prstGeom prst="roundRect">
            <a:avLst>
              <a:gd name="adj" fmla="val 0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en-US" sz="1400" dirty="0">
                <a:solidFill>
                  <a:schemeClr val="tx1"/>
                </a:solidFill>
              </a:rPr>
              <a:t>Whiteboard </a:t>
            </a:r>
            <a:r>
              <a:rPr lang="en-US" altLang="en-US" sz="1400" dirty="0" smtClean="0">
                <a:solidFill>
                  <a:schemeClr val="tx1"/>
                </a:solidFill>
              </a:rPr>
              <a:t>or a piece of paper and pens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altLang="en-US" sz="1400" dirty="0">
              <a:solidFill>
                <a:schemeClr val="tx1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en-US" sz="1400" dirty="0">
                <a:solidFill>
                  <a:schemeClr val="tx1"/>
                </a:solidFill>
              </a:rPr>
              <a:t>a</a:t>
            </a:r>
            <a:r>
              <a:rPr lang="en-US" altLang="en-US" sz="1400" dirty="0" smtClean="0">
                <a:solidFill>
                  <a:schemeClr val="tx1"/>
                </a:solidFill>
              </a:rPr>
              <a:t> die</a:t>
            </a:r>
            <a:endParaRPr lang="en-US" altLang="en-US" sz="1400" dirty="0">
              <a:solidFill>
                <a:schemeClr val="tx1"/>
              </a:solidFill>
            </a:endParaRPr>
          </a:p>
        </p:txBody>
      </p:sp>
      <p:sp>
        <p:nvSpPr>
          <p:cNvPr id="40" name="Rounded Rectangle 39">
            <a:hlinkClick r:id="rId2" action="ppaction://hlinksldjump"/>
          </p:cNvPr>
          <p:cNvSpPr/>
          <p:nvPr/>
        </p:nvSpPr>
        <p:spPr>
          <a:xfrm>
            <a:off x="755650" y="5448300"/>
            <a:ext cx="904875" cy="465138"/>
          </a:xfrm>
          <a:prstGeom prst="roundRect">
            <a:avLst>
              <a:gd name="adj" fmla="val 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2767013" y="1309688"/>
            <a:ext cx="5621337" cy="4603750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chemeClr val="tx1"/>
                </a:solidFill>
              </a:rPr>
              <a:t>Roll your die three times.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chemeClr val="tx1"/>
                </a:solidFill>
              </a:rPr>
              <a:t>Use the numbers to create as many three-digit numbers as you can.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000" dirty="0">
                <a:solidFill>
                  <a:schemeClr val="tx1"/>
                </a:solidFill>
              </a:rPr>
              <a:t>Write your numbers in descending order.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2000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757363" y="5448300"/>
            <a:ext cx="898525" cy="465138"/>
          </a:xfrm>
          <a:prstGeom prst="rect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GB" sz="1400" dirty="0"/>
          </a:p>
        </p:txBody>
      </p:sp>
      <p:pic>
        <p:nvPicPr>
          <p:cNvPr id="12297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975" y="3128963"/>
            <a:ext cx="1173163" cy="1217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8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51760">
            <a:off x="5937250" y="3149600"/>
            <a:ext cx="1173163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9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3336925"/>
            <a:ext cx="1173163" cy="1217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1" name="Picture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3448050"/>
            <a:ext cx="1590675" cy="137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2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791711">
            <a:off x="300038" y="3703637"/>
            <a:ext cx="26924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3" name="Picture 4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4465638"/>
            <a:ext cx="490538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66987" y="15672"/>
            <a:ext cx="4300481" cy="1018227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lvl="0" algn="ctr">
              <a:spcAft>
                <a:spcPts val="450"/>
              </a:spcAft>
              <a:buClr>
                <a:srgbClr val="ED7D31"/>
              </a:buClr>
              <a:defRPr/>
            </a:pPr>
            <a:r>
              <a:rPr lang="en-GB" sz="2800" b="1" dirty="0">
                <a:solidFill>
                  <a:srgbClr val="253746"/>
                </a:solidFill>
                <a:latin typeface="Comic Sans MS" panose="030F0702030302020204" pitchFamily="66" charset="0"/>
              </a:rPr>
              <a:t>Starter.</a:t>
            </a:r>
          </a:p>
          <a:p>
            <a:pPr lvl="0" algn="ctr">
              <a:spcAft>
                <a:spcPts val="450"/>
              </a:spcAft>
              <a:buClr>
                <a:srgbClr val="ED7D31"/>
              </a:buClr>
              <a:defRPr/>
            </a:pPr>
            <a:r>
              <a:rPr lang="en-GB" sz="2800" b="1" dirty="0">
                <a:solidFill>
                  <a:srgbClr val="253746"/>
                </a:solidFill>
                <a:latin typeface="Comic Sans MS" panose="030F0702030302020204" pitchFamily="66" charset="0"/>
              </a:rPr>
              <a:t>Let’s get warmed up!</a:t>
            </a:r>
          </a:p>
        </p:txBody>
      </p:sp>
    </p:spTree>
    <p:extLst>
      <p:ext uri="{BB962C8B-B14F-4D97-AF65-F5344CB8AC3E}">
        <p14:creationId xmlns:p14="http://schemas.microsoft.com/office/powerpoint/2010/main" val="124650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506472" y="1666878"/>
            <a:ext cx="813050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LO: To use place value </a:t>
            </a:r>
            <a:r>
              <a:rPr lang="en-GB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in numbers from 1000 to 2000.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450950"/>
            <a:ext cx="8910088" cy="584775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253746"/>
                </a:solidFill>
                <a:latin typeface="Comic Sans MS" panose="030F0702030302020204" pitchFamily="66" charset="0"/>
              </a:rPr>
              <a:t>Place </a:t>
            </a:r>
            <a:r>
              <a:rPr lang="en-GB" sz="3200" b="1" dirty="0" smtClean="0">
                <a:solidFill>
                  <a:srgbClr val="253746"/>
                </a:solidFill>
                <a:latin typeface="Comic Sans MS" panose="030F0702030302020204" pitchFamily="66" charset="0"/>
              </a:rPr>
              <a:t>Value – Day 2</a:t>
            </a:r>
            <a:endParaRPr lang="en-GB" sz="3200" b="1" dirty="0">
              <a:solidFill>
                <a:srgbClr val="253746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785" y="2871049"/>
            <a:ext cx="3907875" cy="293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226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05233" y="225585"/>
            <a:ext cx="8933534" cy="40011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LO: To use place </a:t>
            </a:r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value in numbers from 1000 to 2000</a:t>
            </a:r>
            <a:r>
              <a:rPr lang="en-GB" sz="2000" b="1" dirty="0">
                <a:solidFill>
                  <a:srgbClr val="FF0000"/>
                </a:solidFill>
              </a:rPr>
              <a:t>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76000" y="845550"/>
            <a:ext cx="3012281" cy="1035844"/>
            <a:chOff x="19539" y="1080000"/>
            <a:chExt cx="3012281" cy="103584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145111" y="845550"/>
            <a:ext cx="2440781" cy="1035844"/>
            <a:chOff x="3343302" y="1460409"/>
            <a:chExt cx="2440781" cy="10358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02" y="1460409"/>
              <a:ext cx="2440781" cy="1035844"/>
            </a:xfrm>
            <a:prstGeom prst="rect">
              <a:avLst/>
            </a:prstGeom>
            <a:effectLst/>
          </p:spPr>
        </p:pic>
        <p:sp>
          <p:nvSpPr>
            <p:cNvPr id="11" name="TextBox 10"/>
            <p:cNvSpPr txBox="1"/>
            <p:nvPr/>
          </p:nvSpPr>
          <p:spPr>
            <a:xfrm>
              <a:off x="3690622" y="1712409"/>
              <a:ext cx="15119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3   0   0</a:t>
              </a: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>
          <a:xfrm>
            <a:off x="1865111" y="827550"/>
            <a:ext cx="1705200" cy="1044000"/>
            <a:chOff x="4272818" y="3103488"/>
            <a:chExt cx="1691878" cy="1001316"/>
          </a:xfrm>
          <a:effectLst/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818" y="3103488"/>
              <a:ext cx="1691878" cy="100131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487130" y="3362449"/>
              <a:ext cx="957787" cy="61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4   0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297111" y="834750"/>
            <a:ext cx="1321594" cy="1036800"/>
            <a:chOff x="6058718" y="1080000"/>
            <a:chExt cx="1321594" cy="1035844"/>
          </a:xfrm>
          <a:effectLst/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6</a:t>
              </a:r>
            </a:p>
          </p:txBody>
        </p:sp>
      </p:grpSp>
      <p:sp>
        <p:nvSpPr>
          <p:cNvPr id="3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875798" y="1073615"/>
            <a:ext cx="3018276" cy="1211651"/>
          </a:xfrm>
          <a:prstGeom prst="wedgeEllipseCallout">
            <a:avLst>
              <a:gd name="adj1" fmla="val 64120"/>
              <a:gd name="adj2" fmla="val -58402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Three hundred and forty-six.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32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576000" y="2340440"/>
            <a:ext cx="3996000" cy="1211651"/>
          </a:xfrm>
          <a:prstGeom prst="wedgeEllipseCallout">
            <a:avLst>
              <a:gd name="adj1" fmla="val -60236"/>
              <a:gd name="adj2" fmla="val 56250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One thousand, three hundred and forty-six…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20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728900" y="2387016"/>
            <a:ext cx="3996000" cy="1211651"/>
          </a:xfrm>
          <a:prstGeom prst="wedgeEllipseCallout">
            <a:avLst>
              <a:gd name="adj1" fmla="val 55059"/>
              <a:gd name="adj2" fmla="val 43188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1346 is just like 346 but with a 1000 added.</a:t>
            </a:r>
            <a:endParaRPr lang="en-GB" sz="2000" b="1" dirty="0">
              <a:solidFill>
                <a:srgbClr val="FF0000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859360" y="4246753"/>
            <a:ext cx="3012281" cy="1035844"/>
            <a:chOff x="19539" y="1080000"/>
            <a:chExt cx="3012281" cy="1035844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TextBox 22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sp>
        <p:nvSpPr>
          <p:cNvPr id="24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4471725" y="4246752"/>
            <a:ext cx="3812916" cy="1389641"/>
          </a:xfrm>
          <a:prstGeom prst="wedgeEllipseCallout">
            <a:avLst>
              <a:gd name="adj1" fmla="val 67121"/>
              <a:gd name="adj2" fmla="val -3044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Why couldn’t we see the 3 zeroes before?</a:t>
            </a:r>
            <a:endParaRPr lang="en-GB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02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20" grpId="0" animBg="1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LO: To use place value in numbers from 1000 to 2000</a:t>
            </a:r>
            <a:r>
              <a:rPr lang="en-GB" sz="2000" b="1" dirty="0">
                <a:solidFill>
                  <a:srgbClr val="FF0000"/>
                </a:solidFill>
              </a:rPr>
              <a:t>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76000" y="845550"/>
            <a:ext cx="3012281" cy="1035844"/>
            <a:chOff x="19539" y="1080000"/>
            <a:chExt cx="3012281" cy="103584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145111" y="845550"/>
            <a:ext cx="2440781" cy="1035844"/>
            <a:chOff x="3343302" y="1460409"/>
            <a:chExt cx="2440781" cy="10358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02" y="1460409"/>
              <a:ext cx="2440781" cy="1035844"/>
            </a:xfrm>
            <a:prstGeom prst="rect">
              <a:avLst/>
            </a:prstGeom>
            <a:effectLst/>
          </p:spPr>
        </p:pic>
        <p:sp>
          <p:nvSpPr>
            <p:cNvPr id="11" name="TextBox 10"/>
            <p:cNvSpPr txBox="1"/>
            <p:nvPr/>
          </p:nvSpPr>
          <p:spPr>
            <a:xfrm>
              <a:off x="3690622" y="1712409"/>
              <a:ext cx="15119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3   0   0</a:t>
              </a: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>
          <a:xfrm>
            <a:off x="1865111" y="827550"/>
            <a:ext cx="1705200" cy="1044000"/>
            <a:chOff x="4272818" y="3103488"/>
            <a:chExt cx="1691878" cy="1001316"/>
          </a:xfrm>
          <a:effectLst/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818" y="3103488"/>
              <a:ext cx="1691878" cy="100131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487130" y="3362449"/>
              <a:ext cx="957787" cy="61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4   0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297111" y="834750"/>
            <a:ext cx="1321594" cy="1036800"/>
            <a:chOff x="6058718" y="1080000"/>
            <a:chExt cx="1321594" cy="1035844"/>
          </a:xfrm>
          <a:effectLst/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6</a:t>
              </a:r>
            </a:p>
          </p:txBody>
        </p:sp>
      </p:grpSp>
      <p:sp>
        <p:nvSpPr>
          <p:cNvPr id="3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248407" y="2196050"/>
            <a:ext cx="4715101" cy="1461550"/>
          </a:xfrm>
          <a:prstGeom prst="wedgeEllipseCallout">
            <a:avLst>
              <a:gd name="adj1" fmla="val -63676"/>
              <a:gd name="adj2" fmla="val 54822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We can also write </a:t>
            </a:r>
            <a:r>
              <a:rPr lang="en-GB" sz="2400" b="1" dirty="0">
                <a:solidFill>
                  <a:srgbClr val="253746"/>
                </a:solidFill>
              </a:rPr>
              <a:t>1346</a:t>
            </a:r>
            <a:r>
              <a:rPr lang="en-GB" sz="2000" b="1" dirty="0">
                <a:solidFill>
                  <a:srgbClr val="253746"/>
                </a:solidFill>
              </a:rPr>
              <a:t> as a </a:t>
            </a:r>
            <a:r>
              <a:rPr lang="en-GB" sz="2000" b="1" dirty="0">
                <a:solidFill>
                  <a:srgbClr val="FF0000"/>
                </a:solidFill>
              </a:rPr>
              <a:t>place value addition.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240799" y="1159105"/>
            <a:ext cx="3863041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1000 + 300 + 40 + 6 </a:t>
            </a:r>
          </a:p>
        </p:txBody>
      </p:sp>
    </p:spTree>
    <p:extLst>
      <p:ext uri="{BB962C8B-B14F-4D97-AF65-F5344CB8AC3E}">
        <p14:creationId xmlns:p14="http://schemas.microsoft.com/office/powerpoint/2010/main" val="421374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LO: To use place value in numbers from 1000 to 2000</a:t>
            </a:r>
            <a:r>
              <a:rPr lang="en-GB" sz="2000" b="1" dirty="0" smtClean="0">
                <a:solidFill>
                  <a:srgbClr val="FF0000"/>
                </a:solidFill>
              </a:rPr>
              <a:t>.</a:t>
            </a:r>
            <a:r>
              <a:rPr lang="en-GB" sz="2000" b="1" dirty="0" smtClean="0">
                <a:solidFill>
                  <a:srgbClr val="5B9BD5">
                    <a:lumMod val="75000"/>
                  </a:srgbClr>
                </a:solidFill>
              </a:rPr>
              <a:t>.</a:t>
            </a:r>
            <a:endParaRPr lang="en-GB" sz="2000" b="1" dirty="0">
              <a:solidFill>
                <a:srgbClr val="5B9BD5">
                  <a:lumMod val="75000"/>
                </a:srgbClr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68561" y="2908976"/>
            <a:ext cx="3012281" cy="1035844"/>
            <a:chOff x="19539" y="1080000"/>
            <a:chExt cx="3012281" cy="103584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437672" y="2908976"/>
            <a:ext cx="2440781" cy="1035844"/>
            <a:chOff x="3343302" y="1460409"/>
            <a:chExt cx="2440781" cy="10358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02" y="1460409"/>
              <a:ext cx="2440781" cy="1035844"/>
            </a:xfrm>
            <a:prstGeom prst="rect">
              <a:avLst/>
            </a:prstGeom>
            <a:effectLst/>
          </p:spPr>
        </p:pic>
        <p:sp>
          <p:nvSpPr>
            <p:cNvPr id="11" name="TextBox 10"/>
            <p:cNvSpPr txBox="1"/>
            <p:nvPr/>
          </p:nvSpPr>
          <p:spPr>
            <a:xfrm>
              <a:off x="3690622" y="1712409"/>
              <a:ext cx="15119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7   0   0</a:t>
              </a: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>
          <a:xfrm>
            <a:off x="3157672" y="2890976"/>
            <a:ext cx="1705200" cy="1044000"/>
            <a:chOff x="4272818" y="3103488"/>
            <a:chExt cx="1691878" cy="1001316"/>
          </a:xfrm>
          <a:effectLst/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818" y="3103488"/>
              <a:ext cx="1691878" cy="100131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487130" y="3362449"/>
              <a:ext cx="957787" cy="61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2   0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589672" y="2898176"/>
            <a:ext cx="1321594" cy="1036800"/>
            <a:chOff x="6058718" y="1080000"/>
            <a:chExt cx="1321594" cy="1035844"/>
          </a:xfrm>
          <a:effectLst/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9</a:t>
              </a:r>
            </a:p>
          </p:txBody>
        </p:sp>
      </p:grpSp>
      <p:sp>
        <p:nvSpPr>
          <p:cNvPr id="31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3785937" y="945304"/>
            <a:ext cx="4886779" cy="2088003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 smtClean="0">
              <a:solidFill>
                <a:srgbClr val="253746"/>
              </a:solidFill>
            </a:endParaRPr>
          </a:p>
          <a:p>
            <a:pPr algn="ctr"/>
            <a:r>
              <a:rPr lang="en-GB" b="1" dirty="0" smtClean="0">
                <a:solidFill>
                  <a:srgbClr val="253746"/>
                </a:solidFill>
              </a:rPr>
              <a:t>If someone is free ask them to play with you. One </a:t>
            </a:r>
            <a:r>
              <a:rPr lang="en-GB" b="1" dirty="0">
                <a:solidFill>
                  <a:srgbClr val="253746"/>
                </a:solidFill>
              </a:rPr>
              <a:t>person make the number with the place value </a:t>
            </a:r>
            <a:r>
              <a:rPr lang="en-GB" b="1" dirty="0" smtClean="0">
                <a:solidFill>
                  <a:srgbClr val="253746"/>
                </a:solidFill>
              </a:rPr>
              <a:t>cards (or write one on paper), </a:t>
            </a:r>
            <a:r>
              <a:rPr lang="en-GB" b="1" dirty="0">
                <a:solidFill>
                  <a:srgbClr val="253746"/>
                </a:solidFill>
              </a:rPr>
              <a:t>the other write a place value addition for the number. 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69531" y="3222830"/>
            <a:ext cx="3529345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1000 + 700 + 20 + 9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4826" y="809668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1729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801553" y="809668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1835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27354" y="809668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1464</a:t>
            </a:r>
          </a:p>
        </p:txBody>
      </p:sp>
      <p:sp>
        <p:nvSpPr>
          <p:cNvPr id="3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273364" y="1801941"/>
            <a:ext cx="2884308" cy="747165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check…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01627" y="3241268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1729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1868561" y="3941288"/>
            <a:ext cx="3012281" cy="1035844"/>
            <a:chOff x="19539" y="1080000"/>
            <a:chExt cx="3012281" cy="1035844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3" name="TextBox 42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437672" y="3941288"/>
            <a:ext cx="2440781" cy="1035844"/>
            <a:chOff x="3343302" y="1460409"/>
            <a:chExt cx="2440781" cy="10358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02" y="1460409"/>
              <a:ext cx="2440781" cy="1035844"/>
            </a:xfrm>
            <a:prstGeom prst="rect">
              <a:avLst/>
            </a:prstGeom>
            <a:effectLst/>
          </p:spPr>
        </p:pic>
        <p:sp>
          <p:nvSpPr>
            <p:cNvPr id="46" name="TextBox 45"/>
            <p:cNvSpPr txBox="1"/>
            <p:nvPr/>
          </p:nvSpPr>
          <p:spPr>
            <a:xfrm>
              <a:off x="3690622" y="1712409"/>
              <a:ext cx="15119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8   0   0</a:t>
              </a:r>
            </a:p>
          </p:txBody>
        </p:sp>
      </p:grpSp>
      <p:grpSp>
        <p:nvGrpSpPr>
          <p:cNvPr id="47" name="Group 46"/>
          <p:cNvGrpSpPr>
            <a:grpSpLocks/>
          </p:cNvGrpSpPr>
          <p:nvPr/>
        </p:nvGrpSpPr>
        <p:grpSpPr>
          <a:xfrm>
            <a:off x="3157672" y="3923288"/>
            <a:ext cx="1705200" cy="1044000"/>
            <a:chOff x="4272818" y="3103488"/>
            <a:chExt cx="1691878" cy="1001316"/>
          </a:xfrm>
          <a:effectLst/>
        </p:grpSpPr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818" y="3103488"/>
              <a:ext cx="1691878" cy="1001316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>
              <a:off x="4487130" y="3362449"/>
              <a:ext cx="957787" cy="61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3   0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589672" y="3930488"/>
            <a:ext cx="1321594" cy="1036800"/>
            <a:chOff x="6058718" y="1080000"/>
            <a:chExt cx="1321594" cy="1035844"/>
          </a:xfrm>
          <a:effectLst/>
        </p:grpSpPr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5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069531" y="4255142"/>
            <a:ext cx="3529345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1000 + 800 + 30 + 5 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01627" y="4273580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1835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1868561" y="4958722"/>
            <a:ext cx="3012281" cy="1035844"/>
            <a:chOff x="19539" y="1080000"/>
            <a:chExt cx="3012281" cy="1035844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7" name="TextBox 56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2437672" y="4958722"/>
            <a:ext cx="2440781" cy="1035844"/>
            <a:chOff x="3343302" y="1460409"/>
            <a:chExt cx="2440781" cy="10358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02" y="1460409"/>
              <a:ext cx="2440781" cy="1035844"/>
            </a:xfrm>
            <a:prstGeom prst="rect">
              <a:avLst/>
            </a:prstGeom>
            <a:effectLst/>
          </p:spPr>
        </p:pic>
        <p:sp>
          <p:nvSpPr>
            <p:cNvPr id="60" name="TextBox 59"/>
            <p:cNvSpPr txBox="1"/>
            <p:nvPr/>
          </p:nvSpPr>
          <p:spPr>
            <a:xfrm>
              <a:off x="3690622" y="1712409"/>
              <a:ext cx="15119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4   0   0</a:t>
              </a:r>
            </a:p>
          </p:txBody>
        </p:sp>
      </p:grpSp>
      <p:grpSp>
        <p:nvGrpSpPr>
          <p:cNvPr id="61" name="Group 60"/>
          <p:cNvGrpSpPr>
            <a:grpSpLocks/>
          </p:cNvGrpSpPr>
          <p:nvPr/>
        </p:nvGrpSpPr>
        <p:grpSpPr>
          <a:xfrm>
            <a:off x="3157672" y="4940722"/>
            <a:ext cx="1705200" cy="1044000"/>
            <a:chOff x="4272818" y="3103488"/>
            <a:chExt cx="1691878" cy="1001316"/>
          </a:xfrm>
          <a:effectLst/>
        </p:grpSpPr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818" y="3103488"/>
              <a:ext cx="1691878" cy="1001316"/>
            </a:xfrm>
            <a:prstGeom prst="rect">
              <a:avLst/>
            </a:prstGeom>
          </p:spPr>
        </p:pic>
        <p:sp>
          <p:nvSpPr>
            <p:cNvPr id="63" name="TextBox 62"/>
            <p:cNvSpPr txBox="1"/>
            <p:nvPr/>
          </p:nvSpPr>
          <p:spPr>
            <a:xfrm>
              <a:off x="4487130" y="3362449"/>
              <a:ext cx="957787" cy="61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6   0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589672" y="4947922"/>
            <a:ext cx="1321594" cy="1036800"/>
            <a:chOff x="6058718" y="1080000"/>
            <a:chExt cx="1321594" cy="1035844"/>
          </a:xfrm>
          <a:effectLst/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66" name="TextBox 65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4</a:t>
              </a: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5069531" y="5272576"/>
            <a:ext cx="3529345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1000 + 400 + 60 + 4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01627" y="5291014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1464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3364" y="2679032"/>
            <a:ext cx="3546442" cy="400110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Here are some examples. </a:t>
            </a:r>
            <a:endParaRPr lang="en-GB" sz="2000" b="1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53923" y="595328"/>
            <a:ext cx="1280271" cy="762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415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53" grpId="0" animBg="1"/>
      <p:bldP spid="54" grpId="0" animBg="1"/>
      <p:bldP spid="67" grpId="0" animBg="1"/>
      <p:bldP spid="6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8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33534" cy="40011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LO: To use place value in numbers from 1000 to 2000</a:t>
            </a:r>
            <a:r>
              <a:rPr lang="en-GB" sz="2000" b="1" dirty="0">
                <a:solidFill>
                  <a:srgbClr val="FF0000"/>
                </a:solidFill>
              </a:rPr>
              <a:t>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114747" y="2908976"/>
            <a:ext cx="3012281" cy="1035844"/>
            <a:chOff x="19539" y="1080000"/>
            <a:chExt cx="3012281" cy="1035844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TextBox 6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13" name="Group 12"/>
          <p:cNvGrpSpPr>
            <a:grpSpLocks/>
          </p:cNvGrpSpPr>
          <p:nvPr/>
        </p:nvGrpSpPr>
        <p:grpSpPr>
          <a:xfrm>
            <a:off x="3403858" y="2890976"/>
            <a:ext cx="1705200" cy="1044000"/>
            <a:chOff x="4272818" y="3103488"/>
            <a:chExt cx="1691878" cy="1001316"/>
          </a:xfrm>
          <a:effectLst/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72818" y="3103488"/>
              <a:ext cx="1691878" cy="1001316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4487130" y="3362449"/>
              <a:ext cx="957787" cy="6199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5   0</a:t>
              </a: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835858" y="2898176"/>
            <a:ext cx="1321594" cy="1036800"/>
            <a:chOff x="6058718" y="1080000"/>
            <a:chExt cx="1321594" cy="1035844"/>
          </a:xfrm>
          <a:effectLst/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18" name="TextBox 17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3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218281" y="538755"/>
            <a:ext cx="4754269" cy="1766296"/>
            <a:chOff x="4218281" y="538755"/>
            <a:chExt cx="4754269" cy="1766296"/>
          </a:xfrm>
        </p:grpSpPr>
        <p:sp>
          <p:nvSpPr>
            <p:cNvPr id="31" name="Speech Bubble: Rectangle with Corners Rounded 10">
              <a:extLst>
                <a:ext uri="{FF2B5EF4-FFF2-40B4-BE49-F238E27FC236}">
                  <a16:creationId xmlns:a16="http://schemas.microsoft.com/office/drawing/2014/main" id="{CD2579CE-2DB8-4F93-8ECD-0E9BF715B235}"/>
                </a:ext>
              </a:extLst>
            </p:cNvPr>
            <p:cNvSpPr/>
            <p:nvPr/>
          </p:nvSpPr>
          <p:spPr>
            <a:xfrm>
              <a:off x="4218281" y="945305"/>
              <a:ext cx="4754269" cy="1359746"/>
            </a:xfrm>
            <a:prstGeom prst="wedgeEllipseCallout">
              <a:avLst>
                <a:gd name="adj1" fmla="val -23271"/>
                <a:gd name="adj2" fmla="val -77269"/>
              </a:avLst>
            </a:prstGeom>
            <a:solidFill>
              <a:schemeClr val="accent5">
                <a:lumMod val="40000"/>
                <a:lumOff val="60000"/>
              </a:schemeClr>
            </a:solidFill>
            <a:ln w="28575">
              <a:solidFill>
                <a:schemeClr val="accent5">
                  <a:lumMod val="50000"/>
                </a:schemeClr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b="1" dirty="0">
                  <a:solidFill>
                    <a:srgbClr val="253746"/>
                  </a:solidFill>
                </a:rPr>
                <a:t>Now swap over and try these numbers. They might be a bit trickier... Can you see why? </a:t>
              </a:r>
              <a:endParaRPr lang="en-GB" b="1" dirty="0">
                <a:solidFill>
                  <a:srgbClr val="FF0000"/>
                </a:solidFill>
              </a:endParaRPr>
            </a:p>
          </p:txBody>
        </p:sp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3227" y="538755"/>
              <a:ext cx="1175656" cy="65747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35" name="TextBox 34"/>
          <p:cNvSpPr txBox="1"/>
          <p:nvPr/>
        </p:nvSpPr>
        <p:spPr>
          <a:xfrm>
            <a:off x="5597276" y="3222830"/>
            <a:ext cx="3134115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1000 + 50 + 3 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74826" y="809668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1053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801553" y="809668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1608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3027354" y="809668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1007</a:t>
            </a:r>
          </a:p>
        </p:txBody>
      </p:sp>
      <p:sp>
        <p:nvSpPr>
          <p:cNvPr id="39" name="Speech Bubble: Rectangle with Corners Rounded 10">
            <a:extLst>
              <a:ext uri="{FF2B5EF4-FFF2-40B4-BE49-F238E27FC236}">
                <a16:creationId xmlns:a16="http://schemas.microsoft.com/office/drawing/2014/main" id="{CD2579CE-2DB8-4F93-8ECD-0E9BF715B235}"/>
              </a:ext>
            </a:extLst>
          </p:cNvPr>
          <p:cNvSpPr/>
          <p:nvPr/>
        </p:nvSpPr>
        <p:spPr>
          <a:xfrm>
            <a:off x="1113125" y="1805535"/>
            <a:ext cx="2884308" cy="747165"/>
          </a:xfrm>
          <a:prstGeom prst="wedgeEllipseCallout">
            <a:avLst>
              <a:gd name="adj1" fmla="val -23271"/>
              <a:gd name="adj2" fmla="val -77269"/>
            </a:avLst>
          </a:prstGeom>
          <a:solidFill>
            <a:schemeClr val="accent5">
              <a:lumMod val="40000"/>
              <a:lumOff val="60000"/>
            </a:schemeClr>
          </a:solidFill>
          <a:ln w="28575">
            <a:solidFill>
              <a:schemeClr val="accent5">
                <a:lumMod val="50000"/>
              </a:schemeClr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rgbClr val="253746"/>
                </a:solidFill>
              </a:rPr>
              <a:t>Let’s check…</a:t>
            </a:r>
            <a:endParaRPr lang="en-GB" sz="2000" b="1" dirty="0">
              <a:solidFill>
                <a:srgbClr val="FF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9548" y="3241268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1053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2114747" y="3941288"/>
            <a:ext cx="3012281" cy="1035844"/>
            <a:chOff x="19539" y="1080000"/>
            <a:chExt cx="3012281" cy="1035844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3" name="TextBox 42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683858" y="3941288"/>
            <a:ext cx="2440781" cy="1035844"/>
            <a:chOff x="3343302" y="1460409"/>
            <a:chExt cx="2440781" cy="103584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43302" y="1460409"/>
              <a:ext cx="2440781" cy="1035844"/>
            </a:xfrm>
            <a:prstGeom prst="rect">
              <a:avLst/>
            </a:prstGeom>
            <a:effectLst/>
          </p:spPr>
        </p:pic>
        <p:sp>
          <p:nvSpPr>
            <p:cNvPr id="46" name="TextBox 45"/>
            <p:cNvSpPr txBox="1"/>
            <p:nvPr/>
          </p:nvSpPr>
          <p:spPr>
            <a:xfrm>
              <a:off x="3690622" y="1712409"/>
              <a:ext cx="151195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6   0   0</a:t>
              </a: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835858" y="3930488"/>
            <a:ext cx="1321594" cy="1036800"/>
            <a:chOff x="6058718" y="1080000"/>
            <a:chExt cx="1321594" cy="1035844"/>
          </a:xfrm>
          <a:effectLst/>
        </p:grpSpPr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52" name="TextBox 51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8</a:t>
              </a:r>
            </a:p>
          </p:txBody>
        </p:sp>
      </p:grpSp>
      <p:sp>
        <p:nvSpPr>
          <p:cNvPr id="53" name="TextBox 52"/>
          <p:cNvSpPr txBox="1"/>
          <p:nvPr/>
        </p:nvSpPr>
        <p:spPr>
          <a:xfrm>
            <a:off x="5597276" y="4255142"/>
            <a:ext cx="3134115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1000 + 600 + 8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89548" y="4273580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1608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2114747" y="4958722"/>
            <a:ext cx="3012281" cy="1035844"/>
            <a:chOff x="19539" y="1080000"/>
            <a:chExt cx="3012281" cy="1035844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39" y="1080000"/>
              <a:ext cx="3012281" cy="1035844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7" name="TextBox 56"/>
            <p:cNvSpPr txBox="1"/>
            <p:nvPr/>
          </p:nvSpPr>
          <p:spPr>
            <a:xfrm>
              <a:off x="336650" y="1332000"/>
              <a:ext cx="205857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1   0   0   0</a:t>
              </a: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835858" y="4947922"/>
            <a:ext cx="1321594" cy="1036800"/>
            <a:chOff x="6058718" y="1080000"/>
            <a:chExt cx="1321594" cy="1035844"/>
          </a:xfrm>
          <a:effectLst/>
        </p:grpSpPr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58718" y="1080000"/>
              <a:ext cx="1321594" cy="1035844"/>
            </a:xfrm>
            <a:prstGeom prst="rect">
              <a:avLst/>
            </a:prstGeom>
          </p:spPr>
        </p:pic>
        <p:sp>
          <p:nvSpPr>
            <p:cNvPr id="66" name="TextBox 65"/>
            <p:cNvSpPr txBox="1"/>
            <p:nvPr/>
          </p:nvSpPr>
          <p:spPr>
            <a:xfrm>
              <a:off x="6447117" y="1342558"/>
              <a:ext cx="41870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3600" b="1" dirty="0"/>
                <a:t>7</a:t>
              </a:r>
            </a:p>
          </p:txBody>
        </p:sp>
      </p:grpSp>
      <p:sp>
        <p:nvSpPr>
          <p:cNvPr id="67" name="TextBox 66"/>
          <p:cNvSpPr txBox="1"/>
          <p:nvPr/>
        </p:nvSpPr>
        <p:spPr>
          <a:xfrm>
            <a:off x="5597276" y="5272576"/>
            <a:ext cx="3134115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1000 + 7 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689548" y="5291014"/>
            <a:ext cx="939650" cy="523220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1007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8047" y="2600576"/>
            <a:ext cx="6630479" cy="40011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GB" sz="2000" b="1" dirty="0" smtClean="0"/>
              <a:t>Clue</a:t>
            </a:r>
            <a:r>
              <a:rPr lang="en-GB" sz="2000" dirty="0" smtClean="0"/>
              <a:t>…what digit can you see that was not on the slide before</a:t>
            </a:r>
            <a:r>
              <a:rPr lang="en-GB" dirty="0" smtClean="0"/>
              <a:t>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881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53" grpId="0" animBg="1"/>
      <p:bldP spid="54" grpId="0" animBg="1"/>
      <p:bldP spid="67" grpId="0" animBg="1"/>
      <p:bldP spid="6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1F90ECB-FFBE-406E-BCB7-58A6204C69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8866" y="1975597"/>
            <a:ext cx="3154342" cy="3992066"/>
          </a:xfrm>
          <a:prstGeom prst="rect">
            <a:avLst/>
          </a:prstGeom>
          <a:ln w="57150"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23DB522-172E-4B08-9B7E-28442572AD9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73484" y="2967789"/>
            <a:ext cx="5229884" cy="2072467"/>
          </a:xfrm>
          <a:prstGeom prst="rect">
            <a:avLst/>
          </a:prstGeom>
          <a:ln w="57150">
            <a:solidFill>
              <a:srgbClr val="FFC000"/>
            </a:solidFill>
          </a:ln>
          <a:effectLst>
            <a:outerShdw blurRad="50800" dist="38100" dir="6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9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 dirty="0"/>
              <a:t>Year 3</a:t>
            </a:r>
          </a:p>
        </p:txBody>
      </p:sp>
      <p:sp>
        <p:nvSpPr>
          <p:cNvPr id="3" name="Rectangle 2"/>
          <p:cNvSpPr/>
          <p:nvPr/>
        </p:nvSpPr>
        <p:spPr>
          <a:xfrm>
            <a:off x="278866" y="619071"/>
            <a:ext cx="92811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If you want to keep going, try today’s challenge.</a:t>
            </a:r>
            <a:endParaRPr lang="en-GB" dirty="0"/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2686049" y="114813"/>
            <a:ext cx="3796165" cy="495353"/>
          </a:xfrm>
          <a:prstGeom prst="roundRect">
            <a:avLst>
              <a:gd name="adj" fmla="val 42473"/>
            </a:avLst>
          </a:prstGeom>
          <a:solidFill>
            <a:schemeClr val="bg1"/>
          </a:solidFill>
          <a:ln w="28575" cap="flat" cmpd="sng" algn="ctr">
            <a:solidFill>
              <a:srgbClr val="FFC000"/>
            </a:soli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600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Challenge</a:t>
            </a:r>
            <a:endParaRPr lang="en-GB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474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3388</TotalTime>
  <Words>493</Words>
  <Application>Microsoft Office PowerPoint</Application>
  <PresentationFormat>On-screen Show (4:3)</PresentationFormat>
  <Paragraphs>116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Tuffy</vt:lpstr>
      <vt:lpstr>Office Theme</vt:lpstr>
      <vt:lpstr>Place Value  with Mrs Jones.</vt:lpstr>
      <vt:lpstr>Week 2 Maths - Place Value.</vt:lpstr>
      <vt:lpstr>Ordering Numbers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KJones</cp:lastModifiedBy>
  <cp:revision>238</cp:revision>
  <dcterms:created xsi:type="dcterms:W3CDTF">2018-09-13T11:08:58Z</dcterms:created>
  <dcterms:modified xsi:type="dcterms:W3CDTF">2020-04-27T11:05:32Z</dcterms:modified>
</cp:coreProperties>
</file>