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70" r:id="rId11"/>
    <p:sldId id="273" r:id="rId12"/>
    <p:sldId id="280" r:id="rId13"/>
    <p:sldId id="277" r:id="rId14"/>
    <p:sldId id="275" r:id="rId15"/>
    <p:sldId id="281" r:id="rId16"/>
    <p:sldId id="276" r:id="rId17"/>
    <p:sldId id="272" r:id="rId18"/>
    <p:sldId id="27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8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BCD44-0521-4F7B-9D95-CDA8D5CD36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CC61FD-11E7-4D1C-94AF-07814A148A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82757-CDDF-43B3-ADFC-2C56E4C21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CCF25-B9CF-4960-A048-00272DA6A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1D858-B6CC-4E5C-9323-FAE91F5E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482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0E555-F22C-4092-B871-F13FEDD51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C894A3-5F92-40BB-BF02-E953566116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0CCA27-48EB-4FC4-B083-41B490EDF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6CB2F-09A0-4EA9-A6EA-251A99C7C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94737-BB8C-4B9E-84AD-FADD70DF1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5145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578571-1DCB-4235-B266-E396478976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611CCB-2C84-403B-AEA7-28EB87A2FF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3130D-013A-46B8-85DA-1CD8B836E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A887CD-DA90-4535-A2AF-E9FCF7584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352DE-987E-49E6-9EDA-3A6C11819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06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4B8E9-E3E5-4162-A5BD-8CE3FEB73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63D6F1-0CBB-4961-BF4E-B26B9F271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3A55B-5BB0-468D-BD8E-BFBDF15AE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54052-11B4-48FC-8A3A-EDB27235E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885D6-C4F0-4361-80F1-833E2CF07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01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C0B67-2F02-446D-B232-19D51C944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03D330-714D-4110-BC40-73195BBD2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EA92F-B0B0-4010-A487-CDC382EB7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42794-7381-444D-B203-3DA63DA17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E2CD22-E2F3-4E28-A6A5-4644EDA59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147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09DD1-16C9-412F-A0D5-24D11DCB1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B16927-C4D5-4018-8A4D-AE05A2C917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6C6613-D0E5-4E75-8400-68B18FD6E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B95A79-E4ED-4628-8D0F-2B777B6B2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BD9DB9-EF5B-4BDD-91D8-C2C3ACE6A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232EB7-D157-4A8A-B146-647749194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394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D6525-2B74-4261-AEEE-62183241E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32986A-A64C-4D18-AE7C-E981850D0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EB1054-0DCF-4F80-9F4D-B98A5D122C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BE4A81-2F35-4291-BAD3-6D18D4013C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75AA0B-5B3A-4800-8658-9D87C95FB6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D4C7A2-864A-42BA-964E-692FDCB2B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3BF540-D2C1-48D1-972E-F6D2FCAD4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4FCD1F-AD73-418F-B003-BFC0F9374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690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75C0C-3623-472F-9AE3-E5C476A3C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77DB7B-E696-45B4-A0D4-7448A84B4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E70605-B9CE-49CC-AA9B-0568E1688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22F35F-2ADC-454F-92AB-FE92495DB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52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29632D-4CA9-437E-941F-C52D82EEE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6A0777-BDDB-480A-92A6-E0604F70A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655196-C3D3-4DAE-8EC1-0CC6DBCA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495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EC96F-EA65-46DE-B773-52BF38FD0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D2B96-ADFB-41F7-8F92-D395BCCDA1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F554DE-FAC6-4861-B2A4-FFC9C0F492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0A789A-64BD-478E-8F55-851EA97D3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39B4E7-00BA-477B-91B0-8DF1B517E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148B84-C2D9-454D-8A9E-3CD3AAC00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3881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F5638-AF0C-4C41-9877-57F7284AD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9960A1-142D-41E9-AC2A-E3CD60156A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395945-ED96-43C5-A825-C14A752CD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ADDC4F-EA7C-4FB7-8951-45C8D27F9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A94435-55E7-4D36-BFA1-7D9A9290B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273376-E01F-47CC-9F2B-F404CE409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0647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AE613C-4A50-4F35-807D-67E8EDF24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437D37-2D94-4FD1-BEC9-AC564A73C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98DD87-6BD9-48B8-948B-8C0C6688A3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E998D-59A2-42E0-A615-7141C0D78A82}" type="datetimeFigureOut">
              <a:rPr lang="en-GB" smtClean="0"/>
              <a:t>08/05/2020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6AA20-8903-477B-A37A-8E53980972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40AA9F-1035-4EEE-B1BD-3A7C00C4D0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192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mymaths.co.uk/6008-lesson/fraction-and-decimal-equivalents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mymaths.co.uk/6008-homework/fraction-and-decimal-equivalents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FB34C2-FF62-41E0-9309-0545C639622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45680" y="1938021"/>
            <a:ext cx="9612807" cy="12003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C5107F-C990-4181-9658-5E2596B243A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45679" y="3876041"/>
            <a:ext cx="9612807" cy="12003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B8BC93-CBC1-4231-AA06-D07D6C3A08D6}"/>
              </a:ext>
            </a:extLst>
          </p:cNvPr>
          <p:cNvSpPr txBox="1"/>
          <p:nvPr/>
        </p:nvSpPr>
        <p:spPr>
          <a:xfrm>
            <a:off x="1145679" y="1369120"/>
            <a:ext cx="5434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Starter: Fill in the gaps on the </a:t>
            </a:r>
            <a:r>
              <a:rPr lang="en-GB" sz="2000" dirty="0" err="1">
                <a:latin typeface="Comic Sans MS" panose="030F0702030302020204" pitchFamily="66" charset="0"/>
              </a:rPr>
              <a:t>numberlines</a:t>
            </a:r>
            <a:r>
              <a:rPr lang="en-GB" sz="20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D926A2-1EED-4EB6-AEE9-3B87FF9381B3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5872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/>
              <p:nvPr/>
            </p:nvSpPr>
            <p:spPr>
              <a:xfrm>
                <a:off x="905112" y="1818905"/>
                <a:ext cx="4695238" cy="2803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47 squares out of 100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47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We can see than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47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Using our PV grid,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47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is 4 tenths and 7 hundredths = 0.47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112" y="1818905"/>
                <a:ext cx="4695238" cy="2803844"/>
              </a:xfrm>
              <a:prstGeom prst="rect">
                <a:avLst/>
              </a:prstGeom>
              <a:blipFill>
                <a:blip r:embed="rId2"/>
                <a:stretch>
                  <a:fillRect l="-1946" r="-1686" b="-28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26408"/>
            <a:ext cx="4695238" cy="4685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C0B2338-C846-4860-910C-95B3BDE7D068}"/>
              </a:ext>
            </a:extLst>
          </p:cNvPr>
          <p:cNvSpPr/>
          <p:nvPr/>
        </p:nvSpPr>
        <p:spPr>
          <a:xfrm>
            <a:off x="6151132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582B9-E120-4668-866F-5FBA7413DE7C}"/>
              </a:ext>
            </a:extLst>
          </p:cNvPr>
          <p:cNvSpPr/>
          <p:nvPr/>
        </p:nvSpPr>
        <p:spPr>
          <a:xfrm>
            <a:off x="6151132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59D86-4341-4792-A40A-2D620EEB6D7C}"/>
              </a:ext>
            </a:extLst>
          </p:cNvPr>
          <p:cNvSpPr/>
          <p:nvPr/>
        </p:nvSpPr>
        <p:spPr>
          <a:xfrm>
            <a:off x="6151131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12A680-35D5-420C-A707-68523335AAFF}"/>
              </a:ext>
            </a:extLst>
          </p:cNvPr>
          <p:cNvSpPr/>
          <p:nvPr/>
        </p:nvSpPr>
        <p:spPr>
          <a:xfrm>
            <a:off x="6151130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C9292C-D5EE-4316-BAA1-03B19945C4D1}"/>
              </a:ext>
            </a:extLst>
          </p:cNvPr>
          <p:cNvSpPr/>
          <p:nvPr/>
        </p:nvSpPr>
        <p:spPr>
          <a:xfrm>
            <a:off x="6152914" y="34655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63B43-A723-428F-A865-3EE9AA85710E}"/>
              </a:ext>
            </a:extLst>
          </p:cNvPr>
          <p:cNvSpPr/>
          <p:nvPr/>
        </p:nvSpPr>
        <p:spPr>
          <a:xfrm>
            <a:off x="6151130" y="301134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FBB40B-B2C0-4941-94A3-97E38518C501}"/>
              </a:ext>
            </a:extLst>
          </p:cNvPr>
          <p:cNvSpPr/>
          <p:nvPr/>
        </p:nvSpPr>
        <p:spPr>
          <a:xfrm>
            <a:off x="6151129" y="254316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3A3EC9-3725-4F25-9463-D4571CC9FBBF}"/>
              </a:ext>
            </a:extLst>
          </p:cNvPr>
          <p:cNvSpPr/>
          <p:nvPr/>
        </p:nvSpPr>
        <p:spPr>
          <a:xfrm>
            <a:off x="6151129" y="2072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83E37B-D809-4BDB-AFFD-051F5B5ECCCD}"/>
              </a:ext>
            </a:extLst>
          </p:cNvPr>
          <p:cNvSpPr/>
          <p:nvPr/>
        </p:nvSpPr>
        <p:spPr>
          <a:xfrm>
            <a:off x="6151129" y="1599362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BF734-55BE-4848-930F-EB31E79FBAAE}"/>
              </a:ext>
            </a:extLst>
          </p:cNvPr>
          <p:cNvSpPr/>
          <p:nvPr/>
        </p:nvSpPr>
        <p:spPr>
          <a:xfrm>
            <a:off x="6151129" y="116468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6EFBD7-21FE-4DB8-AAE2-6C01033E2C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2477" y="1153981"/>
            <a:ext cx="451143" cy="462116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C60AD18-BDFE-4523-92CF-513CC72C77CB}"/>
              </a:ext>
            </a:extLst>
          </p:cNvPr>
          <p:cNvSpPr/>
          <p:nvPr/>
        </p:nvSpPr>
        <p:spPr>
          <a:xfrm>
            <a:off x="7979825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446C793-3038-4F79-BB0A-D4E5200DD01B}"/>
              </a:ext>
            </a:extLst>
          </p:cNvPr>
          <p:cNvSpPr/>
          <p:nvPr/>
        </p:nvSpPr>
        <p:spPr>
          <a:xfrm>
            <a:off x="7991114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DC26C22-6160-4179-BF48-190645A51EC5}"/>
              </a:ext>
            </a:extLst>
          </p:cNvPr>
          <p:cNvSpPr/>
          <p:nvPr/>
        </p:nvSpPr>
        <p:spPr>
          <a:xfrm>
            <a:off x="7991113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5D8D0B-EE2F-4EA7-8572-9F63440BB620}"/>
              </a:ext>
            </a:extLst>
          </p:cNvPr>
          <p:cNvSpPr/>
          <p:nvPr/>
        </p:nvSpPr>
        <p:spPr>
          <a:xfrm>
            <a:off x="7991112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80F72C-9394-4D0A-AEC2-9C218AF71B11}"/>
              </a:ext>
            </a:extLst>
          </p:cNvPr>
          <p:cNvSpPr/>
          <p:nvPr/>
        </p:nvSpPr>
        <p:spPr>
          <a:xfrm>
            <a:off x="7979825" y="347442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49D3839-9400-4F2D-94E4-7C3A527EB58F}"/>
              </a:ext>
            </a:extLst>
          </p:cNvPr>
          <p:cNvSpPr/>
          <p:nvPr/>
        </p:nvSpPr>
        <p:spPr>
          <a:xfrm>
            <a:off x="7072304" y="530146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4238DD0-43F5-4D52-AC68-F0864E8DE198}"/>
              </a:ext>
            </a:extLst>
          </p:cNvPr>
          <p:cNvSpPr/>
          <p:nvPr/>
        </p:nvSpPr>
        <p:spPr>
          <a:xfrm>
            <a:off x="7072304" y="483980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7470489-DE7E-4020-B576-EFB6D24D9BF5}"/>
              </a:ext>
            </a:extLst>
          </p:cNvPr>
          <p:cNvSpPr/>
          <p:nvPr/>
        </p:nvSpPr>
        <p:spPr>
          <a:xfrm>
            <a:off x="7072303" y="437813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9733117-A9C4-4549-B7F7-352F39ECD8D6}"/>
              </a:ext>
            </a:extLst>
          </p:cNvPr>
          <p:cNvSpPr/>
          <p:nvPr/>
        </p:nvSpPr>
        <p:spPr>
          <a:xfrm>
            <a:off x="7072302" y="391647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75061E8-FA24-406E-B36F-72EF48DB9372}"/>
              </a:ext>
            </a:extLst>
          </p:cNvPr>
          <p:cNvSpPr/>
          <p:nvPr/>
        </p:nvSpPr>
        <p:spPr>
          <a:xfrm>
            <a:off x="7062797" y="345480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89867E0-2208-407D-A7A0-44414C3DB07B}"/>
              </a:ext>
            </a:extLst>
          </p:cNvPr>
          <p:cNvSpPr/>
          <p:nvPr/>
        </p:nvSpPr>
        <p:spPr>
          <a:xfrm>
            <a:off x="7072302" y="300064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DA0686-831B-4DF1-8AA1-6DD9E1346614}"/>
              </a:ext>
            </a:extLst>
          </p:cNvPr>
          <p:cNvSpPr/>
          <p:nvPr/>
        </p:nvSpPr>
        <p:spPr>
          <a:xfrm>
            <a:off x="7072301" y="253245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B6FFFEE-75B5-4146-A8CB-8644C40A720A}"/>
              </a:ext>
            </a:extLst>
          </p:cNvPr>
          <p:cNvSpPr/>
          <p:nvPr/>
        </p:nvSpPr>
        <p:spPr>
          <a:xfrm>
            <a:off x="7072301" y="206188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6D20B-1346-4EA7-BBA3-3945271C823F}"/>
              </a:ext>
            </a:extLst>
          </p:cNvPr>
          <p:cNvSpPr/>
          <p:nvPr/>
        </p:nvSpPr>
        <p:spPr>
          <a:xfrm>
            <a:off x="7072301" y="158865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73B67C-7829-4671-AFE1-6F0EAD87E9F9}"/>
              </a:ext>
            </a:extLst>
          </p:cNvPr>
          <p:cNvSpPr/>
          <p:nvPr/>
        </p:nvSpPr>
        <p:spPr>
          <a:xfrm>
            <a:off x="7072301" y="11539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378B8E1-77A2-47B8-8418-EF9199D3245A}"/>
              </a:ext>
            </a:extLst>
          </p:cNvPr>
          <p:cNvSpPr/>
          <p:nvPr/>
        </p:nvSpPr>
        <p:spPr>
          <a:xfrm>
            <a:off x="7533492" y="53210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D6C1407-175B-41B1-892C-381D4B5589A0}"/>
              </a:ext>
            </a:extLst>
          </p:cNvPr>
          <p:cNvSpPr/>
          <p:nvPr/>
        </p:nvSpPr>
        <p:spPr>
          <a:xfrm>
            <a:off x="7533492" y="48594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8AC0E54-560B-4D31-BC8C-867584C0FC1D}"/>
              </a:ext>
            </a:extLst>
          </p:cNvPr>
          <p:cNvSpPr/>
          <p:nvPr/>
        </p:nvSpPr>
        <p:spPr>
          <a:xfrm>
            <a:off x="7533491" y="439775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8ADE65E-61E2-41E9-A5EA-75D035459615}"/>
              </a:ext>
            </a:extLst>
          </p:cNvPr>
          <p:cNvSpPr/>
          <p:nvPr/>
        </p:nvSpPr>
        <p:spPr>
          <a:xfrm>
            <a:off x="7533490" y="393608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2D4390B-11F9-41F6-B79A-89483F4AD033}"/>
              </a:ext>
            </a:extLst>
          </p:cNvPr>
          <p:cNvSpPr/>
          <p:nvPr/>
        </p:nvSpPr>
        <p:spPr>
          <a:xfrm>
            <a:off x="7535274" y="347442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6C80278-3164-4A70-B65E-459B862C3C0B}"/>
              </a:ext>
            </a:extLst>
          </p:cNvPr>
          <p:cNvSpPr/>
          <p:nvPr/>
        </p:nvSpPr>
        <p:spPr>
          <a:xfrm>
            <a:off x="7533490" y="302025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11F23D8-E610-4D40-8278-5B39CC8391CC}"/>
              </a:ext>
            </a:extLst>
          </p:cNvPr>
          <p:cNvSpPr/>
          <p:nvPr/>
        </p:nvSpPr>
        <p:spPr>
          <a:xfrm>
            <a:off x="7533489" y="255206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16F475F-F5B4-4BB5-81F5-1F7A25917D5E}"/>
              </a:ext>
            </a:extLst>
          </p:cNvPr>
          <p:cNvSpPr/>
          <p:nvPr/>
        </p:nvSpPr>
        <p:spPr>
          <a:xfrm>
            <a:off x="7533489" y="208149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55D1FE-8299-4954-BEFC-3CCE43A6158A}"/>
              </a:ext>
            </a:extLst>
          </p:cNvPr>
          <p:cNvSpPr/>
          <p:nvPr/>
        </p:nvSpPr>
        <p:spPr>
          <a:xfrm>
            <a:off x="7533489" y="1608267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D48B0A7-BB20-4DB1-80D7-33376AD3F76F}"/>
              </a:ext>
            </a:extLst>
          </p:cNvPr>
          <p:cNvSpPr/>
          <p:nvPr/>
        </p:nvSpPr>
        <p:spPr>
          <a:xfrm>
            <a:off x="7533489" y="1173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0406790-0876-4E62-80B1-751941FD2393}"/>
              </a:ext>
            </a:extLst>
          </p:cNvPr>
          <p:cNvSpPr/>
          <p:nvPr/>
        </p:nvSpPr>
        <p:spPr>
          <a:xfrm>
            <a:off x="7985468" y="300593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E9365A9-FC7A-48B7-B243-EFB1DFED8000}"/>
              </a:ext>
            </a:extLst>
          </p:cNvPr>
          <p:cNvSpPr/>
          <p:nvPr/>
        </p:nvSpPr>
        <p:spPr>
          <a:xfrm>
            <a:off x="7991111" y="255554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3C1A8D-49C2-4EBA-AFD1-9110DF35929B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3050459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F785606E-8A73-43D1-BD62-AA425F52CD27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0B2930-E7BF-484A-A233-CDAF622BEEA1}"/>
              </a:ext>
            </a:extLst>
          </p:cNvPr>
          <p:cNvSpPr txBox="1"/>
          <p:nvPr/>
        </p:nvSpPr>
        <p:spPr>
          <a:xfrm>
            <a:off x="525862" y="999627"/>
            <a:ext cx="1083076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Remember, when converting fractions into decimals, we need to think about PV positions </a:t>
            </a:r>
            <a:r>
              <a:rPr lang="en-GB" sz="2200" dirty="0" err="1">
                <a:latin typeface="Comic Sans MS" panose="030F0702030302020204" pitchFamily="66" charset="0"/>
              </a:rPr>
              <a:t>i.e</a:t>
            </a:r>
            <a:r>
              <a:rPr lang="en-GB" sz="2200" dirty="0">
                <a:latin typeface="Comic Sans MS" panose="030F0702030302020204" pitchFamily="66" charset="0"/>
              </a:rPr>
              <a:t> tenths and hundredths. </a:t>
            </a:r>
            <a:r>
              <a:rPr lang="en-GB" sz="2200" dirty="0">
                <a:highlight>
                  <a:srgbClr val="FFFF00"/>
                </a:highlight>
                <a:latin typeface="Comic Sans MS" panose="030F0702030302020204" pitchFamily="66" charset="0"/>
              </a:rPr>
              <a:t>If your fraction does not have a denominator which is tenths or hundredths, you will need to use your understanding of equivalent fractions to create an equivalent fraction with a denominator of 10 or 100 before you can find the decimal.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Work through the </a:t>
            </a:r>
            <a:r>
              <a:rPr lang="en-GB" sz="2200" dirty="0" err="1">
                <a:latin typeface="Comic Sans MS" panose="030F0702030302020204" pitchFamily="66" charset="0"/>
              </a:rPr>
              <a:t>MyMaths</a:t>
            </a:r>
            <a:r>
              <a:rPr lang="en-GB" sz="2200" dirty="0">
                <a:latin typeface="Comic Sans MS" panose="030F0702030302020204" pitchFamily="66" charset="0"/>
              </a:rPr>
              <a:t> lesson below to look at converting fractions into decimals in more detail.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  <a:hlinkClick r:id="rId2"/>
              </a:rPr>
              <a:t>https://app.mymaths.co.uk/6008-lesson/fraction-and-decimal-equivalents</a:t>
            </a:r>
            <a:endParaRPr lang="en-GB" sz="2200" dirty="0">
              <a:latin typeface="Comic Sans MS" panose="030F0702030302020204" pitchFamily="66" charset="0"/>
            </a:endParaRPr>
          </a:p>
          <a:p>
            <a:endParaRPr lang="en-GB" sz="2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68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F785606E-8A73-43D1-BD62-AA425F52CD27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B9214D-9189-48EB-8283-8F1CE948E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92" y="2292427"/>
            <a:ext cx="5903779" cy="38366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DF5AF5-C67A-431A-88F9-9AB3AD9224DF}"/>
              </a:ext>
            </a:extLst>
          </p:cNvPr>
          <p:cNvSpPr txBox="1"/>
          <p:nvPr/>
        </p:nvSpPr>
        <p:spPr>
          <a:xfrm>
            <a:off x="47700" y="910019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4AF8DE-3D66-499F-9E7A-CEE30B1D63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5030" y="2292427"/>
            <a:ext cx="5903776" cy="383660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38967A8-2F14-4502-B049-79880A4AE070}"/>
              </a:ext>
            </a:extLst>
          </p:cNvPr>
          <p:cNvSpPr txBox="1"/>
          <p:nvPr/>
        </p:nvSpPr>
        <p:spPr>
          <a:xfrm>
            <a:off x="47700" y="1340461"/>
            <a:ext cx="12051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Complete the next two slides. These questions are available on a word document in the DD if you would rather download them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7502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F785606E-8A73-43D1-BD62-AA425F52CD27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DF5AF5-C67A-431A-88F9-9AB3AD9224DF}"/>
              </a:ext>
            </a:extLst>
          </p:cNvPr>
          <p:cNvSpPr txBox="1"/>
          <p:nvPr/>
        </p:nvSpPr>
        <p:spPr>
          <a:xfrm>
            <a:off x="0" y="734583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DEB567-85E3-46A5-A325-0279567C9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4693"/>
            <a:ext cx="5955516" cy="38873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8DE89F-CFC2-4BAD-A03F-5D825D88D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2808" y="1134693"/>
            <a:ext cx="6013306" cy="38873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3B93D3-2C42-4DEB-8899-5773D3CE9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5516" y="4838952"/>
            <a:ext cx="6600000" cy="2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438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F785606E-8A73-43D1-BD62-AA425F52CD27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B9214D-9189-48EB-8283-8F1CE948E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92" y="2292427"/>
            <a:ext cx="5903779" cy="38366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DF5AF5-C67A-431A-88F9-9AB3AD9224DF}"/>
              </a:ext>
            </a:extLst>
          </p:cNvPr>
          <p:cNvSpPr txBox="1"/>
          <p:nvPr/>
        </p:nvSpPr>
        <p:spPr>
          <a:xfrm>
            <a:off x="93192" y="869214"/>
            <a:ext cx="3013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Orange: ANSWERS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4AF8DE-3D66-499F-9E7A-CEE30B1D63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5030" y="2292427"/>
            <a:ext cx="5903776" cy="383660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CCC8A59-D0EB-4C95-8783-C70F140A418C}"/>
              </a:ext>
            </a:extLst>
          </p:cNvPr>
          <p:cNvSpPr txBox="1"/>
          <p:nvPr/>
        </p:nvSpPr>
        <p:spPr>
          <a:xfrm>
            <a:off x="722243" y="3749064"/>
            <a:ext cx="411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8D7AAE-14DC-4E84-B78F-52DB0937F3AF}"/>
              </a:ext>
            </a:extLst>
          </p:cNvPr>
          <p:cNvSpPr txBox="1"/>
          <p:nvPr/>
        </p:nvSpPr>
        <p:spPr>
          <a:xfrm>
            <a:off x="2319130" y="3997393"/>
            <a:ext cx="411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2F8CAF-20D0-4EB3-86AB-EAC27F983D04}"/>
              </a:ext>
            </a:extLst>
          </p:cNvPr>
          <p:cNvSpPr txBox="1"/>
          <p:nvPr/>
        </p:nvSpPr>
        <p:spPr>
          <a:xfrm>
            <a:off x="3590615" y="3753308"/>
            <a:ext cx="411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FFA779-3648-4D9A-9BCC-977BB07651BA}"/>
              </a:ext>
            </a:extLst>
          </p:cNvPr>
          <p:cNvSpPr txBox="1"/>
          <p:nvPr/>
        </p:nvSpPr>
        <p:spPr>
          <a:xfrm>
            <a:off x="5246775" y="4001637"/>
            <a:ext cx="411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E85E59-A9FB-4AAF-A83C-DB0352F52DAF}"/>
              </a:ext>
            </a:extLst>
          </p:cNvPr>
          <p:cNvSpPr txBox="1"/>
          <p:nvPr/>
        </p:nvSpPr>
        <p:spPr>
          <a:xfrm>
            <a:off x="6814387" y="3766560"/>
            <a:ext cx="411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1A3A4F-2553-407E-AD2A-DCB94C9B522C}"/>
              </a:ext>
            </a:extLst>
          </p:cNvPr>
          <p:cNvSpPr txBox="1"/>
          <p:nvPr/>
        </p:nvSpPr>
        <p:spPr>
          <a:xfrm>
            <a:off x="6750898" y="4241477"/>
            <a:ext cx="604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676DFA-80C2-4F37-97E5-3B86DA52BFEF}"/>
              </a:ext>
            </a:extLst>
          </p:cNvPr>
          <p:cNvSpPr txBox="1"/>
          <p:nvPr/>
        </p:nvSpPr>
        <p:spPr>
          <a:xfrm>
            <a:off x="8454163" y="4010644"/>
            <a:ext cx="411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0C3CC-967E-417A-B28C-744F4F4FF2D9}"/>
              </a:ext>
            </a:extLst>
          </p:cNvPr>
          <p:cNvSpPr txBox="1"/>
          <p:nvPr/>
        </p:nvSpPr>
        <p:spPr>
          <a:xfrm>
            <a:off x="7957715" y="4010644"/>
            <a:ext cx="411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517BE80-2926-428F-955B-A66007A4ECF6}"/>
              </a:ext>
            </a:extLst>
          </p:cNvPr>
          <p:cNvSpPr txBox="1"/>
          <p:nvPr/>
        </p:nvSpPr>
        <p:spPr>
          <a:xfrm>
            <a:off x="9720400" y="3780593"/>
            <a:ext cx="411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73DA14-7EBC-40C5-8686-237CDFEC2FE1}"/>
              </a:ext>
            </a:extLst>
          </p:cNvPr>
          <p:cNvSpPr txBox="1"/>
          <p:nvPr/>
        </p:nvSpPr>
        <p:spPr>
          <a:xfrm>
            <a:off x="9623960" y="4241477"/>
            <a:ext cx="604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91B8A85-C9B9-4B94-89ED-2DB1F68DF72F}"/>
              </a:ext>
            </a:extLst>
          </p:cNvPr>
          <p:cNvSpPr txBox="1"/>
          <p:nvPr/>
        </p:nvSpPr>
        <p:spPr>
          <a:xfrm>
            <a:off x="10857395" y="4010644"/>
            <a:ext cx="411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BD86FF-F1A9-4F69-8808-0854A60020FA}"/>
              </a:ext>
            </a:extLst>
          </p:cNvPr>
          <p:cNvSpPr txBox="1"/>
          <p:nvPr/>
        </p:nvSpPr>
        <p:spPr>
          <a:xfrm>
            <a:off x="11272510" y="3997393"/>
            <a:ext cx="411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F80054-60EA-4619-8E08-C5D05D7DA781}"/>
              </a:ext>
            </a:extLst>
          </p:cNvPr>
          <p:cNvSpPr txBox="1"/>
          <p:nvPr/>
        </p:nvSpPr>
        <p:spPr>
          <a:xfrm>
            <a:off x="1133423" y="5619454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True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9EFCB7-2927-49A0-9688-73801D61A82B}"/>
              </a:ext>
            </a:extLst>
          </p:cNvPr>
          <p:cNvSpPr txBox="1"/>
          <p:nvPr/>
        </p:nvSpPr>
        <p:spPr>
          <a:xfrm>
            <a:off x="9190638" y="5519906"/>
            <a:ext cx="29081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False. It is nine tenths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3967B4C-76E2-43A0-B649-BAB9B7D3267C}"/>
              </a:ext>
            </a:extLst>
          </p:cNvPr>
          <p:cNvSpPr txBox="1"/>
          <p:nvPr/>
        </p:nvSpPr>
        <p:spPr>
          <a:xfrm>
            <a:off x="3151146" y="5525685"/>
            <a:ext cx="2946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False. It is four tenths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C9E828-6675-4A40-92F2-607E2DCB008C}"/>
              </a:ext>
            </a:extLst>
          </p:cNvPr>
          <p:cNvSpPr txBox="1"/>
          <p:nvPr/>
        </p:nvSpPr>
        <p:spPr>
          <a:xfrm>
            <a:off x="7189602" y="5541021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496903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F785606E-8A73-43D1-BD62-AA425F52CD27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DF5AF5-C67A-431A-88F9-9AB3AD9224DF}"/>
              </a:ext>
            </a:extLst>
          </p:cNvPr>
          <p:cNvSpPr txBox="1"/>
          <p:nvPr/>
        </p:nvSpPr>
        <p:spPr>
          <a:xfrm>
            <a:off x="0" y="734583"/>
            <a:ext cx="3013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DEB567-85E3-46A5-A325-0279567C9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4693"/>
            <a:ext cx="5955516" cy="38873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8DE89F-CFC2-4BAD-A03F-5D825D88D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777" y="1134693"/>
            <a:ext cx="6013306" cy="38873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3B93D3-2C42-4DEB-8899-5773D3CE9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5516" y="4838952"/>
            <a:ext cx="6600000" cy="2019048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4AD0B60-37EC-4688-B14F-142668185D91}"/>
              </a:ext>
            </a:extLst>
          </p:cNvPr>
          <p:cNvSpPr/>
          <p:nvPr/>
        </p:nvSpPr>
        <p:spPr>
          <a:xfrm>
            <a:off x="1166191" y="1444487"/>
            <a:ext cx="715618" cy="33130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477F722-0D3D-4CB5-AF39-ACDB0D079BED}"/>
              </a:ext>
            </a:extLst>
          </p:cNvPr>
          <p:cNvSpPr/>
          <p:nvPr/>
        </p:nvSpPr>
        <p:spPr>
          <a:xfrm>
            <a:off x="4984794" y="1431235"/>
            <a:ext cx="715618" cy="33130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B8E7E49-1910-415E-81BD-63616579AAEB}"/>
              </a:ext>
            </a:extLst>
          </p:cNvPr>
          <p:cNvCxnSpPr/>
          <p:nvPr/>
        </p:nvCxnSpPr>
        <p:spPr>
          <a:xfrm flipV="1">
            <a:off x="6957391" y="1775791"/>
            <a:ext cx="901148" cy="5168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AFD5C18-FE4B-489D-86F1-A78C25AB63ED}"/>
              </a:ext>
            </a:extLst>
          </p:cNvPr>
          <p:cNvCxnSpPr/>
          <p:nvPr/>
        </p:nvCxnSpPr>
        <p:spPr>
          <a:xfrm>
            <a:off x="7121707" y="1775791"/>
            <a:ext cx="877054" cy="9674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A53D82D-A889-4708-848B-40FD4F81F41A}"/>
              </a:ext>
            </a:extLst>
          </p:cNvPr>
          <p:cNvCxnSpPr/>
          <p:nvPr/>
        </p:nvCxnSpPr>
        <p:spPr>
          <a:xfrm>
            <a:off x="6957391" y="2817041"/>
            <a:ext cx="1060174" cy="2613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CE951F9-21DE-413A-B109-5AEF1C3D061C}"/>
              </a:ext>
            </a:extLst>
          </p:cNvPr>
          <p:cNvCxnSpPr/>
          <p:nvPr/>
        </p:nvCxnSpPr>
        <p:spPr>
          <a:xfrm flipV="1">
            <a:off x="9992139" y="1701950"/>
            <a:ext cx="808383" cy="1376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FE52ED-68DC-415B-917A-9C072053A6F2}"/>
              </a:ext>
            </a:extLst>
          </p:cNvPr>
          <p:cNvCxnSpPr/>
          <p:nvPr/>
        </p:nvCxnSpPr>
        <p:spPr>
          <a:xfrm>
            <a:off x="10045148" y="1610139"/>
            <a:ext cx="795130" cy="5366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08D170E-47D3-46A8-9B2E-10500C61CA57}"/>
              </a:ext>
            </a:extLst>
          </p:cNvPr>
          <p:cNvCxnSpPr/>
          <p:nvPr/>
        </p:nvCxnSpPr>
        <p:spPr>
          <a:xfrm>
            <a:off x="9992139" y="2034208"/>
            <a:ext cx="543339" cy="5324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DE98018-F0A2-48B9-B464-9CD8EF510D12}"/>
              </a:ext>
            </a:extLst>
          </p:cNvPr>
          <p:cNvCxnSpPr/>
          <p:nvPr/>
        </p:nvCxnSpPr>
        <p:spPr>
          <a:xfrm>
            <a:off x="9992139" y="2714012"/>
            <a:ext cx="556592" cy="3643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2EFDB04-22CE-49A8-A073-68BEC8FE335B}"/>
              </a:ext>
            </a:extLst>
          </p:cNvPr>
          <p:cNvSpPr txBox="1"/>
          <p:nvPr/>
        </p:nvSpPr>
        <p:spPr>
          <a:xfrm>
            <a:off x="892383" y="4608119"/>
            <a:ext cx="1739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False. 0.25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9EBA9E3-9FE6-4B46-9D11-0631D86861CC}"/>
              </a:ext>
            </a:extLst>
          </p:cNvPr>
          <p:cNvSpPr txBox="1"/>
          <p:nvPr/>
        </p:nvSpPr>
        <p:spPr>
          <a:xfrm>
            <a:off x="3783857" y="4473701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True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20FBFB7-923E-4933-B577-F64E8807A1F4}"/>
              </a:ext>
            </a:extLst>
          </p:cNvPr>
          <p:cNvSpPr txBox="1"/>
          <p:nvPr/>
        </p:nvSpPr>
        <p:spPr>
          <a:xfrm>
            <a:off x="6096000" y="4377286"/>
            <a:ext cx="3009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False. Three tenths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3D2B714-800C-4DA7-8467-6EA80076AAB6}"/>
              </a:ext>
            </a:extLst>
          </p:cNvPr>
          <p:cNvSpPr txBox="1"/>
          <p:nvPr/>
        </p:nvSpPr>
        <p:spPr>
          <a:xfrm>
            <a:off x="10058995" y="4473700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True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4FACB5E-F4B9-4659-8C43-A69FD21CBA3B}"/>
              </a:ext>
            </a:extLst>
          </p:cNvPr>
          <p:cNvSpPr txBox="1"/>
          <p:nvPr/>
        </p:nvSpPr>
        <p:spPr>
          <a:xfrm>
            <a:off x="4325249" y="522057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0.25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C9BAC5F-7532-428E-83EB-8F326613F20A}"/>
              </a:ext>
            </a:extLst>
          </p:cNvPr>
          <p:cNvSpPr txBox="1"/>
          <p:nvPr/>
        </p:nvSpPr>
        <p:spPr>
          <a:xfrm>
            <a:off x="4325249" y="578840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0.89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3C1EAA6-087B-42CB-9938-6B0267C05A52}"/>
              </a:ext>
            </a:extLst>
          </p:cNvPr>
          <p:cNvSpPr txBox="1"/>
          <p:nvPr/>
        </p:nvSpPr>
        <p:spPr>
          <a:xfrm>
            <a:off x="4325249" y="6323201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0.06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DDFB3F5-3417-479C-A8A0-75B0B330F500}"/>
              </a:ext>
            </a:extLst>
          </p:cNvPr>
          <p:cNvSpPr txBox="1"/>
          <p:nvPr/>
        </p:nvSpPr>
        <p:spPr>
          <a:xfrm>
            <a:off x="7600578" y="522057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0.71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8AD662-C089-43A4-8F7C-5B4E84CC27C4}"/>
              </a:ext>
            </a:extLst>
          </p:cNvPr>
          <p:cNvSpPr txBox="1"/>
          <p:nvPr/>
        </p:nvSpPr>
        <p:spPr>
          <a:xfrm>
            <a:off x="7613830" y="580112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0.08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97312DF-1209-4A07-8027-78AFE84E553D}"/>
              </a:ext>
            </a:extLst>
          </p:cNvPr>
          <p:cNvSpPr txBox="1"/>
          <p:nvPr/>
        </p:nvSpPr>
        <p:spPr>
          <a:xfrm>
            <a:off x="7600578" y="6320785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0.44</a:t>
            </a:r>
          </a:p>
        </p:txBody>
      </p:sp>
    </p:spTree>
    <p:extLst>
      <p:ext uri="{BB962C8B-B14F-4D97-AF65-F5344CB8AC3E}">
        <p14:creationId xmlns:p14="http://schemas.microsoft.com/office/powerpoint/2010/main" val="153203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F785606E-8A73-43D1-BD62-AA425F52CD27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29A82F-2B24-4E9C-882D-E31A098C3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47" y="1682358"/>
            <a:ext cx="8752986" cy="20727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100E0E-FCA0-490B-A4D9-B01F8A56B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47" y="3845689"/>
            <a:ext cx="8752986" cy="301231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7947E8-9A4F-40B3-A832-B88CE9120BCD}"/>
              </a:ext>
            </a:extLst>
          </p:cNvPr>
          <p:cNvSpPr txBox="1"/>
          <p:nvPr/>
        </p:nvSpPr>
        <p:spPr>
          <a:xfrm>
            <a:off x="92766" y="851361"/>
            <a:ext cx="115018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Yellow, </a:t>
            </a:r>
            <a:r>
              <a:rPr lang="en-GB" sz="2400" dirty="0">
                <a:solidFill>
                  <a:srgbClr val="00B050"/>
                </a:solidFill>
                <a:latin typeface="Comic Sans MS" panose="030F0702030302020204" pitchFamily="66" charset="0"/>
              </a:rPr>
              <a:t>Green,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  <a:r>
              <a:rPr lang="en-GB" sz="2400" dirty="0">
                <a:latin typeface="Comic Sans MS" panose="030F0702030302020204" pitchFamily="66" charset="0"/>
              </a:rPr>
              <a:t>: Complete these and then try the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homework on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next page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3725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23D1AD-B2B2-4707-9D19-2C0FF51988FB}"/>
              </a:ext>
            </a:extLst>
          </p:cNvPr>
          <p:cNvSpPr txBox="1"/>
          <p:nvPr/>
        </p:nvSpPr>
        <p:spPr>
          <a:xfrm>
            <a:off x="542296" y="1889390"/>
            <a:ext cx="10475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Yellow, </a:t>
            </a:r>
            <a:r>
              <a:rPr lang="en-GB" sz="2400" dirty="0">
                <a:solidFill>
                  <a:srgbClr val="00B050"/>
                </a:solidFill>
                <a:latin typeface="Comic Sans MS" panose="030F0702030302020204" pitchFamily="66" charset="0"/>
              </a:rPr>
              <a:t>Green,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  <a:r>
              <a:rPr lang="en-GB" sz="2400" dirty="0">
                <a:latin typeface="Comic Sans MS" panose="030F0702030302020204" pitchFamily="66" charset="0"/>
              </a:rPr>
              <a:t>: now try this task on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You may need to use your knowledge of equivalent fractions to solve Q2.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053FD9-75AC-4BAB-B1A1-CD42650E0586}"/>
              </a:ext>
            </a:extLst>
          </p:cNvPr>
          <p:cNvSpPr txBox="1"/>
          <p:nvPr/>
        </p:nvSpPr>
        <p:spPr>
          <a:xfrm>
            <a:off x="542296" y="3599512"/>
            <a:ext cx="11354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https://app.mymaths.co.uk/6008-homework/fraction-and-decimal-equivalents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469AA8-9103-4363-8CEB-0B37CD47F139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135945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F785606E-8A73-43D1-BD62-AA425F52CD27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29A82F-2B24-4E9C-882D-E31A098C3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47" y="1682358"/>
            <a:ext cx="8752986" cy="20727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100E0E-FCA0-490B-A4D9-B01F8A56B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47" y="3845689"/>
            <a:ext cx="8752986" cy="301231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7947E8-9A4F-40B3-A832-B88CE9120BCD}"/>
              </a:ext>
            </a:extLst>
          </p:cNvPr>
          <p:cNvSpPr txBox="1"/>
          <p:nvPr/>
        </p:nvSpPr>
        <p:spPr>
          <a:xfrm>
            <a:off x="92766" y="851361"/>
            <a:ext cx="4971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Yellow, </a:t>
            </a:r>
            <a:r>
              <a:rPr lang="en-GB" sz="2400" dirty="0">
                <a:solidFill>
                  <a:srgbClr val="00B050"/>
                </a:solidFill>
                <a:latin typeface="Comic Sans MS" panose="030F0702030302020204" pitchFamily="66" charset="0"/>
              </a:rPr>
              <a:t>Green,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  <a:r>
              <a:rPr lang="en-GB" sz="2400" dirty="0">
                <a:latin typeface="Comic Sans MS" panose="030F0702030302020204" pitchFamily="66" charset="0"/>
              </a:rPr>
              <a:t>: ANSWERS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FE13E5-DA78-4755-867D-D26EC8A277F7}"/>
              </a:ext>
            </a:extLst>
          </p:cNvPr>
          <p:cNvSpPr txBox="1"/>
          <p:nvPr/>
        </p:nvSpPr>
        <p:spPr>
          <a:xfrm>
            <a:off x="2260025" y="2257066"/>
            <a:ext cx="76177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0.4                   0.12                 0.9                    0.63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0.02        	   0.2		       0.8		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E5AF34-A952-414E-8F05-98C99AF902BB}"/>
              </a:ext>
            </a:extLst>
          </p:cNvPr>
          <p:cNvSpPr txBox="1"/>
          <p:nvPr/>
        </p:nvSpPr>
        <p:spPr>
          <a:xfrm>
            <a:off x="2109182" y="4944809"/>
            <a:ext cx="301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&gt;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1381A6-1A91-4500-8EEB-326AA1D671F9}"/>
              </a:ext>
            </a:extLst>
          </p:cNvPr>
          <p:cNvSpPr txBox="1"/>
          <p:nvPr/>
        </p:nvSpPr>
        <p:spPr>
          <a:xfrm>
            <a:off x="5192397" y="4944809"/>
            <a:ext cx="341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=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2FE7A4-7AB3-49A1-B18A-7CFF302BA56F}"/>
              </a:ext>
            </a:extLst>
          </p:cNvPr>
          <p:cNvSpPr txBox="1"/>
          <p:nvPr/>
        </p:nvSpPr>
        <p:spPr>
          <a:xfrm>
            <a:off x="2109182" y="6144131"/>
            <a:ext cx="301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&lt;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D1E7EF-0835-46DD-AE5E-72C50CB01573}"/>
              </a:ext>
            </a:extLst>
          </p:cNvPr>
          <p:cNvSpPr txBox="1"/>
          <p:nvPr/>
        </p:nvSpPr>
        <p:spPr>
          <a:xfrm>
            <a:off x="5192397" y="6144130"/>
            <a:ext cx="301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&gt;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9038D0-3C53-46B3-82B2-58297375DFE9}"/>
              </a:ext>
            </a:extLst>
          </p:cNvPr>
          <p:cNvSpPr txBox="1"/>
          <p:nvPr/>
        </p:nvSpPr>
        <p:spPr>
          <a:xfrm>
            <a:off x="8275612" y="6152504"/>
            <a:ext cx="468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&lt;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09326A-7B53-46D6-AD48-DA90F3964F3E}"/>
              </a:ext>
            </a:extLst>
          </p:cNvPr>
          <p:cNvSpPr txBox="1"/>
          <p:nvPr/>
        </p:nvSpPr>
        <p:spPr>
          <a:xfrm>
            <a:off x="8275612" y="4944809"/>
            <a:ext cx="301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125803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FB34C2-FF62-41E0-9309-0545C639622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45679" y="2292414"/>
            <a:ext cx="9612807" cy="12003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C5107F-C990-4181-9658-5E2596B243A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45679" y="3876041"/>
            <a:ext cx="9612807" cy="12003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B8BC93-CBC1-4231-AA06-D07D6C3A08D6}"/>
              </a:ext>
            </a:extLst>
          </p:cNvPr>
          <p:cNvSpPr txBox="1"/>
          <p:nvPr/>
        </p:nvSpPr>
        <p:spPr>
          <a:xfrm>
            <a:off x="1145679" y="1700655"/>
            <a:ext cx="5434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Starter: Fill in the gaps on the </a:t>
            </a:r>
            <a:r>
              <a:rPr lang="en-GB" sz="2000" dirty="0" err="1">
                <a:latin typeface="Comic Sans MS" panose="030F0702030302020204" pitchFamily="66" charset="0"/>
              </a:rPr>
              <a:t>numberlines</a:t>
            </a:r>
            <a:r>
              <a:rPr lang="en-GB" sz="20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43C240-0D55-40B4-B171-26DDC9516C12}"/>
              </a:ext>
            </a:extLst>
          </p:cNvPr>
          <p:cNvSpPr txBox="1"/>
          <p:nvPr/>
        </p:nvSpPr>
        <p:spPr>
          <a:xfrm>
            <a:off x="1145679" y="1284238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  <a:t>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61DF70B-DDDB-445E-904E-0311EE8F502D}"/>
                  </a:ext>
                </a:extLst>
              </p:cNvPr>
              <p:cNvSpPr txBox="1"/>
              <p:nvPr/>
            </p:nvSpPr>
            <p:spPr>
              <a:xfrm>
                <a:off x="4790988" y="2484064"/>
                <a:ext cx="181139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61DF70B-DDDB-445E-904E-0311EE8F50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0988" y="2484064"/>
                <a:ext cx="181139" cy="5186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8977FAA-9062-4089-A823-22A2C59EC47A}"/>
                  </a:ext>
                </a:extLst>
              </p:cNvPr>
              <p:cNvSpPr txBox="1"/>
              <p:nvPr/>
            </p:nvSpPr>
            <p:spPr>
              <a:xfrm>
                <a:off x="7103913" y="2472246"/>
                <a:ext cx="181139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8977FAA-9062-4089-A823-22A2C59EC4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3913" y="2472246"/>
                <a:ext cx="181139" cy="51860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8969289-D53F-4A40-BE42-854116AE10F8}"/>
                  </a:ext>
                </a:extLst>
              </p:cNvPr>
              <p:cNvSpPr txBox="1"/>
              <p:nvPr/>
            </p:nvSpPr>
            <p:spPr>
              <a:xfrm>
                <a:off x="8329416" y="2472246"/>
                <a:ext cx="181139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8969289-D53F-4A40-BE42-854116AE10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9416" y="2472246"/>
                <a:ext cx="181139" cy="5186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67E0E88-E3DA-4D14-A6E0-474142596E16}"/>
                  </a:ext>
                </a:extLst>
              </p:cNvPr>
              <p:cNvSpPr txBox="1"/>
              <p:nvPr/>
            </p:nvSpPr>
            <p:spPr>
              <a:xfrm>
                <a:off x="4266054" y="4066223"/>
                <a:ext cx="181139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67E0E88-E3DA-4D14-A6E0-474142596E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6054" y="4066223"/>
                <a:ext cx="181139" cy="52039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1DB0895-FE1C-4238-B598-1D9DBE60F687}"/>
                  </a:ext>
                </a:extLst>
              </p:cNvPr>
              <p:cNvSpPr txBox="1"/>
              <p:nvPr/>
            </p:nvSpPr>
            <p:spPr>
              <a:xfrm>
                <a:off x="7331131" y="4066223"/>
                <a:ext cx="181139" cy="5186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1DB0895-FE1C-4238-B598-1D9DBE60F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1131" y="4066223"/>
                <a:ext cx="181139" cy="51860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B5C9B456-09E9-474D-958B-F897506A4339}"/>
              </a:ext>
            </a:extLst>
          </p:cNvPr>
          <p:cNvSpPr txBox="1"/>
          <p:nvPr/>
        </p:nvSpPr>
        <p:spPr>
          <a:xfrm>
            <a:off x="8040176" y="2484064"/>
            <a:ext cx="267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3294E1-05F1-4912-B7D9-C138DCCB316D}"/>
              </a:ext>
            </a:extLst>
          </p:cNvPr>
          <p:cNvSpPr txBox="1"/>
          <p:nvPr/>
        </p:nvSpPr>
        <p:spPr>
          <a:xfrm>
            <a:off x="6814515" y="2484497"/>
            <a:ext cx="224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D3DE18-5195-4C9F-8297-08EA788957EC}"/>
              </a:ext>
            </a:extLst>
          </p:cNvPr>
          <p:cNvSpPr txBox="1"/>
          <p:nvPr/>
        </p:nvSpPr>
        <p:spPr>
          <a:xfrm>
            <a:off x="1283909" y="2556745"/>
            <a:ext cx="448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E6AEA6-4420-4521-A9D2-49B0F5015764}"/>
              </a:ext>
            </a:extLst>
          </p:cNvPr>
          <p:cNvSpPr txBox="1"/>
          <p:nvPr/>
        </p:nvSpPr>
        <p:spPr>
          <a:xfrm>
            <a:off x="10194278" y="4091423"/>
            <a:ext cx="448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97ADF7-A164-4763-B7AD-2487370A69B7}"/>
              </a:ext>
            </a:extLst>
          </p:cNvPr>
          <p:cNvSpPr txBox="1"/>
          <p:nvPr/>
        </p:nvSpPr>
        <p:spPr>
          <a:xfrm>
            <a:off x="5641929" y="4088270"/>
            <a:ext cx="448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7D5C36E-3CD8-453A-9928-4A540523797D}"/>
              </a:ext>
            </a:extLst>
          </p:cNvPr>
          <p:cNvSpPr txBox="1"/>
          <p:nvPr/>
        </p:nvSpPr>
        <p:spPr>
          <a:xfrm>
            <a:off x="7038737" y="4088270"/>
            <a:ext cx="246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AC8A29-A903-4081-909D-1823D5EAB01A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2907172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3B8BC93-CBC1-4231-AA06-D07D6C3A08D6}"/>
              </a:ext>
            </a:extLst>
          </p:cNvPr>
          <p:cNvSpPr txBox="1"/>
          <p:nvPr/>
        </p:nvSpPr>
        <p:spPr>
          <a:xfrm>
            <a:off x="67733" y="5979144"/>
            <a:ext cx="12067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How much does each one of these squares represent and how would you write this?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025" y="1086143"/>
            <a:ext cx="4695238" cy="468571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78844F0-9102-440B-9910-11F1EF3F0775}"/>
              </a:ext>
            </a:extLst>
          </p:cNvPr>
          <p:cNvSpPr/>
          <p:nvPr/>
        </p:nvSpPr>
        <p:spPr>
          <a:xfrm>
            <a:off x="3545181" y="52719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F168E9-D72D-4044-8DAE-77477E631E52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3179100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/>
              <p:nvPr/>
            </p:nvSpPr>
            <p:spPr>
              <a:xfrm>
                <a:off x="270933" y="4916180"/>
                <a:ext cx="11051823" cy="17241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There are 100 squares so 1 square would be one hundredth: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Using our place value knowledge to write this as a decimal = 0.01</a:t>
                </a: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We have placed a 1 in the hundredths column.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933" y="4916180"/>
                <a:ext cx="11051823" cy="1724190"/>
              </a:xfrm>
              <a:prstGeom prst="rect">
                <a:avLst/>
              </a:prstGeom>
              <a:blipFill>
                <a:blip r:embed="rId2"/>
                <a:stretch>
                  <a:fillRect l="-827" b="-742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759" y="1120010"/>
            <a:ext cx="3803886" cy="37961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6468D59-EC9B-4C62-89C6-0BA4AD3C8CD6}"/>
              </a:ext>
            </a:extLst>
          </p:cNvPr>
          <p:cNvSpPr/>
          <p:nvPr/>
        </p:nvSpPr>
        <p:spPr>
          <a:xfrm>
            <a:off x="3601626" y="4504268"/>
            <a:ext cx="356305" cy="3634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B4FD43-F836-442B-AA2A-D5DD64910DBD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3798264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3B8BC93-CBC1-4231-AA06-D07D6C3A08D6}"/>
              </a:ext>
            </a:extLst>
          </p:cNvPr>
          <p:cNvSpPr txBox="1"/>
          <p:nvPr/>
        </p:nvSpPr>
        <p:spPr>
          <a:xfrm>
            <a:off x="905112" y="1818905"/>
            <a:ext cx="4695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What do 10 squares represent and how would you write this?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26408"/>
            <a:ext cx="4695238" cy="4685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C0B2338-C846-4860-910C-95B3BDE7D068}"/>
              </a:ext>
            </a:extLst>
          </p:cNvPr>
          <p:cNvSpPr/>
          <p:nvPr/>
        </p:nvSpPr>
        <p:spPr>
          <a:xfrm>
            <a:off x="6151132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582B9-E120-4668-866F-5FBA7413DE7C}"/>
              </a:ext>
            </a:extLst>
          </p:cNvPr>
          <p:cNvSpPr/>
          <p:nvPr/>
        </p:nvSpPr>
        <p:spPr>
          <a:xfrm>
            <a:off x="6151132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59D86-4341-4792-A40A-2D620EEB6D7C}"/>
              </a:ext>
            </a:extLst>
          </p:cNvPr>
          <p:cNvSpPr/>
          <p:nvPr/>
        </p:nvSpPr>
        <p:spPr>
          <a:xfrm>
            <a:off x="6151131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12A680-35D5-420C-A707-68523335AAFF}"/>
              </a:ext>
            </a:extLst>
          </p:cNvPr>
          <p:cNvSpPr/>
          <p:nvPr/>
        </p:nvSpPr>
        <p:spPr>
          <a:xfrm>
            <a:off x="6151130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C9292C-D5EE-4316-BAA1-03B19945C4D1}"/>
              </a:ext>
            </a:extLst>
          </p:cNvPr>
          <p:cNvSpPr/>
          <p:nvPr/>
        </p:nvSpPr>
        <p:spPr>
          <a:xfrm>
            <a:off x="6152914" y="34655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63B43-A723-428F-A865-3EE9AA85710E}"/>
              </a:ext>
            </a:extLst>
          </p:cNvPr>
          <p:cNvSpPr/>
          <p:nvPr/>
        </p:nvSpPr>
        <p:spPr>
          <a:xfrm>
            <a:off x="6151130" y="301134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FBB40B-B2C0-4941-94A3-97E38518C501}"/>
              </a:ext>
            </a:extLst>
          </p:cNvPr>
          <p:cNvSpPr/>
          <p:nvPr/>
        </p:nvSpPr>
        <p:spPr>
          <a:xfrm>
            <a:off x="6151129" y="254316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3A3EC9-3725-4F25-9463-D4571CC9FBBF}"/>
              </a:ext>
            </a:extLst>
          </p:cNvPr>
          <p:cNvSpPr/>
          <p:nvPr/>
        </p:nvSpPr>
        <p:spPr>
          <a:xfrm>
            <a:off x="6151129" y="2072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83E37B-D809-4BDB-AFFD-051F5B5ECCCD}"/>
              </a:ext>
            </a:extLst>
          </p:cNvPr>
          <p:cNvSpPr/>
          <p:nvPr/>
        </p:nvSpPr>
        <p:spPr>
          <a:xfrm>
            <a:off x="6151129" y="1599362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BF734-55BE-4848-930F-EB31E79FBAAE}"/>
              </a:ext>
            </a:extLst>
          </p:cNvPr>
          <p:cNvSpPr/>
          <p:nvPr/>
        </p:nvSpPr>
        <p:spPr>
          <a:xfrm>
            <a:off x="6151129" y="116468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6BD460-FB59-43F5-8F98-C2F0F7E7FEA1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1378272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/>
              <p:nvPr/>
            </p:nvSpPr>
            <p:spPr>
              <a:xfrm>
                <a:off x="848667" y="1403092"/>
                <a:ext cx="4695238" cy="4678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Ten out of 100 =       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As the numerator and denominator can both divide by 10, this simplifies to 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We can see on the grid that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is shaded.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As a decimal, we place a 1 in the tenths column = 0.1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67" y="1403092"/>
                <a:ext cx="4695238" cy="4678845"/>
              </a:xfrm>
              <a:prstGeom prst="rect">
                <a:avLst/>
              </a:prstGeom>
              <a:blipFill>
                <a:blip r:embed="rId2"/>
                <a:stretch>
                  <a:fillRect l="-1948" t="-1042" r="-23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26408"/>
            <a:ext cx="4695238" cy="4685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C0B2338-C846-4860-910C-95B3BDE7D068}"/>
              </a:ext>
            </a:extLst>
          </p:cNvPr>
          <p:cNvSpPr/>
          <p:nvPr/>
        </p:nvSpPr>
        <p:spPr>
          <a:xfrm>
            <a:off x="6151132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582B9-E120-4668-866F-5FBA7413DE7C}"/>
              </a:ext>
            </a:extLst>
          </p:cNvPr>
          <p:cNvSpPr/>
          <p:nvPr/>
        </p:nvSpPr>
        <p:spPr>
          <a:xfrm>
            <a:off x="6151132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59D86-4341-4792-A40A-2D620EEB6D7C}"/>
              </a:ext>
            </a:extLst>
          </p:cNvPr>
          <p:cNvSpPr/>
          <p:nvPr/>
        </p:nvSpPr>
        <p:spPr>
          <a:xfrm>
            <a:off x="6151131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12A680-35D5-420C-A707-68523335AAFF}"/>
              </a:ext>
            </a:extLst>
          </p:cNvPr>
          <p:cNvSpPr/>
          <p:nvPr/>
        </p:nvSpPr>
        <p:spPr>
          <a:xfrm>
            <a:off x="6151130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C9292C-D5EE-4316-BAA1-03B19945C4D1}"/>
              </a:ext>
            </a:extLst>
          </p:cNvPr>
          <p:cNvSpPr/>
          <p:nvPr/>
        </p:nvSpPr>
        <p:spPr>
          <a:xfrm>
            <a:off x="6152914" y="34655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63B43-A723-428F-A865-3EE9AA85710E}"/>
              </a:ext>
            </a:extLst>
          </p:cNvPr>
          <p:cNvSpPr/>
          <p:nvPr/>
        </p:nvSpPr>
        <p:spPr>
          <a:xfrm>
            <a:off x="6151130" y="301134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FBB40B-B2C0-4941-94A3-97E38518C501}"/>
              </a:ext>
            </a:extLst>
          </p:cNvPr>
          <p:cNvSpPr/>
          <p:nvPr/>
        </p:nvSpPr>
        <p:spPr>
          <a:xfrm>
            <a:off x="6151129" y="254316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3A3EC9-3725-4F25-9463-D4571CC9FBBF}"/>
              </a:ext>
            </a:extLst>
          </p:cNvPr>
          <p:cNvSpPr/>
          <p:nvPr/>
        </p:nvSpPr>
        <p:spPr>
          <a:xfrm>
            <a:off x="6151129" y="2072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83E37B-D809-4BDB-AFFD-051F5B5ECCCD}"/>
              </a:ext>
            </a:extLst>
          </p:cNvPr>
          <p:cNvSpPr/>
          <p:nvPr/>
        </p:nvSpPr>
        <p:spPr>
          <a:xfrm>
            <a:off x="6151129" y="1599362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BF734-55BE-4848-930F-EB31E79FBAAE}"/>
              </a:ext>
            </a:extLst>
          </p:cNvPr>
          <p:cNvSpPr/>
          <p:nvPr/>
        </p:nvSpPr>
        <p:spPr>
          <a:xfrm>
            <a:off x="6151129" y="116468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3679E71-DF7D-4A8F-8ADD-DDA8F5F8CBDF}"/>
                  </a:ext>
                </a:extLst>
              </p:cNvPr>
              <p:cNvSpPr txBox="1"/>
              <p:nvPr/>
            </p:nvSpPr>
            <p:spPr>
              <a:xfrm>
                <a:off x="3323431" y="1339162"/>
                <a:ext cx="437620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3679E71-DF7D-4A8F-8ADD-DDA8F5F8C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3431" y="1339162"/>
                <a:ext cx="437620" cy="5203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8D935AA-DD85-48E1-9425-43C82223DF4B}"/>
                  </a:ext>
                </a:extLst>
              </p:cNvPr>
              <p:cNvSpPr txBox="1"/>
              <p:nvPr/>
            </p:nvSpPr>
            <p:spPr>
              <a:xfrm>
                <a:off x="3860800" y="2849625"/>
                <a:ext cx="317111" cy="520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8D935AA-DD85-48E1-9425-43C82223DF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0800" y="2849625"/>
                <a:ext cx="317111" cy="5203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38F21B85-BF64-4403-AC5B-8242FF3FA509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899631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3B8BC93-CBC1-4231-AA06-D07D6C3A08D6}"/>
              </a:ext>
            </a:extLst>
          </p:cNvPr>
          <p:cNvSpPr txBox="1"/>
          <p:nvPr/>
        </p:nvSpPr>
        <p:spPr>
          <a:xfrm>
            <a:off x="905112" y="1818905"/>
            <a:ext cx="46952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What does the blue area represent?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Write this as a decimal and a fraction.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26408"/>
            <a:ext cx="4695238" cy="4685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C0B2338-C846-4860-910C-95B3BDE7D068}"/>
              </a:ext>
            </a:extLst>
          </p:cNvPr>
          <p:cNvSpPr/>
          <p:nvPr/>
        </p:nvSpPr>
        <p:spPr>
          <a:xfrm>
            <a:off x="6151132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582B9-E120-4668-866F-5FBA7413DE7C}"/>
              </a:ext>
            </a:extLst>
          </p:cNvPr>
          <p:cNvSpPr/>
          <p:nvPr/>
        </p:nvSpPr>
        <p:spPr>
          <a:xfrm>
            <a:off x="6151132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59D86-4341-4792-A40A-2D620EEB6D7C}"/>
              </a:ext>
            </a:extLst>
          </p:cNvPr>
          <p:cNvSpPr/>
          <p:nvPr/>
        </p:nvSpPr>
        <p:spPr>
          <a:xfrm>
            <a:off x="6151131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12A680-35D5-420C-A707-68523335AAFF}"/>
              </a:ext>
            </a:extLst>
          </p:cNvPr>
          <p:cNvSpPr/>
          <p:nvPr/>
        </p:nvSpPr>
        <p:spPr>
          <a:xfrm>
            <a:off x="6151130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C9292C-D5EE-4316-BAA1-03B19945C4D1}"/>
              </a:ext>
            </a:extLst>
          </p:cNvPr>
          <p:cNvSpPr/>
          <p:nvPr/>
        </p:nvSpPr>
        <p:spPr>
          <a:xfrm>
            <a:off x="6152914" y="34655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63B43-A723-428F-A865-3EE9AA85710E}"/>
              </a:ext>
            </a:extLst>
          </p:cNvPr>
          <p:cNvSpPr/>
          <p:nvPr/>
        </p:nvSpPr>
        <p:spPr>
          <a:xfrm>
            <a:off x="6151130" y="301134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FBB40B-B2C0-4941-94A3-97E38518C501}"/>
              </a:ext>
            </a:extLst>
          </p:cNvPr>
          <p:cNvSpPr/>
          <p:nvPr/>
        </p:nvSpPr>
        <p:spPr>
          <a:xfrm>
            <a:off x="6151129" y="254316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3A3EC9-3725-4F25-9463-D4571CC9FBBF}"/>
              </a:ext>
            </a:extLst>
          </p:cNvPr>
          <p:cNvSpPr/>
          <p:nvPr/>
        </p:nvSpPr>
        <p:spPr>
          <a:xfrm>
            <a:off x="6151129" y="2072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83E37B-D809-4BDB-AFFD-051F5B5ECCCD}"/>
              </a:ext>
            </a:extLst>
          </p:cNvPr>
          <p:cNvSpPr/>
          <p:nvPr/>
        </p:nvSpPr>
        <p:spPr>
          <a:xfrm>
            <a:off x="6151129" y="1599362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BF734-55BE-4848-930F-EB31E79FBAAE}"/>
              </a:ext>
            </a:extLst>
          </p:cNvPr>
          <p:cNvSpPr/>
          <p:nvPr/>
        </p:nvSpPr>
        <p:spPr>
          <a:xfrm>
            <a:off x="6151129" y="116468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6EFBD7-21FE-4DB8-AAE2-6C01033E2C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148" y="1164689"/>
            <a:ext cx="451143" cy="462116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C60AD18-BDFE-4523-92CF-513CC72C77CB}"/>
              </a:ext>
            </a:extLst>
          </p:cNvPr>
          <p:cNvSpPr/>
          <p:nvPr/>
        </p:nvSpPr>
        <p:spPr>
          <a:xfrm>
            <a:off x="7072303" y="532091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446C793-3038-4F79-BB0A-D4E5200DD01B}"/>
              </a:ext>
            </a:extLst>
          </p:cNvPr>
          <p:cNvSpPr/>
          <p:nvPr/>
        </p:nvSpPr>
        <p:spPr>
          <a:xfrm>
            <a:off x="7072303" y="485924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DC26C22-6160-4179-BF48-190645A51EC5}"/>
              </a:ext>
            </a:extLst>
          </p:cNvPr>
          <p:cNvSpPr/>
          <p:nvPr/>
        </p:nvSpPr>
        <p:spPr>
          <a:xfrm>
            <a:off x="7072302" y="439758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5D8D0B-EE2F-4EA7-8572-9F63440BB620}"/>
              </a:ext>
            </a:extLst>
          </p:cNvPr>
          <p:cNvSpPr/>
          <p:nvPr/>
        </p:nvSpPr>
        <p:spPr>
          <a:xfrm>
            <a:off x="7072301" y="393591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80F72C-9394-4D0A-AEC2-9C218AF71B11}"/>
              </a:ext>
            </a:extLst>
          </p:cNvPr>
          <p:cNvSpPr/>
          <p:nvPr/>
        </p:nvSpPr>
        <p:spPr>
          <a:xfrm>
            <a:off x="7062796" y="347425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F1A735-129F-4868-AC5A-8EC46D18A76A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3744053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/>
              <p:nvPr/>
            </p:nvSpPr>
            <p:spPr>
              <a:xfrm>
                <a:off x="189675" y="1164689"/>
                <a:ext cx="5985429" cy="5443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25 squares out of 100  =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Using our PV grid,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is 2 tenths and 5 hundredths = </a:t>
                </a:r>
                <a:r>
                  <a:rPr lang="en-GB" sz="2400" dirty="0">
                    <a:highlight>
                      <a:srgbClr val="FFFF00"/>
                    </a:highlight>
                    <a:latin typeface="Comic Sans MS" panose="030F0702030302020204" pitchFamily="66" charset="0"/>
                  </a:rPr>
                  <a:t>0.25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Note: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Can be simplified as the numerator and denominator divide by 25: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675" y="1164689"/>
                <a:ext cx="5985429" cy="5443541"/>
              </a:xfrm>
              <a:prstGeom prst="rect">
                <a:avLst/>
              </a:prstGeom>
              <a:blipFill>
                <a:blip r:embed="rId2"/>
                <a:stretch>
                  <a:fillRect l="-1527" t="-8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26408"/>
            <a:ext cx="4695238" cy="4685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C0B2338-C846-4860-910C-95B3BDE7D068}"/>
              </a:ext>
            </a:extLst>
          </p:cNvPr>
          <p:cNvSpPr/>
          <p:nvPr/>
        </p:nvSpPr>
        <p:spPr>
          <a:xfrm>
            <a:off x="6151132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582B9-E120-4668-866F-5FBA7413DE7C}"/>
              </a:ext>
            </a:extLst>
          </p:cNvPr>
          <p:cNvSpPr/>
          <p:nvPr/>
        </p:nvSpPr>
        <p:spPr>
          <a:xfrm>
            <a:off x="6151132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59D86-4341-4792-A40A-2D620EEB6D7C}"/>
              </a:ext>
            </a:extLst>
          </p:cNvPr>
          <p:cNvSpPr/>
          <p:nvPr/>
        </p:nvSpPr>
        <p:spPr>
          <a:xfrm>
            <a:off x="6151131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12A680-35D5-420C-A707-68523335AAFF}"/>
              </a:ext>
            </a:extLst>
          </p:cNvPr>
          <p:cNvSpPr/>
          <p:nvPr/>
        </p:nvSpPr>
        <p:spPr>
          <a:xfrm>
            <a:off x="6151130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C9292C-D5EE-4316-BAA1-03B19945C4D1}"/>
              </a:ext>
            </a:extLst>
          </p:cNvPr>
          <p:cNvSpPr/>
          <p:nvPr/>
        </p:nvSpPr>
        <p:spPr>
          <a:xfrm>
            <a:off x="6152914" y="34655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63B43-A723-428F-A865-3EE9AA85710E}"/>
              </a:ext>
            </a:extLst>
          </p:cNvPr>
          <p:cNvSpPr/>
          <p:nvPr/>
        </p:nvSpPr>
        <p:spPr>
          <a:xfrm>
            <a:off x="6151130" y="301134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FBB40B-B2C0-4941-94A3-97E38518C501}"/>
              </a:ext>
            </a:extLst>
          </p:cNvPr>
          <p:cNvSpPr/>
          <p:nvPr/>
        </p:nvSpPr>
        <p:spPr>
          <a:xfrm>
            <a:off x="6151129" y="254316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3A3EC9-3725-4F25-9463-D4571CC9FBBF}"/>
              </a:ext>
            </a:extLst>
          </p:cNvPr>
          <p:cNvSpPr/>
          <p:nvPr/>
        </p:nvSpPr>
        <p:spPr>
          <a:xfrm>
            <a:off x="6151129" y="2072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83E37B-D809-4BDB-AFFD-051F5B5ECCCD}"/>
              </a:ext>
            </a:extLst>
          </p:cNvPr>
          <p:cNvSpPr/>
          <p:nvPr/>
        </p:nvSpPr>
        <p:spPr>
          <a:xfrm>
            <a:off x="6151129" y="1599362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BF734-55BE-4848-930F-EB31E79FBAAE}"/>
              </a:ext>
            </a:extLst>
          </p:cNvPr>
          <p:cNvSpPr/>
          <p:nvPr/>
        </p:nvSpPr>
        <p:spPr>
          <a:xfrm>
            <a:off x="6151129" y="116468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3679E71-DF7D-4A8F-8ADD-DDA8F5F8CBDF}"/>
                  </a:ext>
                </a:extLst>
              </p:cNvPr>
              <p:cNvSpPr txBox="1"/>
              <p:nvPr/>
            </p:nvSpPr>
            <p:spPr>
              <a:xfrm>
                <a:off x="3766007" y="1164689"/>
                <a:ext cx="437619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25</m:t>
                          </m:r>
                        </m:num>
                        <m:den>
                          <m:r>
                            <a:rPr lang="en-GB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>
                  <a:highlight>
                    <a:srgbClr val="FFFF00"/>
                  </a:highlight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3679E71-DF7D-4A8F-8ADD-DDA8F5F8C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6007" y="1164689"/>
                <a:ext cx="437619" cy="5259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D46EFBD7-21FE-4DB8-AAE2-6C01033E2C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3277" y="1164689"/>
            <a:ext cx="451143" cy="462116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C60AD18-BDFE-4523-92CF-513CC72C77CB}"/>
              </a:ext>
            </a:extLst>
          </p:cNvPr>
          <p:cNvSpPr/>
          <p:nvPr/>
        </p:nvSpPr>
        <p:spPr>
          <a:xfrm>
            <a:off x="7072303" y="532091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446C793-3038-4F79-BB0A-D4E5200DD01B}"/>
              </a:ext>
            </a:extLst>
          </p:cNvPr>
          <p:cNvSpPr/>
          <p:nvPr/>
        </p:nvSpPr>
        <p:spPr>
          <a:xfrm>
            <a:off x="7072303" y="485924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DC26C22-6160-4179-BF48-190645A51EC5}"/>
              </a:ext>
            </a:extLst>
          </p:cNvPr>
          <p:cNvSpPr/>
          <p:nvPr/>
        </p:nvSpPr>
        <p:spPr>
          <a:xfrm>
            <a:off x="7072302" y="439758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5D8D0B-EE2F-4EA7-8572-9F63440BB620}"/>
              </a:ext>
            </a:extLst>
          </p:cNvPr>
          <p:cNvSpPr/>
          <p:nvPr/>
        </p:nvSpPr>
        <p:spPr>
          <a:xfrm>
            <a:off x="7072301" y="393591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80F72C-9394-4D0A-AEC2-9C218AF71B11}"/>
              </a:ext>
            </a:extLst>
          </p:cNvPr>
          <p:cNvSpPr/>
          <p:nvPr/>
        </p:nvSpPr>
        <p:spPr>
          <a:xfrm>
            <a:off x="7062796" y="347425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D7E7A2-F3CB-4492-95CF-6621B531AB32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2106576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26408"/>
            <a:ext cx="4695238" cy="4685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C0B2338-C846-4860-910C-95B3BDE7D068}"/>
              </a:ext>
            </a:extLst>
          </p:cNvPr>
          <p:cNvSpPr/>
          <p:nvPr/>
        </p:nvSpPr>
        <p:spPr>
          <a:xfrm>
            <a:off x="6151132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582B9-E120-4668-866F-5FBA7413DE7C}"/>
              </a:ext>
            </a:extLst>
          </p:cNvPr>
          <p:cNvSpPr/>
          <p:nvPr/>
        </p:nvSpPr>
        <p:spPr>
          <a:xfrm>
            <a:off x="6151132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59D86-4341-4792-A40A-2D620EEB6D7C}"/>
              </a:ext>
            </a:extLst>
          </p:cNvPr>
          <p:cNvSpPr/>
          <p:nvPr/>
        </p:nvSpPr>
        <p:spPr>
          <a:xfrm>
            <a:off x="6151131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12A680-35D5-420C-A707-68523335AAFF}"/>
              </a:ext>
            </a:extLst>
          </p:cNvPr>
          <p:cNvSpPr/>
          <p:nvPr/>
        </p:nvSpPr>
        <p:spPr>
          <a:xfrm>
            <a:off x="6151130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C9292C-D5EE-4316-BAA1-03B19945C4D1}"/>
              </a:ext>
            </a:extLst>
          </p:cNvPr>
          <p:cNvSpPr/>
          <p:nvPr/>
        </p:nvSpPr>
        <p:spPr>
          <a:xfrm>
            <a:off x="6152914" y="34655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63B43-A723-428F-A865-3EE9AA85710E}"/>
              </a:ext>
            </a:extLst>
          </p:cNvPr>
          <p:cNvSpPr/>
          <p:nvPr/>
        </p:nvSpPr>
        <p:spPr>
          <a:xfrm>
            <a:off x="6151130" y="301134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FBB40B-B2C0-4941-94A3-97E38518C501}"/>
              </a:ext>
            </a:extLst>
          </p:cNvPr>
          <p:cNvSpPr/>
          <p:nvPr/>
        </p:nvSpPr>
        <p:spPr>
          <a:xfrm>
            <a:off x="6151129" y="254316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3A3EC9-3725-4F25-9463-D4571CC9FBBF}"/>
              </a:ext>
            </a:extLst>
          </p:cNvPr>
          <p:cNvSpPr/>
          <p:nvPr/>
        </p:nvSpPr>
        <p:spPr>
          <a:xfrm>
            <a:off x="6151129" y="2072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83E37B-D809-4BDB-AFFD-051F5B5ECCCD}"/>
              </a:ext>
            </a:extLst>
          </p:cNvPr>
          <p:cNvSpPr/>
          <p:nvPr/>
        </p:nvSpPr>
        <p:spPr>
          <a:xfrm>
            <a:off x="6151129" y="1599362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BF734-55BE-4848-930F-EB31E79FBAAE}"/>
              </a:ext>
            </a:extLst>
          </p:cNvPr>
          <p:cNvSpPr/>
          <p:nvPr/>
        </p:nvSpPr>
        <p:spPr>
          <a:xfrm>
            <a:off x="6151129" y="116468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6EFBD7-21FE-4DB8-AAE2-6C01033E2C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477" y="1153981"/>
            <a:ext cx="451143" cy="462116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C60AD18-BDFE-4523-92CF-513CC72C77CB}"/>
              </a:ext>
            </a:extLst>
          </p:cNvPr>
          <p:cNvSpPr/>
          <p:nvPr/>
        </p:nvSpPr>
        <p:spPr>
          <a:xfrm>
            <a:off x="7979825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446C793-3038-4F79-BB0A-D4E5200DD01B}"/>
              </a:ext>
            </a:extLst>
          </p:cNvPr>
          <p:cNvSpPr/>
          <p:nvPr/>
        </p:nvSpPr>
        <p:spPr>
          <a:xfrm>
            <a:off x="7991114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DC26C22-6160-4179-BF48-190645A51EC5}"/>
              </a:ext>
            </a:extLst>
          </p:cNvPr>
          <p:cNvSpPr/>
          <p:nvPr/>
        </p:nvSpPr>
        <p:spPr>
          <a:xfrm>
            <a:off x="7991113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5D8D0B-EE2F-4EA7-8572-9F63440BB620}"/>
              </a:ext>
            </a:extLst>
          </p:cNvPr>
          <p:cNvSpPr/>
          <p:nvPr/>
        </p:nvSpPr>
        <p:spPr>
          <a:xfrm>
            <a:off x="7991112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80F72C-9394-4D0A-AEC2-9C218AF71B11}"/>
              </a:ext>
            </a:extLst>
          </p:cNvPr>
          <p:cNvSpPr/>
          <p:nvPr/>
        </p:nvSpPr>
        <p:spPr>
          <a:xfrm>
            <a:off x="7979825" y="347442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49D3839-9400-4F2D-94E4-7C3A527EB58F}"/>
              </a:ext>
            </a:extLst>
          </p:cNvPr>
          <p:cNvSpPr/>
          <p:nvPr/>
        </p:nvSpPr>
        <p:spPr>
          <a:xfrm>
            <a:off x="7072304" y="530146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4238DD0-43F5-4D52-AC68-F0864E8DE198}"/>
              </a:ext>
            </a:extLst>
          </p:cNvPr>
          <p:cNvSpPr/>
          <p:nvPr/>
        </p:nvSpPr>
        <p:spPr>
          <a:xfrm>
            <a:off x="7072304" y="483980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7470489-DE7E-4020-B576-EFB6D24D9BF5}"/>
              </a:ext>
            </a:extLst>
          </p:cNvPr>
          <p:cNvSpPr/>
          <p:nvPr/>
        </p:nvSpPr>
        <p:spPr>
          <a:xfrm>
            <a:off x="7072303" y="437813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9733117-A9C4-4549-B7F7-352F39ECD8D6}"/>
              </a:ext>
            </a:extLst>
          </p:cNvPr>
          <p:cNvSpPr/>
          <p:nvPr/>
        </p:nvSpPr>
        <p:spPr>
          <a:xfrm>
            <a:off x="7072302" y="391647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75061E8-FA24-406E-B36F-72EF48DB9372}"/>
              </a:ext>
            </a:extLst>
          </p:cNvPr>
          <p:cNvSpPr/>
          <p:nvPr/>
        </p:nvSpPr>
        <p:spPr>
          <a:xfrm>
            <a:off x="7062797" y="345480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89867E0-2208-407D-A7A0-44414C3DB07B}"/>
              </a:ext>
            </a:extLst>
          </p:cNvPr>
          <p:cNvSpPr/>
          <p:nvPr/>
        </p:nvSpPr>
        <p:spPr>
          <a:xfrm>
            <a:off x="7072302" y="300064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DA0686-831B-4DF1-8AA1-6DD9E1346614}"/>
              </a:ext>
            </a:extLst>
          </p:cNvPr>
          <p:cNvSpPr/>
          <p:nvPr/>
        </p:nvSpPr>
        <p:spPr>
          <a:xfrm>
            <a:off x="7072301" y="253245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B6FFFEE-75B5-4146-A8CB-8644C40A720A}"/>
              </a:ext>
            </a:extLst>
          </p:cNvPr>
          <p:cNvSpPr/>
          <p:nvPr/>
        </p:nvSpPr>
        <p:spPr>
          <a:xfrm>
            <a:off x="7072301" y="206188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6D20B-1346-4EA7-BBA3-3945271C823F}"/>
              </a:ext>
            </a:extLst>
          </p:cNvPr>
          <p:cNvSpPr/>
          <p:nvPr/>
        </p:nvSpPr>
        <p:spPr>
          <a:xfrm>
            <a:off x="7072301" y="158865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73B67C-7829-4671-AFE1-6F0EAD87E9F9}"/>
              </a:ext>
            </a:extLst>
          </p:cNvPr>
          <p:cNvSpPr/>
          <p:nvPr/>
        </p:nvSpPr>
        <p:spPr>
          <a:xfrm>
            <a:off x="7072301" y="11539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378B8E1-77A2-47B8-8418-EF9199D3245A}"/>
              </a:ext>
            </a:extLst>
          </p:cNvPr>
          <p:cNvSpPr/>
          <p:nvPr/>
        </p:nvSpPr>
        <p:spPr>
          <a:xfrm>
            <a:off x="7533492" y="53210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D6C1407-175B-41B1-892C-381D4B5589A0}"/>
              </a:ext>
            </a:extLst>
          </p:cNvPr>
          <p:cNvSpPr/>
          <p:nvPr/>
        </p:nvSpPr>
        <p:spPr>
          <a:xfrm>
            <a:off x="7533492" y="48594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8AC0E54-560B-4D31-BC8C-867584C0FC1D}"/>
              </a:ext>
            </a:extLst>
          </p:cNvPr>
          <p:cNvSpPr/>
          <p:nvPr/>
        </p:nvSpPr>
        <p:spPr>
          <a:xfrm>
            <a:off x="7533491" y="439775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8ADE65E-61E2-41E9-A5EA-75D035459615}"/>
              </a:ext>
            </a:extLst>
          </p:cNvPr>
          <p:cNvSpPr/>
          <p:nvPr/>
        </p:nvSpPr>
        <p:spPr>
          <a:xfrm>
            <a:off x="7533490" y="393608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2D4390B-11F9-41F6-B79A-89483F4AD033}"/>
              </a:ext>
            </a:extLst>
          </p:cNvPr>
          <p:cNvSpPr/>
          <p:nvPr/>
        </p:nvSpPr>
        <p:spPr>
          <a:xfrm>
            <a:off x="7535274" y="347442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6C80278-3164-4A70-B65E-459B862C3C0B}"/>
              </a:ext>
            </a:extLst>
          </p:cNvPr>
          <p:cNvSpPr/>
          <p:nvPr/>
        </p:nvSpPr>
        <p:spPr>
          <a:xfrm>
            <a:off x="7533490" y="302025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11F23D8-E610-4D40-8278-5B39CC8391CC}"/>
              </a:ext>
            </a:extLst>
          </p:cNvPr>
          <p:cNvSpPr/>
          <p:nvPr/>
        </p:nvSpPr>
        <p:spPr>
          <a:xfrm>
            <a:off x="7533489" y="255206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16F475F-F5B4-4BB5-81F5-1F7A25917D5E}"/>
              </a:ext>
            </a:extLst>
          </p:cNvPr>
          <p:cNvSpPr/>
          <p:nvPr/>
        </p:nvSpPr>
        <p:spPr>
          <a:xfrm>
            <a:off x="7533489" y="208149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55D1FE-8299-4954-BEFC-3CCE43A6158A}"/>
              </a:ext>
            </a:extLst>
          </p:cNvPr>
          <p:cNvSpPr/>
          <p:nvPr/>
        </p:nvSpPr>
        <p:spPr>
          <a:xfrm>
            <a:off x="7533489" y="1608267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D48B0A7-BB20-4DB1-80D7-33376AD3F76F}"/>
              </a:ext>
            </a:extLst>
          </p:cNvPr>
          <p:cNvSpPr/>
          <p:nvPr/>
        </p:nvSpPr>
        <p:spPr>
          <a:xfrm>
            <a:off x="7533489" y="1173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0406790-0876-4E62-80B1-751941FD2393}"/>
              </a:ext>
            </a:extLst>
          </p:cNvPr>
          <p:cNvSpPr/>
          <p:nvPr/>
        </p:nvSpPr>
        <p:spPr>
          <a:xfrm>
            <a:off x="7985468" y="300593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E9365A9-FC7A-48B7-B243-EFB1DFED8000}"/>
              </a:ext>
            </a:extLst>
          </p:cNvPr>
          <p:cNvSpPr/>
          <p:nvPr/>
        </p:nvSpPr>
        <p:spPr>
          <a:xfrm>
            <a:off x="7991111" y="255554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DF9B870-3D69-407F-B0F8-3B2D18CC7481}"/>
              </a:ext>
            </a:extLst>
          </p:cNvPr>
          <p:cNvSpPr txBox="1"/>
          <p:nvPr/>
        </p:nvSpPr>
        <p:spPr>
          <a:xfrm>
            <a:off x="905112" y="1818905"/>
            <a:ext cx="46952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What does the blue area represent?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Write this as a decimal and a fraction.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D43E4E6-B78B-4848-A84A-0A2C641403B6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13.05.20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799807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683</Words>
  <Application>Microsoft Office PowerPoint</Application>
  <PresentationFormat>Widescreen</PresentationFormat>
  <Paragraphs>138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52</cp:revision>
  <dcterms:created xsi:type="dcterms:W3CDTF">2020-05-02T08:48:09Z</dcterms:created>
  <dcterms:modified xsi:type="dcterms:W3CDTF">2020-05-08T12:30:34Z</dcterms:modified>
</cp:coreProperties>
</file>