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4" r:id="rId5"/>
    <p:sldId id="263" r:id="rId6"/>
    <p:sldId id="265" r:id="rId7"/>
    <p:sldId id="266" r:id="rId8"/>
    <p:sldId id="259" r:id="rId9"/>
    <p:sldId id="267" r:id="rId10"/>
    <p:sldId id="269" r:id="rId11"/>
    <p:sldId id="270" r:id="rId12"/>
    <p:sldId id="277" r:id="rId13"/>
    <p:sldId id="268" r:id="rId14"/>
    <p:sldId id="271" r:id="rId15"/>
    <p:sldId id="272" r:id="rId16"/>
    <p:sldId id="273" r:id="rId17"/>
    <p:sldId id="275" r:id="rId18"/>
    <p:sldId id="276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72" d="100"/>
          <a:sy n="72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2FA0FE-C0F5-4A8D-AB6A-5A3E304CBF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C5B1A39-F223-425C-AE7F-EA4D46AB7F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5C5EF-C0EF-4788-8159-D1CDF12E3F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D8932-69F3-46E8-A8F1-865D17B04DFC}" type="datetimeFigureOut">
              <a:rPr lang="en-GB" smtClean="0"/>
              <a:t>14/05/2020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3F38ED-6964-4778-BD59-822D8588A0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E39504-EBF0-4BCD-81E8-C8A577891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3F0D4-31DA-417A-B23E-9941084123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4939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39A3CC-35C9-4D26-9972-A3C1995C8E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4A51D5-9B47-492A-AC24-66F546763D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1D3C9C-4B40-4842-82FD-F5B37FF607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D8932-69F3-46E8-A8F1-865D17B04DFC}" type="datetimeFigureOut">
              <a:rPr lang="en-GB" smtClean="0"/>
              <a:t>14/05/2020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8A32B5-786C-4AC3-8D36-4B6EC1584F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BB7A13-7432-4634-B355-8326F031CA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3F0D4-31DA-417A-B23E-9941084123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1687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ABC6068-A934-4CE3-AAE6-4B78B2C992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BA88F7-D9CF-42ED-A77B-9360F7B3FF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A014CE-A8DE-45B7-BF50-03B6F8C851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D8932-69F3-46E8-A8F1-865D17B04DFC}" type="datetimeFigureOut">
              <a:rPr lang="en-GB" smtClean="0"/>
              <a:t>14/05/2020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D757C9-F245-4863-BAE8-F9720D9FD0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236882-78A6-42AC-9736-3C497771EC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3F0D4-31DA-417A-B23E-9941084123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4106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2830D5-23DD-4418-B6CA-F6C19060C9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F94537-BC6C-4AA0-8D12-3AB399FEBB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7BDDB6-27B4-48B6-81A4-29E8942405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D8932-69F3-46E8-A8F1-865D17B04DFC}" type="datetimeFigureOut">
              <a:rPr lang="en-GB" smtClean="0"/>
              <a:t>14/05/2020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75AE23-3950-480D-98C0-D9FBA70E91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928C79-1255-4205-8933-7F7DA641C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3F0D4-31DA-417A-B23E-9941084123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96148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2143E9-F3E4-4F78-BFAC-B9BBA780D7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89A303-2F53-40C8-9362-73C24B5EAE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087E16-4266-4745-ABC4-DF19AC153F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D8932-69F3-46E8-A8F1-865D17B04DFC}" type="datetimeFigureOut">
              <a:rPr lang="en-GB" smtClean="0"/>
              <a:t>14/05/2020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6EAA7E-CA98-421A-849E-4BF1768B16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3441EE-735C-452D-8ACC-0CAED53667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3F0D4-31DA-417A-B23E-9941084123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7744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A77C1-63C6-495B-AC99-C2BB3A8774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1DDC85-2657-4C57-9402-BDB2BCFE28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9F0470-7813-4544-978E-8B3BA302BA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4AA22E-4F1F-4473-B85A-9DFC907B06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D8932-69F3-46E8-A8F1-865D17B04DFC}" type="datetimeFigureOut">
              <a:rPr lang="en-GB" smtClean="0"/>
              <a:t>14/05/2020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F19730-5BF1-45A6-A108-66B588DE1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1FDD37-81E7-47EB-AEC9-802393CB38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3F0D4-31DA-417A-B23E-9941084123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96358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4E6570-9BB0-4126-9BB0-EA4F073F8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CFBE33-67BB-4E61-AFE0-ED2C7E5F80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498158-4FCB-4C46-9E58-0E199F3BB3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2AF6B8-2B71-4828-B8A6-977747126B6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2FF4DD8-C6A9-4A16-9CB9-50FEFAE34C4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4D3F1F8-CE65-4856-8D69-10CC1507CF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D8932-69F3-46E8-A8F1-865D17B04DFC}" type="datetimeFigureOut">
              <a:rPr lang="en-GB" smtClean="0"/>
              <a:t>14/05/2020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1B64523-3FE6-4D65-8A95-C05B34983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B9A5F0B-FF5E-4C9D-A4D4-143C8FF0B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3F0D4-31DA-417A-B23E-9941084123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52480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1A3193-F358-4767-A337-4FFEECAD83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32AE3EB-21C7-4480-B949-84A549B762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D8932-69F3-46E8-A8F1-865D17B04DFC}" type="datetimeFigureOut">
              <a:rPr lang="en-GB" smtClean="0"/>
              <a:t>14/05/2020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6BA56C-838A-4D75-8089-EBF6221858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2168FF5-065E-4685-AB66-7DA2CDABF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3F0D4-31DA-417A-B23E-9941084123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45868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2FD13B-9E36-4CB2-BBC6-DEC228A045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D8932-69F3-46E8-A8F1-865D17B04DFC}" type="datetimeFigureOut">
              <a:rPr lang="en-GB" smtClean="0"/>
              <a:t>14/05/2020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24AEDBB-0F4B-4B37-8FB6-D17DCAD212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1AF54B-5279-4D12-AF71-2E0A7E0006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3F0D4-31DA-417A-B23E-9941084123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6137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389E9B-0CFD-4C25-B3F9-B6C653014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206A2C-DCEC-45DD-B84B-2D3BB6070D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7B70F50-DB65-41BF-85C3-571CF068F6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B9DBD6-0D8C-4C2D-9A2D-F725F62331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D8932-69F3-46E8-A8F1-865D17B04DFC}" type="datetimeFigureOut">
              <a:rPr lang="en-GB" smtClean="0"/>
              <a:t>14/05/2020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BC5B45-1AAD-4433-B5CD-49AB259ED0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B428FB-A478-42F5-858F-73DDE3499F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3F0D4-31DA-417A-B23E-9941084123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7748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B53B32-72F1-4CFD-B05A-E63C19C551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4118C32-7474-453B-850F-28478E2F0C6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962C37-7120-4672-A7F8-3A6F03BB83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A239B3-8F67-42C3-8A44-23D26ACFA5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D8932-69F3-46E8-A8F1-865D17B04DFC}" type="datetimeFigureOut">
              <a:rPr lang="en-GB" smtClean="0"/>
              <a:t>14/05/2020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61828B-F3C3-45FD-9DEC-84AB2DD411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BF7D709-33C1-4CC9-AA2A-49302B469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3F0D4-31DA-417A-B23E-9941084123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864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876A420-8305-4BDC-9290-DF0AA3EB3F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805DCD-A3C3-4817-8240-6B644C6721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AEB0D9-8AC3-4A38-9BF6-58FE1AC2E29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AD8932-69F3-46E8-A8F1-865D17B04DFC}" type="datetimeFigureOut">
              <a:rPr lang="en-GB" smtClean="0"/>
              <a:t>14/05/2020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6CE65D-128B-41E0-89E3-6537F17C47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4BE832-FFCD-4773-B482-9372CCD4B5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23F0D4-31DA-417A-B23E-9941084123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8062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4144D8E-4588-435C-BEA9-2DE18A79291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144712" y="2108516"/>
            <a:ext cx="7902576" cy="203485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7D95A14-913A-4BE4-B56F-FD5007D3C994}"/>
              </a:ext>
            </a:extLst>
          </p:cNvPr>
          <p:cNvSpPr txBox="1"/>
          <p:nvPr/>
        </p:nvSpPr>
        <p:spPr>
          <a:xfrm>
            <a:off x="746572" y="1485901"/>
            <a:ext cx="1398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Starter: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914A6A9-FDA0-4C90-A9F1-6115A8D67B1B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18.05.20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PV addition and subtraction using decimals</a:t>
            </a:r>
          </a:p>
        </p:txBody>
      </p:sp>
    </p:spTree>
    <p:extLst>
      <p:ext uri="{BB962C8B-B14F-4D97-AF65-F5344CB8AC3E}">
        <p14:creationId xmlns:p14="http://schemas.microsoft.com/office/powerpoint/2010/main" val="30415775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40D15F7-7EEA-410A-8F00-8903B876A6B6}"/>
              </a:ext>
            </a:extLst>
          </p:cNvPr>
          <p:cNvSpPr txBox="1"/>
          <p:nvPr/>
        </p:nvSpPr>
        <p:spPr>
          <a:xfrm>
            <a:off x="426562" y="1189028"/>
            <a:ext cx="1102278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4.56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What about if we now wanted to change the 6 to an 8?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Starting with 4.56.The 6 is in the hundredths column, so to change it to an 8 we would need to add 2 hundredths: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4.56 + 0.02 = 4.58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475A2AC-AF43-4E10-AFEC-764FA1C78F5D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18.05.20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PV addition and subtraction using decimals</a:t>
            </a:r>
          </a:p>
        </p:txBody>
      </p:sp>
    </p:spTree>
    <p:extLst>
      <p:ext uri="{BB962C8B-B14F-4D97-AF65-F5344CB8AC3E}">
        <p14:creationId xmlns:p14="http://schemas.microsoft.com/office/powerpoint/2010/main" val="37620869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40D15F7-7EEA-410A-8F00-8903B876A6B6}"/>
              </a:ext>
            </a:extLst>
          </p:cNvPr>
          <p:cNvSpPr txBox="1"/>
          <p:nvPr/>
        </p:nvSpPr>
        <p:spPr>
          <a:xfrm>
            <a:off x="426562" y="1189028"/>
            <a:ext cx="1102278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4.56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What about if we now wanted to change the 5 to a 9?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The 5 is in the tenths column so we would need to add 4 tenths: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4.56 + 0.4 = 4.96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96AC3E6-208A-4D5D-989F-9C561453FD84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18.05.20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PV addition and subtraction using decimals</a:t>
            </a:r>
          </a:p>
        </p:txBody>
      </p:sp>
    </p:spTree>
    <p:extLst>
      <p:ext uri="{BB962C8B-B14F-4D97-AF65-F5344CB8AC3E}">
        <p14:creationId xmlns:p14="http://schemas.microsoft.com/office/powerpoint/2010/main" val="20500310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40D15F7-7EEA-410A-8F00-8903B876A6B6}"/>
              </a:ext>
            </a:extLst>
          </p:cNvPr>
          <p:cNvSpPr txBox="1"/>
          <p:nvPr/>
        </p:nvSpPr>
        <p:spPr>
          <a:xfrm>
            <a:off x="426562" y="1189028"/>
            <a:ext cx="1102278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4.56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What about if we now wanted to change the 6 and 4 to a 9?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The 4 is in the ones column so we would need to add 5 ones. The 6 is in the hundredths column so we would also need to add 3 hundredths. 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To do this in one step, we would need to add 5.03: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4.56 + 5.03 = 9.56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96AC3E6-208A-4D5D-989F-9C561453FD84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18.05.20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PV addition and subtraction using decimals</a:t>
            </a:r>
          </a:p>
        </p:txBody>
      </p:sp>
    </p:spTree>
    <p:extLst>
      <p:ext uri="{BB962C8B-B14F-4D97-AF65-F5344CB8AC3E}">
        <p14:creationId xmlns:p14="http://schemas.microsoft.com/office/powerpoint/2010/main" val="147425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40D15F7-7EEA-410A-8F00-8903B876A6B6}"/>
              </a:ext>
            </a:extLst>
          </p:cNvPr>
          <p:cNvSpPr txBox="1"/>
          <p:nvPr/>
        </p:nvSpPr>
        <p:spPr>
          <a:xfrm>
            <a:off x="426562" y="1189028"/>
            <a:ext cx="1102278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Today you will be writing addition and subtraction calculations to change specific digits within a number. You will need to think about place value in order to write these accurately.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solidFill>
                  <a:schemeClr val="accent2"/>
                </a:solidFill>
                <a:latin typeface="Comic Sans MS" panose="030F0702030302020204" pitchFamily="66" charset="0"/>
              </a:rPr>
              <a:t>Oranges: </a:t>
            </a:r>
            <a:r>
              <a:rPr lang="en-GB" sz="2400" dirty="0">
                <a:latin typeface="Comic Sans MS" panose="030F0702030302020204" pitchFamily="66" charset="0"/>
              </a:rPr>
              <a:t>you will only change one digit in each number for each addition and subtraction calculation.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solidFill>
                  <a:srgbClr val="FFC000"/>
                </a:solidFill>
                <a:latin typeface="Comic Sans MS" panose="030F0702030302020204" pitchFamily="66" charset="0"/>
              </a:rPr>
              <a:t>Yellows: </a:t>
            </a:r>
            <a:r>
              <a:rPr lang="en-GB" sz="2400" dirty="0">
                <a:latin typeface="Comic Sans MS" panose="030F0702030302020204" pitchFamily="66" charset="0"/>
              </a:rPr>
              <a:t>You will change one or two digits in each number. You can change each one using separate calculations.</a:t>
            </a:r>
          </a:p>
          <a:p>
            <a:endParaRPr lang="en-GB" sz="2400" dirty="0">
              <a:solidFill>
                <a:srgbClr val="FFC000"/>
              </a:solidFill>
              <a:latin typeface="Comic Sans MS" panose="030F0702030302020204" pitchFamily="66" charset="0"/>
            </a:endParaRPr>
          </a:p>
          <a:p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Green/</a:t>
            </a:r>
            <a:r>
              <a:rPr lang="en-GB" sz="2400" dirty="0">
                <a:solidFill>
                  <a:srgbClr val="7030A0"/>
                </a:solidFill>
                <a:latin typeface="Comic Sans MS" panose="030F0702030302020204" pitchFamily="66" charset="0"/>
              </a:rPr>
              <a:t>Purple: </a:t>
            </a:r>
            <a:r>
              <a:rPr lang="en-GB" sz="2400" dirty="0">
                <a:latin typeface="Comic Sans MS" panose="030F0702030302020204" pitchFamily="66" charset="0"/>
              </a:rPr>
              <a:t>You will change one or two digits in each addition or subtraction calculation. Where two digits change, you will do this in one step. 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950E09-ABC4-44CA-87A6-1D4EA72490DD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18.05.20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PV addition and subtraction using decimals</a:t>
            </a:r>
          </a:p>
        </p:txBody>
      </p:sp>
    </p:spTree>
    <p:extLst>
      <p:ext uri="{BB962C8B-B14F-4D97-AF65-F5344CB8AC3E}">
        <p14:creationId xmlns:p14="http://schemas.microsoft.com/office/powerpoint/2010/main" val="29439847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40D15F7-7EEA-410A-8F00-8903B876A6B6}"/>
              </a:ext>
            </a:extLst>
          </p:cNvPr>
          <p:cNvSpPr txBox="1"/>
          <p:nvPr/>
        </p:nvSpPr>
        <p:spPr>
          <a:xfrm>
            <a:off x="426562" y="1189028"/>
            <a:ext cx="1139290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Using these numbers: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4.59, 5.43, 9.15, 0.56, 2.35, 5.23, 3.5, 3.05, 3.52, 5.35, 2.53, 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solidFill>
                  <a:schemeClr val="accent2"/>
                </a:solidFill>
                <a:latin typeface="Comic Sans MS" panose="030F0702030302020204" pitchFamily="66" charset="0"/>
              </a:rPr>
              <a:t>Oranges: </a:t>
            </a:r>
            <a:r>
              <a:rPr lang="en-GB" sz="2400" dirty="0">
                <a:latin typeface="Comic Sans MS" panose="030F0702030302020204" pitchFamily="66" charset="0"/>
              </a:rPr>
              <a:t>For each number above, write a subtraction calculation to change the 5 digit to a 0. e.g. 3.56 – 0.5 = 3.06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Then, for any number with a 3 digit, write a calculation to change the 3 to a 6 e.g. 3.56 + 3 = 6.56.</a:t>
            </a:r>
          </a:p>
          <a:p>
            <a:r>
              <a:rPr lang="en-GB" sz="2400" dirty="0">
                <a:solidFill>
                  <a:schemeClr val="accent2"/>
                </a:solidFill>
                <a:latin typeface="Comic Sans MS" panose="030F0702030302020204" pitchFamily="66" charset="0"/>
              </a:rPr>
              <a:t> </a:t>
            </a:r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solidFill>
                  <a:srgbClr val="FFC000"/>
                </a:solidFill>
                <a:latin typeface="Comic Sans MS" panose="030F0702030302020204" pitchFamily="66" charset="0"/>
              </a:rPr>
              <a:t>Yellows: </a:t>
            </a:r>
            <a:r>
              <a:rPr lang="en-GB" sz="2400" dirty="0">
                <a:latin typeface="Comic Sans MS" panose="030F0702030302020204" pitchFamily="66" charset="0"/>
              </a:rPr>
              <a:t>For each number, write a subtraction calculation which removes the 5 digit, and if there is a 3, write a second subtraction to remove the 3 digit.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e.g. 5.32 – 5 = 0.32		0.32 – 0.3 = 0.02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Then write an addition calculation for any number containing the digit 2 to turn the 2 into a 7. e.g. 5.32 + 0.05 = 5.37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67C9F77-272C-4BB3-B544-44F5E734012F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18.05.20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PV addition and subtraction using decimals</a:t>
            </a:r>
          </a:p>
        </p:txBody>
      </p:sp>
    </p:spTree>
    <p:extLst>
      <p:ext uri="{BB962C8B-B14F-4D97-AF65-F5344CB8AC3E}">
        <p14:creationId xmlns:p14="http://schemas.microsoft.com/office/powerpoint/2010/main" val="22254697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40D15F7-7EEA-410A-8F00-8903B876A6B6}"/>
              </a:ext>
            </a:extLst>
          </p:cNvPr>
          <p:cNvSpPr txBox="1"/>
          <p:nvPr/>
        </p:nvSpPr>
        <p:spPr>
          <a:xfrm>
            <a:off x="426562" y="1189028"/>
            <a:ext cx="1139290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Using these numbers: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4.59, 5.43, 9.15, 0.56, 2.35, 5.23, 3.5, 3.05, 3.52, 5.35, 2.53, 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Green</a:t>
            </a:r>
            <a:r>
              <a:rPr lang="en-GB" sz="2400" dirty="0">
                <a:latin typeface="Comic Sans MS" panose="030F0702030302020204" pitchFamily="66" charset="0"/>
              </a:rPr>
              <a:t>/</a:t>
            </a:r>
            <a:r>
              <a:rPr lang="en-GB" sz="2400" dirty="0">
                <a:solidFill>
                  <a:srgbClr val="7030A0"/>
                </a:solidFill>
                <a:latin typeface="Comic Sans MS" panose="030F0702030302020204" pitchFamily="66" charset="0"/>
              </a:rPr>
              <a:t>Purple</a:t>
            </a:r>
            <a:r>
              <a:rPr lang="en-GB" sz="2400" dirty="0">
                <a:latin typeface="Comic Sans MS" panose="030F0702030302020204" pitchFamily="66" charset="0"/>
              </a:rPr>
              <a:t>:</a:t>
            </a:r>
            <a:r>
              <a:rPr lang="en-GB" sz="2400" dirty="0">
                <a:solidFill>
                  <a:schemeClr val="accent2"/>
                </a:solidFill>
                <a:latin typeface="Comic Sans MS" panose="030F0702030302020204" pitchFamily="66" charset="0"/>
              </a:rPr>
              <a:t> </a:t>
            </a:r>
            <a:r>
              <a:rPr lang="en-GB" sz="2400" dirty="0">
                <a:latin typeface="Comic Sans MS" panose="030F0702030302020204" pitchFamily="66" charset="0"/>
              </a:rPr>
              <a:t>For each number, write a subtraction calculation to change the 5 digit to a 0 and, if there is one, the digit 3 to a 0. </a:t>
            </a:r>
          </a:p>
          <a:p>
            <a:endParaRPr lang="en-GB" sz="2400" u="sng" dirty="0">
              <a:latin typeface="Comic Sans MS" panose="030F0702030302020204" pitchFamily="66" charset="0"/>
            </a:endParaRPr>
          </a:p>
          <a:p>
            <a:r>
              <a:rPr lang="en-GB" sz="2400" u="sng" dirty="0">
                <a:latin typeface="Comic Sans MS" panose="030F0702030302020204" pitchFamily="66" charset="0"/>
              </a:rPr>
              <a:t>Both changes must be done at the same time</a:t>
            </a:r>
            <a:r>
              <a:rPr lang="en-GB" sz="2400" dirty="0">
                <a:latin typeface="Comic Sans MS" panose="030F0702030302020204" pitchFamily="66" charset="0"/>
              </a:rPr>
              <a:t> e.g. 3.65 – 3.05 = 0.6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Then, for any number containing the digit 2 or 4, write an addition calculation to change the 2 and/or 4 to a 7. e.g. 3.24 + 4.03 = 7.27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5CDECE9-D34C-458B-8044-95AE4F9BD174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18.05.20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PV addition and subtraction using decimals</a:t>
            </a:r>
          </a:p>
        </p:txBody>
      </p:sp>
    </p:spTree>
    <p:extLst>
      <p:ext uri="{BB962C8B-B14F-4D97-AF65-F5344CB8AC3E}">
        <p14:creationId xmlns:p14="http://schemas.microsoft.com/office/powerpoint/2010/main" val="26815106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40D15F7-7EEA-410A-8F00-8903B876A6B6}"/>
              </a:ext>
            </a:extLst>
          </p:cNvPr>
          <p:cNvSpPr txBox="1"/>
          <p:nvPr/>
        </p:nvSpPr>
        <p:spPr>
          <a:xfrm>
            <a:off x="399547" y="1087428"/>
            <a:ext cx="1139290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ANSWERS: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solidFill>
                  <a:schemeClr val="accent2"/>
                </a:solidFill>
                <a:latin typeface="Comic Sans MS" panose="030F0702030302020204" pitchFamily="66" charset="0"/>
              </a:rPr>
              <a:t>Oranges: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4.59 – 0.5 = 4.09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5.43 – 5 = 0.43		5.43 + 0.03 = 5.46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9.15 – 0.05 = 9.1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0.56 – 0.5 = 0.06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2.35 – 0.05 = 2.3		2.35 + 0.3 = 2.65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5.23 – 5 = 0.23		5.23 + 0.03 = 5.26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3.5 – 0.5 = 3			3.5 + 3 = 6.5	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3.05 – 0.05 = 3		3.05 + 3 = 6.05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3.52 – 0.5 = 3.02		3.52 + 3 = 6.52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5.35 – 5.05 = 0.3		5.35 + 0.3 = 5.65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2.53 – 0.5 = 2.03		2.53 + 0.03 = 2.56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06A1615-0AB9-4D40-B9CD-B70F47B8DDAB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18.05.20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PV addition and subtraction using decimals</a:t>
            </a:r>
          </a:p>
        </p:txBody>
      </p:sp>
    </p:spTree>
    <p:extLst>
      <p:ext uri="{BB962C8B-B14F-4D97-AF65-F5344CB8AC3E}">
        <p14:creationId xmlns:p14="http://schemas.microsoft.com/office/powerpoint/2010/main" val="32307353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40D15F7-7EEA-410A-8F00-8903B876A6B6}"/>
              </a:ext>
            </a:extLst>
          </p:cNvPr>
          <p:cNvSpPr txBox="1"/>
          <p:nvPr/>
        </p:nvSpPr>
        <p:spPr>
          <a:xfrm>
            <a:off x="399547" y="1087428"/>
            <a:ext cx="1030232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ANSWERS: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solidFill>
                  <a:schemeClr val="accent4"/>
                </a:solidFill>
                <a:latin typeface="Comic Sans MS" panose="030F0702030302020204" pitchFamily="66" charset="0"/>
              </a:rPr>
              <a:t>Yellows: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4.59 – 0.5 = 4.09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5.43 – 5 = 0.43	0.43 - 0.03 = 0.4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9.15 – 0.05 = 9.1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0.56 – 0.5 = 0.06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2.35 – 0.05 = 2.3	2.3 - 0.3 = 2			2.35 + 5 = 7.35 	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5.23 – 5 = 0.23	0.23 - 0.03 = 0.2		5.23 + 0.5 = 5.75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3.5 – 0.5 = 3		3 - 3 = 0	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3.05 – 0.05 = 3	3 - 3 = 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3.52 – 0.5 = 3.02	3.02 - 3 = 0.02		3.52 + 0.05 = 3.57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5.35 – 5.05 = 0.3	0.3 - 0.3 = 0			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2.53 – 0.5 = 2.03	2.03 - 0.03 = 2		2.53 + 5 = 7.53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64058E-6381-4647-96D9-06E203CD199B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18.05.20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PV addition and subtraction using decimals</a:t>
            </a:r>
          </a:p>
        </p:txBody>
      </p:sp>
    </p:spTree>
    <p:extLst>
      <p:ext uri="{BB962C8B-B14F-4D97-AF65-F5344CB8AC3E}">
        <p14:creationId xmlns:p14="http://schemas.microsoft.com/office/powerpoint/2010/main" val="6197592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40D15F7-7EEA-410A-8F00-8903B876A6B6}"/>
              </a:ext>
            </a:extLst>
          </p:cNvPr>
          <p:cNvSpPr txBox="1"/>
          <p:nvPr/>
        </p:nvSpPr>
        <p:spPr>
          <a:xfrm>
            <a:off x="399547" y="1087428"/>
            <a:ext cx="1030232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ANSWERS: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Green</a:t>
            </a:r>
            <a:r>
              <a:rPr lang="en-GB" sz="2400" dirty="0">
                <a:latin typeface="Comic Sans MS" panose="030F0702030302020204" pitchFamily="66" charset="0"/>
              </a:rPr>
              <a:t>/</a:t>
            </a:r>
            <a:r>
              <a:rPr lang="en-GB" sz="2400" dirty="0">
                <a:solidFill>
                  <a:srgbClr val="7030A0"/>
                </a:solidFill>
                <a:latin typeface="Comic Sans MS" panose="030F0702030302020204" pitchFamily="66" charset="0"/>
              </a:rPr>
              <a:t>Purple</a:t>
            </a:r>
            <a:r>
              <a:rPr lang="en-GB" sz="2400" dirty="0">
                <a:latin typeface="Comic Sans MS" panose="030F0702030302020204" pitchFamily="66" charset="0"/>
              </a:rPr>
              <a:t>:</a:t>
            </a:r>
            <a:r>
              <a:rPr lang="en-GB" sz="2400" dirty="0">
                <a:solidFill>
                  <a:schemeClr val="accent4"/>
                </a:solidFill>
                <a:latin typeface="Comic Sans MS" panose="030F0702030302020204" pitchFamily="66" charset="0"/>
              </a:rPr>
              <a:t>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4.59 – 0.5 = 4.09		4.59 + 3 = 7.59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5.43 – 5.03 = 0.4		5.43 + 0.3 = 5.73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9.15 – 0.05 = 9.1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0.56 – 0.5 = 0.06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2.35 – 0.35 = 2		2.35 + 5 = 7.35 	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5.23 – 5.03 = 0.2		5.23 + 0.5 = 5.73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3.5 – 3.5 = 0			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3.05 – 3.05 = 0	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3.52 – 3.5 = 0.02		3.52 + 0.05 = 3.57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5.35 – 5.35 = 0			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2.53 – 0.53 = 2		2.53 + 5 = 7.53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AFCF2F-B5C9-4B4C-AE67-D76DDF1B15D6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18.05.20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PV addition and subtraction using decimals</a:t>
            </a:r>
          </a:p>
        </p:txBody>
      </p:sp>
    </p:spTree>
    <p:extLst>
      <p:ext uri="{BB962C8B-B14F-4D97-AF65-F5344CB8AC3E}">
        <p14:creationId xmlns:p14="http://schemas.microsoft.com/office/powerpoint/2010/main" val="29209143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4144D8E-4588-435C-BEA9-2DE18A79291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730498" y="5072897"/>
            <a:ext cx="6356351" cy="144261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7D95A14-913A-4BE4-B56F-FD5007D3C994}"/>
              </a:ext>
            </a:extLst>
          </p:cNvPr>
          <p:cNvSpPr txBox="1"/>
          <p:nvPr/>
        </p:nvSpPr>
        <p:spPr>
          <a:xfrm>
            <a:off x="232856" y="1120676"/>
            <a:ext cx="11149206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Answer: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We need to convert the times into the same units – either both into seconds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or both into minutes and seconds.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It is probably easier to convert 4 min 26s into seconds.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There are 60s in 1min so we need to multiply 60 by 4. 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60 x 40 = 6 x 4 x 10 = 240  plus the 26s = 266s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Josh wrote his paragraph the quickest.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C6EF90D-9120-4C00-A678-7C0E99735EA1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18.05.20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PV addition and subtraction using decimals</a:t>
            </a:r>
          </a:p>
        </p:txBody>
      </p:sp>
    </p:spTree>
    <p:extLst>
      <p:ext uri="{BB962C8B-B14F-4D97-AF65-F5344CB8AC3E}">
        <p14:creationId xmlns:p14="http://schemas.microsoft.com/office/powerpoint/2010/main" val="41061745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>
            <a:extLst>
              <a:ext uri="{FF2B5EF4-FFF2-40B4-BE49-F238E27FC236}">
                <a16:creationId xmlns:a16="http://schemas.microsoft.com/office/drawing/2014/main" id="{5262CDF7-AD1B-4E19-9BF3-ABC5896602BB}"/>
              </a:ext>
            </a:extLst>
          </p:cNvPr>
          <p:cNvGrpSpPr/>
          <p:nvPr/>
        </p:nvGrpSpPr>
        <p:grpSpPr>
          <a:xfrm>
            <a:off x="852158" y="1446142"/>
            <a:ext cx="4279716" cy="3965715"/>
            <a:chOff x="852158" y="1446142"/>
            <a:chExt cx="4279716" cy="3965715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CFD1482D-BF29-4805-8D44-0057C12FC40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52158" y="1446142"/>
              <a:ext cx="4279716" cy="3965715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DDD5E62-ED3B-4632-92B1-0F63DF1E9FBB}"/>
                </a:ext>
              </a:extLst>
            </p:cNvPr>
            <p:cNvSpPr txBox="1"/>
            <p:nvPr/>
          </p:nvSpPr>
          <p:spPr>
            <a:xfrm>
              <a:off x="1361371" y="2928423"/>
              <a:ext cx="4042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800" dirty="0">
                  <a:latin typeface="Comic Sans MS" panose="030F0702030302020204" pitchFamily="66" charset="0"/>
                </a:rPr>
                <a:t>5</a:t>
              </a:r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93EE5984-ED61-4E55-9F2A-E1EA31E2AF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53110" y="4630566"/>
              <a:ext cx="640135" cy="749873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1DEC009A-EE57-4B11-96E1-BF91FA7154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9666" y="3763595"/>
              <a:ext cx="640135" cy="749873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2086106-CC10-4B7F-858F-9FE8BA85ED55}"/>
                </a:ext>
              </a:extLst>
            </p:cNvPr>
            <p:cNvSpPr txBox="1"/>
            <p:nvPr/>
          </p:nvSpPr>
          <p:spPr>
            <a:xfrm>
              <a:off x="2871039" y="2928423"/>
              <a:ext cx="4042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800" dirty="0">
                  <a:latin typeface="Comic Sans MS" panose="030F0702030302020204" pitchFamily="66" charset="0"/>
                </a:rPr>
                <a:t>8</a:t>
              </a: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D1190F0A-90A5-4500-BC4C-CC931D7E578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73569" y="4631246"/>
              <a:ext cx="646232" cy="749873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3E5D383F-560C-4D1D-89FC-CF91C08153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40394" y="3712881"/>
              <a:ext cx="646232" cy="749873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8A4ABEB-48A8-4ACC-BC6B-405D88D5E4EB}"/>
                </a:ext>
              </a:extLst>
            </p:cNvPr>
            <p:cNvSpPr txBox="1"/>
            <p:nvPr/>
          </p:nvSpPr>
          <p:spPr>
            <a:xfrm>
              <a:off x="1422399" y="4723993"/>
              <a:ext cx="343249" cy="529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>
                  <a:latin typeface="Comic Sans MS" panose="030F0702030302020204" pitchFamily="66" charset="0"/>
                </a:rPr>
                <a:t>9</a:t>
              </a: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56B829E9-123D-4656-AF7B-ED171BAA2BA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087312" y="2915049"/>
              <a:ext cx="646232" cy="755970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20159864-4D22-416E-9A4F-8809DBB0824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763398" y="3757498"/>
              <a:ext cx="646232" cy="755970"/>
            </a:xfrm>
            <a:prstGeom prst="rect">
              <a:avLst/>
            </a:prstGeom>
          </p:spPr>
        </p:pic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21B10F87-86BC-456A-836F-36415B60F1C3}"/>
              </a:ext>
            </a:extLst>
          </p:cNvPr>
          <p:cNvSpPr txBox="1"/>
          <p:nvPr/>
        </p:nvSpPr>
        <p:spPr>
          <a:xfrm>
            <a:off x="5775766" y="1723374"/>
            <a:ext cx="608123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Think about the value of the 5 digit in each of these numbers.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Is it the same in each one?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If not, explain how it is different.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9407495-F79C-48E7-A1D4-64428761AC21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18.05.20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PV addition and subtraction using decimals</a:t>
            </a:r>
          </a:p>
        </p:txBody>
      </p:sp>
    </p:spTree>
    <p:extLst>
      <p:ext uri="{BB962C8B-B14F-4D97-AF65-F5344CB8AC3E}">
        <p14:creationId xmlns:p14="http://schemas.microsoft.com/office/powerpoint/2010/main" val="2917265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536C33A-E650-4B2C-B9E3-26E5F8C35CBA}"/>
              </a:ext>
            </a:extLst>
          </p:cNvPr>
          <p:cNvGrpSpPr/>
          <p:nvPr/>
        </p:nvGrpSpPr>
        <p:grpSpPr>
          <a:xfrm>
            <a:off x="807002" y="1446142"/>
            <a:ext cx="4279716" cy="3965715"/>
            <a:chOff x="807002" y="1446142"/>
            <a:chExt cx="4279716" cy="3965715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CFD1482D-BF29-4805-8D44-0057C12FC40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07002" y="1446142"/>
              <a:ext cx="4279716" cy="3965715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DDD5E62-ED3B-4632-92B1-0F63DF1E9FBB}"/>
                </a:ext>
              </a:extLst>
            </p:cNvPr>
            <p:cNvSpPr txBox="1"/>
            <p:nvPr/>
          </p:nvSpPr>
          <p:spPr>
            <a:xfrm>
              <a:off x="1316215" y="2928423"/>
              <a:ext cx="4042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800" dirty="0">
                  <a:latin typeface="Comic Sans MS" panose="030F0702030302020204" pitchFamily="66" charset="0"/>
                </a:rPr>
                <a:t>5</a:t>
              </a:r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93EE5984-ED61-4E55-9F2A-E1EA31E2AF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00376" y="4641196"/>
              <a:ext cx="640135" cy="749873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1DEC009A-EE57-4B11-96E1-BF91FA7154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34510" y="3763595"/>
              <a:ext cx="640135" cy="749873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2086106-CC10-4B7F-858F-9FE8BA85ED55}"/>
                </a:ext>
              </a:extLst>
            </p:cNvPr>
            <p:cNvSpPr txBox="1"/>
            <p:nvPr/>
          </p:nvSpPr>
          <p:spPr>
            <a:xfrm>
              <a:off x="2825883" y="2928423"/>
              <a:ext cx="4042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800" dirty="0">
                  <a:latin typeface="Comic Sans MS" panose="030F0702030302020204" pitchFamily="66" charset="0"/>
                </a:rPr>
                <a:t>8</a:t>
              </a: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D1190F0A-90A5-4500-BC4C-CC931D7E578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31461" y="4606044"/>
              <a:ext cx="646232" cy="749873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3E5D383F-560C-4D1D-89FC-CF91C08153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95238" y="3712881"/>
              <a:ext cx="646232" cy="749873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8A4ABEB-48A8-4ACC-BC6B-405D88D5E4EB}"/>
                </a:ext>
              </a:extLst>
            </p:cNvPr>
            <p:cNvSpPr txBox="1"/>
            <p:nvPr/>
          </p:nvSpPr>
          <p:spPr>
            <a:xfrm>
              <a:off x="1377243" y="4723993"/>
              <a:ext cx="343249" cy="529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>
                  <a:latin typeface="Comic Sans MS" panose="030F0702030302020204" pitchFamily="66" charset="0"/>
                </a:rPr>
                <a:t>9</a:t>
              </a: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56B829E9-123D-4656-AF7B-ED171BAA2BA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042156" y="2915049"/>
              <a:ext cx="646232" cy="755970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20159864-4D22-416E-9A4F-8809DBB0824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718242" y="3757498"/>
              <a:ext cx="646232" cy="755970"/>
            </a:xfrm>
            <a:prstGeom prst="rect">
              <a:avLst/>
            </a:prstGeom>
          </p:spPr>
        </p:pic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21B10F87-86BC-456A-836F-36415B60F1C3}"/>
              </a:ext>
            </a:extLst>
          </p:cNvPr>
          <p:cNvSpPr txBox="1"/>
          <p:nvPr/>
        </p:nvSpPr>
        <p:spPr>
          <a:xfrm>
            <a:off x="5775766" y="1723374"/>
            <a:ext cx="608123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5.89 the 5 is worth 5 ones.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8.95 the 5 has moved 2 place value positions to the right and is 100 times smaller. It is now worth 5 hundredths.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9.58 the 5 has moved one place to the right and is now 10 times smaller than its starting position and is worth 5 tenths.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30A67C3-39F3-4FA0-8817-B1576257F47C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18.05.20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PV addition and subtraction using decimals</a:t>
            </a:r>
          </a:p>
        </p:txBody>
      </p:sp>
    </p:spTree>
    <p:extLst>
      <p:ext uri="{BB962C8B-B14F-4D97-AF65-F5344CB8AC3E}">
        <p14:creationId xmlns:p14="http://schemas.microsoft.com/office/powerpoint/2010/main" val="1959059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C3CACEE-296C-4E5E-90B5-7EF319BA4D27}"/>
              </a:ext>
            </a:extLst>
          </p:cNvPr>
          <p:cNvSpPr txBox="1"/>
          <p:nvPr/>
        </p:nvSpPr>
        <p:spPr>
          <a:xfrm>
            <a:off x="503504" y="1467917"/>
            <a:ext cx="11001732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5.89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If we want to change the 5 digit to a zero, we would need to subtract 5 ones from this number as the five is worth 5 ones.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We would write this as: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5.89 – 5 = 0.89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We use a zero in the ones position to help us to spot the decimal point but it isn’t essential as it isn’t place holding.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80D2C1C-82DD-4AC7-BFC9-E4D4A2DBE734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18.05.20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PV addition and subtraction using decimals</a:t>
            </a:r>
          </a:p>
        </p:txBody>
      </p:sp>
    </p:spTree>
    <p:extLst>
      <p:ext uri="{BB962C8B-B14F-4D97-AF65-F5344CB8AC3E}">
        <p14:creationId xmlns:p14="http://schemas.microsoft.com/office/powerpoint/2010/main" val="88830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02C9C1DD-6CE3-43B7-8856-56820C67B865}"/>
              </a:ext>
            </a:extLst>
          </p:cNvPr>
          <p:cNvSpPr txBox="1"/>
          <p:nvPr/>
        </p:nvSpPr>
        <p:spPr>
          <a:xfrm>
            <a:off x="317342" y="1384805"/>
            <a:ext cx="115573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8.95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If we want to change the 5 digit to a zero, as the 5 is worth 5 hundredths, we would need to subtract 5 hundredths from this number. 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We would write this as: 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8.95 – 0.05 = 8.9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There is no need for a zero in the hundredths position as it is not place-holding.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F623E9-66C5-4723-B6B6-87609ECEE69C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18.05.20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PV addition and subtraction using decimals</a:t>
            </a:r>
          </a:p>
        </p:txBody>
      </p:sp>
    </p:spTree>
    <p:extLst>
      <p:ext uri="{BB962C8B-B14F-4D97-AF65-F5344CB8AC3E}">
        <p14:creationId xmlns:p14="http://schemas.microsoft.com/office/powerpoint/2010/main" val="36595268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02C9C1DD-6CE3-43B7-8856-56820C67B865}"/>
              </a:ext>
            </a:extLst>
          </p:cNvPr>
          <p:cNvSpPr txBox="1"/>
          <p:nvPr/>
        </p:nvSpPr>
        <p:spPr>
          <a:xfrm>
            <a:off x="317342" y="1384805"/>
            <a:ext cx="1155731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9.58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If we want to change the 5 digit to a zero, as the 5 is worth 5 tenths, we would need to subtract 5 tenths from this number. 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We would write this as: 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9.58 – 0.5 = 9.08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Here, we need a zero in the tenths position as it is place-holding. If we didn’t have the place-holding zero, the value of the 8 would change from 8 hundredths to 8 tenths.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EE134CD-AC39-4220-91CC-A661D1DA9780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18.05.20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PV addition and subtraction using decimals</a:t>
            </a:r>
          </a:p>
        </p:txBody>
      </p:sp>
    </p:spTree>
    <p:extLst>
      <p:ext uri="{BB962C8B-B14F-4D97-AF65-F5344CB8AC3E}">
        <p14:creationId xmlns:p14="http://schemas.microsoft.com/office/powerpoint/2010/main" val="36100838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40D15F7-7EEA-410A-8F00-8903B876A6B6}"/>
              </a:ext>
            </a:extLst>
          </p:cNvPr>
          <p:cNvSpPr txBox="1"/>
          <p:nvPr/>
        </p:nvSpPr>
        <p:spPr>
          <a:xfrm>
            <a:off x="593482" y="1550273"/>
            <a:ext cx="105961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4.56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Write a subtraction calculation which would change the 5 digit to a zero.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A960E7E-A8FB-44DD-B3A4-1658CE7518DE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18.05.20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PV addition and subtraction using decimals</a:t>
            </a:r>
          </a:p>
        </p:txBody>
      </p:sp>
    </p:spTree>
    <p:extLst>
      <p:ext uri="{BB962C8B-B14F-4D97-AF65-F5344CB8AC3E}">
        <p14:creationId xmlns:p14="http://schemas.microsoft.com/office/powerpoint/2010/main" val="14989512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40D15F7-7EEA-410A-8F00-8903B876A6B6}"/>
              </a:ext>
            </a:extLst>
          </p:cNvPr>
          <p:cNvSpPr txBox="1"/>
          <p:nvPr/>
        </p:nvSpPr>
        <p:spPr>
          <a:xfrm>
            <a:off x="471717" y="1730895"/>
            <a:ext cx="1102278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4.56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A subtraction calculation which would change the 5 digit to a zero: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The 5 is worth 5 tenths so we would need to subtract 0.5.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4.56 – 0.5 = 4.06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0B466B4-7192-455A-9AAC-8C5C651A3AD3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18.05.20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PV addition and subtraction using decimals</a:t>
            </a:r>
          </a:p>
        </p:txBody>
      </p:sp>
    </p:spTree>
    <p:extLst>
      <p:ext uri="{BB962C8B-B14F-4D97-AF65-F5344CB8AC3E}">
        <p14:creationId xmlns:p14="http://schemas.microsoft.com/office/powerpoint/2010/main" val="6923297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1781</TotalTime>
  <Words>1529</Words>
  <Application>Microsoft Office PowerPoint</Application>
  <PresentationFormat>Widescreen</PresentationFormat>
  <Paragraphs>192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Preston</dc:creator>
  <cp:lastModifiedBy>Debbie Preston</cp:lastModifiedBy>
  <cp:revision>46</cp:revision>
  <dcterms:created xsi:type="dcterms:W3CDTF">2020-05-06T08:43:07Z</dcterms:created>
  <dcterms:modified xsi:type="dcterms:W3CDTF">2020-05-14T14:19:19Z</dcterms:modified>
</cp:coreProperties>
</file>