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handoutMasterIdLst>
    <p:handoutMasterId r:id="rId13"/>
  </p:handoutMasterIdLst>
  <p:sldIdLst>
    <p:sldId id="258" r:id="rId2"/>
    <p:sldId id="264" r:id="rId3"/>
    <p:sldId id="278" r:id="rId4"/>
    <p:sldId id="267" r:id="rId5"/>
    <p:sldId id="268" r:id="rId6"/>
    <p:sldId id="279" r:id="rId7"/>
    <p:sldId id="269" r:id="rId8"/>
    <p:sldId id="280" r:id="rId9"/>
    <p:sldId id="281" r:id="rId10"/>
    <p:sldId id="282" r:id="rId11"/>
    <p:sldId id="270" r:id="rId12"/>
  </p:sldIdLst>
  <p:sldSz cx="9144000" cy="6858000" type="screen4x3"/>
  <p:notesSz cx="6858000" cy="9144000"/>
  <p:embeddedFontLst>
    <p:embeddedFont>
      <p:font typeface="Londrina Solid" panose="02000506000000020003" charset="0"/>
      <p:regular r:id="rId14"/>
    </p:embeddedFont>
    <p:embeddedFont>
      <p:font typeface="BPreplay" panose="02000503000000020004" charset="0"/>
      <p:regular r:id="rId15"/>
      <p:bold r:id="rId16"/>
      <p:italic r:id="rId17"/>
      <p:boldItalic r:id="rId18"/>
    </p:embeddedFont>
    <p:embeddedFont>
      <p:font typeface="Sassoon Infant Rg" panose="02000503030000020003" charset="0"/>
      <p:regular r:id="rId19"/>
      <p:bold r:id="rId20"/>
    </p:embeddedFont>
    <p:embeddedFont>
      <p:font typeface="Calibri" panose="020F0502020204030204" pitchFamily="34" charset="0"/>
      <p:regular r:id="rId21"/>
      <p:bold r:id="rId22"/>
      <p:italic r:id="rId23"/>
      <p:boldItalic r:id="rId24"/>
    </p:embeddedFont>
    <p:embeddedFont>
      <p:font typeface="Sassoon Infant Md" panose="02000603050000020003"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17" userDrawn="1">
          <p15:clr>
            <a:srgbClr val="A4A3A4"/>
          </p15:clr>
        </p15:guide>
        <p15:guide id="5" orient="horz" pos="3997" userDrawn="1">
          <p15:clr>
            <a:srgbClr val="A4A3A4"/>
          </p15:clr>
        </p15:guide>
        <p15:guide id="6" pos="5443" userDrawn="1">
          <p15:clr>
            <a:srgbClr val="A4A3A4"/>
          </p15:clr>
        </p15:guide>
        <p15:guide id="7" orient="horz" pos="323" userDrawn="1">
          <p15:clr>
            <a:srgbClr val="A4A3A4"/>
          </p15:clr>
        </p15:guide>
        <p15:guide id="8" pos="476" userDrawn="1">
          <p15:clr>
            <a:srgbClr val="A4A3A4"/>
          </p15:clr>
        </p15:guide>
        <p15:guide id="9" orient="horz" pos="459"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8CDB"/>
    <a:srgbClr val="4267AC"/>
    <a:srgbClr val="C19AB7"/>
    <a:srgbClr val="B8E1FF"/>
    <a:srgbClr val="9C95DC"/>
    <a:srgbClr val="02D1B7"/>
    <a:srgbClr val="0CF574"/>
    <a:srgbClr val="3ABEFF"/>
    <a:srgbClr val="587291"/>
    <a:srgbClr val="2F97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63" autoAdjust="0"/>
    <p:restoredTop sz="94660"/>
  </p:normalViewPr>
  <p:slideViewPr>
    <p:cSldViewPr snapToGrid="0" showGuides="1">
      <p:cViewPr varScale="1">
        <p:scale>
          <a:sx n="73" d="100"/>
          <a:sy n="73" d="100"/>
        </p:scale>
        <p:origin x="1314" y="72"/>
      </p:cViewPr>
      <p:guideLst>
        <p:guide orient="horz" pos="2160"/>
        <p:guide pos="2880"/>
        <p:guide pos="317"/>
        <p:guide orient="horz" pos="3997"/>
        <p:guide pos="5443"/>
        <p:guide orient="horz" pos="323"/>
        <p:guide pos="476"/>
        <p:guide orient="horz" pos="459"/>
        <p:guide orient="horz" pos="3838"/>
        <p:guide pos="5284"/>
      </p:guideLst>
    </p:cSldViewPr>
  </p:slideViewPr>
  <p:notesTextViewPr>
    <p:cViewPr>
      <p:scale>
        <a:sx n="1" d="1"/>
        <a:sy n="1" d="1"/>
      </p:scale>
      <p:origin x="0" y="0"/>
    </p:cViewPr>
  </p:notesTextViewPr>
  <p:notesViewPr>
    <p:cSldViewPr snapToGrid="0" showGuides="1">
      <p:cViewPr varScale="1">
        <p:scale>
          <a:sx n="86" d="100"/>
          <a:sy n="86" d="100"/>
        </p:scale>
        <p:origin x="292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10/05/2020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ounded Rectangle 10"/>
          <p:cNvSpPr/>
          <p:nvPr userDrawn="1"/>
        </p:nvSpPr>
        <p:spPr bwMode="auto">
          <a:xfrm>
            <a:off x="457199"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 name="Title 1"/>
          <p:cNvSpPr>
            <a:spLocks noGrp="1"/>
          </p:cNvSpPr>
          <p:nvPr>
            <p:ph type="ctrTitle"/>
          </p:nvPr>
        </p:nvSpPr>
        <p:spPr>
          <a:xfrm>
            <a:off x="466725" y="1122363"/>
            <a:ext cx="8201025" cy="2387600"/>
          </a:xfrm>
        </p:spPr>
        <p:txBody>
          <a:bodyPr anchor="ctr" anchorCtr="1">
            <a:normAutofit/>
          </a:bodyPr>
          <a:lstStyle>
            <a:lvl1pPr algn="ctr">
              <a:defRPr sz="4000">
                <a:latin typeface="Sassoon Infant Md" panose="02000603050000020003" pitchFamily="50" charset="0"/>
              </a:defRPr>
            </a:lvl1pPr>
          </a:lstStyle>
          <a:p>
            <a:r>
              <a:rPr lang="en-US" dirty="0"/>
              <a:t>Click to edit Master title style</a:t>
            </a:r>
          </a:p>
        </p:txBody>
      </p:sp>
      <p:sp>
        <p:nvSpPr>
          <p:cNvPr id="3" name="Subtitle 2"/>
          <p:cNvSpPr>
            <a:spLocks noGrp="1"/>
          </p:cNvSpPr>
          <p:nvPr>
            <p:ph type="subTitle" idx="1"/>
          </p:nvPr>
        </p:nvSpPr>
        <p:spPr>
          <a:xfrm>
            <a:off x="466725" y="3602038"/>
            <a:ext cx="8201025" cy="1655762"/>
          </a:xfrm>
        </p:spPr>
        <p:txBody>
          <a:bodyPr/>
          <a:lstStyle>
            <a:lvl1pPr marL="0" indent="0" algn="ctr">
              <a:buNone/>
              <a:defRPr sz="2400">
                <a:latin typeface="Sassoon Infant Rg" panose="02000503030000020003" pitchFamily="50" charset="0"/>
                <a:ea typeface="Sassoon Infant Rg" panose="02000503030000020003"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9"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 name="Title 1"/>
          <p:cNvSpPr>
            <a:spLocks noGrp="1"/>
          </p:cNvSpPr>
          <p:nvPr>
            <p:ph type="title"/>
          </p:nvPr>
        </p:nvSpPr>
        <p:spPr>
          <a:xfrm>
            <a:off x="457198" y="485773"/>
            <a:ext cx="8220075" cy="1595581"/>
          </a:xfrm>
        </p:spPr>
        <p:txBody>
          <a:bodyPr>
            <a:normAutofit/>
          </a:bodyPr>
          <a:lstStyle>
            <a:lvl1pPr>
              <a:defRPr sz="4000" b="1">
                <a:latin typeface="Sassoon Infant Md" panose="02000603050000020003" pitchFamily="50" charset="0"/>
              </a:defRPr>
            </a:lvl1pPr>
          </a:lstStyle>
          <a:p>
            <a:r>
              <a:rPr lang="en-US" dirty="0"/>
              <a:t>Click to edit Master title style</a:t>
            </a:r>
          </a:p>
        </p:txBody>
      </p:sp>
      <p:sp>
        <p:nvSpPr>
          <p:cNvPr id="3" name="Content Placeholder 2"/>
          <p:cNvSpPr>
            <a:spLocks noGrp="1"/>
          </p:cNvSpPr>
          <p:nvPr>
            <p:ph idx="1"/>
          </p:nvPr>
        </p:nvSpPr>
        <p:spPr>
          <a:xfrm>
            <a:off x="457197" y="2153354"/>
            <a:ext cx="8220075" cy="4242683"/>
          </a:xfrm>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7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2" name="Title 1"/>
          <p:cNvSpPr>
            <a:spLocks noGrp="1"/>
          </p:cNvSpPr>
          <p:nvPr>
            <p:ph type="title"/>
          </p:nvPr>
        </p:nvSpPr>
        <p:spPr>
          <a:xfrm>
            <a:off x="476249" y="549275"/>
            <a:ext cx="8181975" cy="1325563"/>
          </a:xfrm>
          <a:noFill/>
          <a:ln>
            <a:noFill/>
          </a:ln>
        </p:spPr>
        <p:txBody>
          <a:bodyPr>
            <a:normAutofit/>
          </a:bodyPr>
          <a:lstStyle>
            <a:lvl1pPr>
              <a:defRPr sz="4000" b="1">
                <a:latin typeface="Sassoon Infant Md" panose="02000603050000020003" pitchFamily="50" charset="0"/>
              </a:defRPr>
            </a:lvl1pPr>
          </a:lstStyle>
          <a:p>
            <a:r>
              <a:rPr lang="en-US" dirty="0"/>
              <a:t>Click to edit Master title style</a:t>
            </a:r>
          </a:p>
        </p:txBody>
      </p:sp>
      <p:sp>
        <p:nvSpPr>
          <p:cNvPr id="3" name="Content Placeholder 2"/>
          <p:cNvSpPr>
            <a:spLocks noGrp="1"/>
          </p:cNvSpPr>
          <p:nvPr>
            <p:ph idx="1"/>
          </p:nvPr>
        </p:nvSpPr>
        <p:spPr>
          <a:xfrm>
            <a:off x="481012" y="2014537"/>
            <a:ext cx="8181975" cy="4351338"/>
          </a:xfrm>
          <a:noFill/>
          <a:ln>
            <a:noFill/>
          </a:ln>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7523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nit Title Slide">
    <p:spTree>
      <p:nvGrpSpPr>
        <p:cNvPr id="1" name=""/>
        <p:cNvGrpSpPr/>
        <p:nvPr/>
      </p:nvGrpSpPr>
      <p:grpSpPr>
        <a:xfrm>
          <a:off x="0" y="0"/>
          <a:ext cx="0" cy="0"/>
          <a:chOff x="0" y="0"/>
          <a:chExt cx="0" cy="0"/>
        </a:xfrm>
      </p:grpSpPr>
      <p:sp>
        <p:nvSpPr>
          <p:cNvPr id="2" name="Title 1"/>
          <p:cNvSpPr>
            <a:spLocks noGrp="1"/>
          </p:cNvSpPr>
          <p:nvPr>
            <p:ph type="title"/>
          </p:nvPr>
        </p:nvSpPr>
        <p:spPr>
          <a:xfrm>
            <a:off x="539750" y="2359034"/>
            <a:ext cx="8064500" cy="655294"/>
          </a:xfrm>
          <a:noFill/>
          <a:ln>
            <a:noFill/>
          </a:ln>
        </p:spPr>
        <p:txBody>
          <a:bodyPr>
            <a:noAutofit/>
          </a:bodyPr>
          <a:lstStyle>
            <a:lvl1pPr algn="ctr">
              <a:defRPr sz="6600" b="1">
                <a:solidFill>
                  <a:schemeClr val="bg1"/>
                </a:solidFill>
                <a:latin typeface="BPreplay" panose="02000503000000020004" pitchFamily="50" charset="0"/>
              </a:defRPr>
            </a:lvl1pPr>
          </a:lstStyle>
          <a:p>
            <a:r>
              <a:rPr lang="en-US" dirty="0"/>
              <a:t>Click to edit Master title style</a:t>
            </a:r>
            <a:endParaRPr lang="en-GB" dirty="0"/>
          </a:p>
        </p:txBody>
      </p:sp>
      <p:sp>
        <p:nvSpPr>
          <p:cNvPr id="11" name="Text Placeholder 10"/>
          <p:cNvSpPr>
            <a:spLocks noGrp="1"/>
          </p:cNvSpPr>
          <p:nvPr>
            <p:ph type="body" sz="quarter" idx="10"/>
          </p:nvPr>
        </p:nvSpPr>
        <p:spPr>
          <a:xfrm>
            <a:off x="1654969" y="3199950"/>
            <a:ext cx="5834062" cy="543989"/>
          </a:xfrm>
          <a:noFill/>
          <a:ln>
            <a:noFill/>
          </a:ln>
        </p:spPr>
        <p:txBody>
          <a:bodyPr anchor="ctr" anchorCtr="1">
            <a:noAutofit/>
          </a:bodyPr>
          <a:lstStyle>
            <a:lvl1pPr marL="0" indent="0" algn="ctr">
              <a:buNone/>
              <a:defRPr sz="2800">
                <a:solidFill>
                  <a:schemeClr val="bg1"/>
                </a:solidFill>
                <a:latin typeface="BPreplay" panose="02000503000000020004" pitchFamily="50" charset="0"/>
              </a:defRPr>
            </a:lvl1pPr>
          </a:lstStyle>
          <a:p>
            <a:pPr lvl="0"/>
            <a:r>
              <a:rPr lang="en-US" dirty="0"/>
              <a:t>Click to edit Master text styles</a:t>
            </a:r>
          </a:p>
        </p:txBody>
      </p:sp>
    </p:spTree>
    <p:extLst>
      <p:ext uri="{BB962C8B-B14F-4D97-AF65-F5344CB8AC3E}">
        <p14:creationId xmlns:p14="http://schemas.microsoft.com/office/powerpoint/2010/main" val="2563648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472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2"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l="-4000" r="-4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dirty="0"/>
              <a:t>Click to edit Master title style</a:t>
            </a:r>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000" kern="1200">
          <a:solidFill>
            <a:srgbClr val="1C1C1C"/>
          </a:solidFill>
          <a:latin typeface="Sassoon Infant Md" panose="02000603050000020003"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3" name="Twinkl Logo"/>
          <p:cNvPicPr>
            <a:picLocks noChangeAspect="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4277519" y="5719763"/>
            <a:ext cx="58896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9D61E719-2E28-441E-9C8B-BF8B221B3744}"/>
              </a:ext>
            </a:extLst>
          </p:cNvPr>
          <p:cNvSpPr/>
          <p:nvPr/>
        </p:nvSpPr>
        <p:spPr>
          <a:xfrm>
            <a:off x="755653" y="1899110"/>
            <a:ext cx="7632700" cy="2215991"/>
          </a:xfrm>
          <a:prstGeom prst="rect">
            <a:avLst/>
          </a:prstGeom>
        </p:spPr>
        <p:txBody>
          <a:bodyPr wrap="square">
            <a:spAutoFit/>
          </a:bodyPr>
          <a:lstStyle/>
          <a:p>
            <a:pPr algn="ctr"/>
            <a:r>
              <a:rPr lang="en-GB" sz="13800" b="1" dirty="0">
                <a:ln w="19050">
                  <a:solidFill>
                    <a:schemeClr val="tx1"/>
                  </a:solidFill>
                </a:ln>
                <a:solidFill>
                  <a:schemeClr val="bg1"/>
                </a:solidFill>
                <a:latin typeface="Londrina Solid" panose="02000506000000020003" pitchFamily="50" charset="0"/>
              </a:rPr>
              <a:t>Dissolving</a:t>
            </a:r>
          </a:p>
        </p:txBody>
      </p:sp>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821550"/>
            <a:ext cx="8220075" cy="746966"/>
          </a:xfrm>
        </p:spPr>
        <p:txBody>
          <a:bodyPr>
            <a:noAutofit/>
          </a:bodyPr>
          <a:lstStyle/>
          <a:p>
            <a:r>
              <a:rPr lang="en-GB" b="0" dirty="0">
                <a:latin typeface="Sassoon Infant Rg" panose="02000503030000020003" pitchFamily="50" charset="0"/>
                <a:ea typeface="Sassoon Infant Rg" panose="02000503030000020003" pitchFamily="50" charset="0"/>
              </a:rPr>
              <a:t>Investigating Dissolving</a:t>
            </a:r>
          </a:p>
        </p:txBody>
      </p:sp>
      <p:sp>
        <p:nvSpPr>
          <p:cNvPr id="2" name="Rounded Rectangle 1"/>
          <p:cNvSpPr/>
          <p:nvPr/>
        </p:nvSpPr>
        <p:spPr>
          <a:xfrm>
            <a:off x="1069803" y="1655424"/>
            <a:ext cx="7004393" cy="881830"/>
          </a:xfrm>
          <a:prstGeom prst="roundRect">
            <a:avLst>
              <a:gd name="adj" fmla="val 7906"/>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600" dirty="0">
                <a:solidFill>
                  <a:schemeClr val="bg1"/>
                </a:solidFill>
              </a:rPr>
              <a:t>Use your Dissolving Investigation Activity Booklet to make a prediction and describe your investigation.</a:t>
            </a:r>
          </a:p>
        </p:txBody>
      </p:sp>
      <p:sp>
        <p:nvSpPr>
          <p:cNvPr id="3" name="Rounded Rectangle 2"/>
          <p:cNvSpPr/>
          <p:nvPr/>
        </p:nvSpPr>
        <p:spPr>
          <a:xfrm>
            <a:off x="1069803" y="2660822"/>
            <a:ext cx="7004393" cy="3006810"/>
          </a:xfrm>
          <a:prstGeom prst="roundRect">
            <a:avLst>
              <a:gd name="adj" fmla="val 3242"/>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6153" y="2713078"/>
            <a:ext cx="539091" cy="539091"/>
          </a:xfrm>
          <a:prstGeom prst="rect">
            <a:avLst/>
          </a:prstGeom>
        </p:spPr>
      </p:pic>
      <p:pic>
        <p:nvPicPr>
          <p:cNvPr id="22" name="Pai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4" name="Picture 3">
            <a:extLst>
              <a:ext uri="{FF2B5EF4-FFF2-40B4-BE49-F238E27FC236}">
                <a16:creationId xmlns:a16="http://schemas.microsoft.com/office/drawing/2014/main" id="{D2AE2205-F29D-40FD-A92B-9017305FC901}"/>
              </a:ext>
            </a:extLst>
          </p:cNvPr>
          <p:cNvPicPr>
            <a:picLocks noChangeAspect="1"/>
          </p:cNvPicPr>
          <p:nvPr/>
        </p:nvPicPr>
        <p:blipFill>
          <a:blip r:embed="rId4"/>
          <a:stretch>
            <a:fillRect/>
          </a:stretch>
        </p:blipFill>
        <p:spPr>
          <a:xfrm>
            <a:off x="1399212" y="2624162"/>
            <a:ext cx="6346486" cy="3383573"/>
          </a:xfrm>
          <a:prstGeom prst="rect">
            <a:avLst/>
          </a:prstGeom>
        </p:spPr>
      </p:pic>
    </p:spTree>
    <p:extLst>
      <p:ext uri="{BB962C8B-B14F-4D97-AF65-F5344CB8AC3E}">
        <p14:creationId xmlns:p14="http://schemas.microsoft.com/office/powerpoint/2010/main" val="4281884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b="0" dirty="0">
                <a:latin typeface="Sassoon Infant Rg" panose="02000503030000020003" pitchFamily="50" charset="0"/>
                <a:ea typeface="Sassoon Infant Rg" panose="02000503030000020003" pitchFamily="50" charset="0"/>
              </a:rPr>
              <a:t>Find the Answer</a:t>
            </a:r>
          </a:p>
        </p:txBody>
      </p:sp>
      <p:sp>
        <p:nvSpPr>
          <p:cNvPr id="2" name="Rounded Rectangle 1"/>
          <p:cNvSpPr/>
          <p:nvPr/>
        </p:nvSpPr>
        <p:spPr>
          <a:xfrm>
            <a:off x="1118116" y="2081354"/>
            <a:ext cx="3396220" cy="2784389"/>
          </a:xfrm>
          <a:prstGeom prst="roundRect">
            <a:avLst>
              <a:gd name="adj" fmla="val 6608"/>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4400" dirty="0">
                <a:solidFill>
                  <a:schemeClr val="bg1"/>
                </a:solidFill>
                <a:latin typeface="Londrina Solid" panose="02000506000000020003" pitchFamily="50" charset="0"/>
              </a:rPr>
              <a:t>Investigate it!</a:t>
            </a:r>
          </a:p>
          <a:p>
            <a:endParaRPr lang="en-GB" altLang="en-US" dirty="0">
              <a:solidFill>
                <a:schemeClr val="bg1"/>
              </a:solidFill>
            </a:endParaRPr>
          </a:p>
          <a:p>
            <a:pPr algn="ctr"/>
            <a:r>
              <a:rPr lang="en-GB" altLang="en-US" dirty="0">
                <a:solidFill>
                  <a:schemeClr val="bg1"/>
                </a:solidFill>
              </a:rPr>
              <a:t>Record your results in a bar chart on the axes provided.</a:t>
            </a:r>
          </a:p>
          <a:p>
            <a:pPr algn="ctr"/>
            <a:r>
              <a:rPr lang="en-GB" altLang="en-US" dirty="0">
                <a:solidFill>
                  <a:schemeClr val="bg1"/>
                </a:solidFill>
              </a:rPr>
              <a:t>Use your results to make your conclusion.</a:t>
            </a:r>
          </a:p>
        </p:txBody>
      </p:sp>
      <p:sp>
        <p:nvSpPr>
          <p:cNvPr id="5" name="Rounded Rectangle 4"/>
          <p:cNvSpPr/>
          <p:nvPr/>
        </p:nvSpPr>
        <p:spPr>
          <a:xfrm>
            <a:off x="4639791" y="2081354"/>
            <a:ext cx="3396220" cy="2784389"/>
          </a:xfrm>
          <a:prstGeom prst="roundRect">
            <a:avLst>
              <a:gd name="adj" fmla="val 6608"/>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endParaRPr>
          </a:p>
        </p:txBody>
      </p:sp>
      <p:sp>
        <p:nvSpPr>
          <p:cNvPr id="4" name="Right Arrow 3"/>
          <p:cNvSpPr/>
          <p:nvPr/>
        </p:nvSpPr>
        <p:spPr>
          <a:xfrm>
            <a:off x="4457940" y="2645645"/>
            <a:ext cx="715423" cy="1655806"/>
          </a:xfrm>
          <a:prstGeom prst="rightArrow">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3900" y="2211186"/>
            <a:ext cx="539091" cy="539091"/>
          </a:xfrm>
          <a:prstGeom prst="rect">
            <a:avLst/>
          </a:prstGeom>
        </p:spPr>
      </p:pic>
      <p:pic>
        <p:nvPicPr>
          <p:cNvPr id="9" name="Pai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7" name="Picture 6">
            <a:extLst>
              <a:ext uri="{FF2B5EF4-FFF2-40B4-BE49-F238E27FC236}">
                <a16:creationId xmlns:a16="http://schemas.microsoft.com/office/drawing/2014/main" id="{396F08CA-6869-4B3B-973D-739033DF5911}"/>
              </a:ext>
            </a:extLst>
          </p:cNvPr>
          <p:cNvPicPr>
            <a:picLocks noChangeAspect="1"/>
          </p:cNvPicPr>
          <p:nvPr/>
        </p:nvPicPr>
        <p:blipFill>
          <a:blip r:embed="rId4"/>
          <a:stretch>
            <a:fillRect/>
          </a:stretch>
        </p:blipFill>
        <p:spPr>
          <a:xfrm>
            <a:off x="5130788" y="2005560"/>
            <a:ext cx="2414225" cy="3115326"/>
          </a:xfrm>
          <a:prstGeom prst="rect">
            <a:avLst/>
          </a:prstGeom>
        </p:spPr>
      </p:pic>
    </p:spTree>
    <p:extLst>
      <p:ext uri="{BB962C8B-B14F-4D97-AF65-F5344CB8AC3E}">
        <p14:creationId xmlns:p14="http://schemas.microsoft.com/office/powerpoint/2010/main" val="3192150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279827"/>
            <a:ext cx="8220075" cy="1595581"/>
          </a:xfrm>
        </p:spPr>
        <p:txBody>
          <a:bodyPr/>
          <a:lstStyle/>
          <a:p>
            <a:r>
              <a:rPr lang="en-GB" b="0" dirty="0">
                <a:latin typeface="Sassoon Infant Rg" panose="02000503030000020003" pitchFamily="50" charset="0"/>
                <a:ea typeface="Sassoon Infant Rg" panose="02000503030000020003" pitchFamily="50" charset="0"/>
              </a:rPr>
              <a:t>Disappearing Act</a:t>
            </a:r>
          </a:p>
        </p:txBody>
      </p:sp>
      <p:sp>
        <p:nvSpPr>
          <p:cNvPr id="3" name="Rounded Rectangle 2"/>
          <p:cNvSpPr/>
          <p:nvPr/>
        </p:nvSpPr>
        <p:spPr>
          <a:xfrm>
            <a:off x="762467" y="1497271"/>
            <a:ext cx="3305604" cy="1799676"/>
          </a:xfrm>
          <a:prstGeom prst="roundRect">
            <a:avLst>
              <a:gd name="adj" fmla="val 8947"/>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t>These children have put some sugar cubes into a cup of tea. They watch as the sugar cubes seem to disappear. What has happened to them?</a:t>
            </a:r>
          </a:p>
          <a:p>
            <a:r>
              <a:rPr lang="en-GB" altLang="en-US" sz="1600" dirty="0"/>
              <a:t>Talk to your partner about who you agree with.</a:t>
            </a:r>
          </a:p>
        </p:txBody>
      </p:sp>
      <p:sp>
        <p:nvSpPr>
          <p:cNvPr id="10" name="Rounded Rectangular Callout 9"/>
          <p:cNvSpPr/>
          <p:nvPr/>
        </p:nvSpPr>
        <p:spPr>
          <a:xfrm>
            <a:off x="5209802" y="1480795"/>
            <a:ext cx="2075937" cy="1816152"/>
          </a:xfrm>
          <a:prstGeom prst="wedgeRoundRectCallout">
            <a:avLst>
              <a:gd name="adj1" fmla="val 67378"/>
              <a:gd name="adj2" fmla="val -18239"/>
              <a:gd name="adj3" fmla="val 16667"/>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t>The sugar particles have mixed with the water to make a see-through solution. The sugar cubes have dissolved.</a:t>
            </a:r>
            <a:endParaRPr lang="en-US" altLang="en-US" sz="1600" dirty="0"/>
          </a:p>
        </p:txBody>
      </p:sp>
      <p:sp>
        <p:nvSpPr>
          <p:cNvPr id="11" name="Rounded Rectangular Callout 10"/>
          <p:cNvSpPr/>
          <p:nvPr/>
        </p:nvSpPr>
        <p:spPr>
          <a:xfrm>
            <a:off x="5209802" y="3437238"/>
            <a:ext cx="1736235" cy="2323070"/>
          </a:xfrm>
          <a:prstGeom prst="wedgeRoundRectCallout">
            <a:avLst>
              <a:gd name="adj1" fmla="val -64958"/>
              <a:gd name="adj2" fmla="val -45656"/>
              <a:gd name="adj3" fmla="val 16667"/>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t>The particles of sugar in the sugar cubes heated up so much that they evaporated. They are in the air now</a:t>
            </a:r>
            <a:r>
              <a:rPr lang="en-GB" altLang="en-US" dirty="0">
                <a:latin typeface="BPreplay" panose="02000503000000020004" pitchFamily="50" charset="0"/>
              </a:rPr>
              <a:t>.</a:t>
            </a:r>
            <a:endParaRPr lang="en-US" altLang="en-US" dirty="0">
              <a:latin typeface="BPreplay" panose="02000503000000020004" pitchFamily="50" charset="0"/>
            </a:endParaRPr>
          </a:p>
        </p:txBody>
      </p:sp>
      <p:sp>
        <p:nvSpPr>
          <p:cNvPr id="12" name="Rounded Rectangular Callout 11"/>
          <p:cNvSpPr/>
          <p:nvPr/>
        </p:nvSpPr>
        <p:spPr>
          <a:xfrm>
            <a:off x="1998834" y="3437238"/>
            <a:ext cx="1857733" cy="2197691"/>
          </a:xfrm>
          <a:prstGeom prst="wedgeRoundRectCallout">
            <a:avLst>
              <a:gd name="adj1" fmla="val -68281"/>
              <a:gd name="adj2" fmla="val -29711"/>
              <a:gd name="adj3" fmla="val 16667"/>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solidFill>
                  <a:schemeClr val="tx1"/>
                </a:solidFill>
              </a:rPr>
              <a:t>The sugar cubes heated up in the cup of tea, which caused them to melt. They have changed state from a solid to a liquid</a:t>
            </a:r>
            <a:endParaRPr lang="en-GB" sz="1600" dirty="0">
              <a:solidFill>
                <a:schemeClr val="tx1"/>
              </a:solidFill>
            </a:endParaRPr>
          </a:p>
        </p:txBody>
      </p:sp>
      <p:pic>
        <p:nvPicPr>
          <p:cNvPr id="13"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pic>
        <p:nvPicPr>
          <p:cNvPr id="2" name="Picture 1">
            <a:extLst>
              <a:ext uri="{FF2B5EF4-FFF2-40B4-BE49-F238E27FC236}">
                <a16:creationId xmlns:a16="http://schemas.microsoft.com/office/drawing/2014/main" id="{90BE46AA-C9B9-401D-A103-814598B4CAC1}"/>
              </a:ext>
            </a:extLst>
          </p:cNvPr>
          <p:cNvPicPr>
            <a:picLocks noChangeAspect="1"/>
          </p:cNvPicPr>
          <p:nvPr/>
        </p:nvPicPr>
        <p:blipFill>
          <a:blip r:embed="rId3"/>
          <a:stretch>
            <a:fillRect/>
          </a:stretch>
        </p:blipFill>
        <p:spPr>
          <a:xfrm>
            <a:off x="614569" y="3248442"/>
            <a:ext cx="1243692" cy="3011685"/>
          </a:xfrm>
          <a:prstGeom prst="rect">
            <a:avLst/>
          </a:prstGeom>
        </p:spPr>
      </p:pic>
      <p:pic>
        <p:nvPicPr>
          <p:cNvPr id="7" name="Picture 6">
            <a:extLst>
              <a:ext uri="{FF2B5EF4-FFF2-40B4-BE49-F238E27FC236}">
                <a16:creationId xmlns:a16="http://schemas.microsoft.com/office/drawing/2014/main" id="{9DA19581-A79D-40B6-86D3-4B35A6CE55BF}"/>
              </a:ext>
            </a:extLst>
          </p:cNvPr>
          <p:cNvPicPr>
            <a:picLocks noChangeAspect="1"/>
          </p:cNvPicPr>
          <p:nvPr/>
        </p:nvPicPr>
        <p:blipFill>
          <a:blip r:embed="rId4"/>
          <a:stretch>
            <a:fillRect/>
          </a:stretch>
        </p:blipFill>
        <p:spPr>
          <a:xfrm>
            <a:off x="3893204" y="1685805"/>
            <a:ext cx="1182727" cy="4462659"/>
          </a:xfrm>
          <a:prstGeom prst="rect">
            <a:avLst/>
          </a:prstGeom>
        </p:spPr>
      </p:pic>
      <p:pic>
        <p:nvPicPr>
          <p:cNvPr id="9" name="Picture 8">
            <a:extLst>
              <a:ext uri="{FF2B5EF4-FFF2-40B4-BE49-F238E27FC236}">
                <a16:creationId xmlns:a16="http://schemas.microsoft.com/office/drawing/2014/main" id="{5F50813E-A809-465C-81CE-2E10BBC57853}"/>
              </a:ext>
            </a:extLst>
          </p:cNvPr>
          <p:cNvPicPr>
            <a:picLocks noChangeAspect="1"/>
          </p:cNvPicPr>
          <p:nvPr/>
        </p:nvPicPr>
        <p:blipFill>
          <a:blip r:embed="rId5"/>
          <a:stretch>
            <a:fillRect/>
          </a:stretch>
        </p:blipFill>
        <p:spPr>
          <a:xfrm>
            <a:off x="6900797" y="1479600"/>
            <a:ext cx="1487553" cy="4858933"/>
          </a:xfrm>
          <a:prstGeom prst="rect">
            <a:avLst/>
          </a:prstGeom>
        </p:spPr>
      </p:pic>
    </p:spTree>
    <p:extLst>
      <p:ext uri="{BB962C8B-B14F-4D97-AF65-F5344CB8AC3E}">
        <p14:creationId xmlns:p14="http://schemas.microsoft.com/office/powerpoint/2010/main" val="1286237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279827"/>
            <a:ext cx="8220075" cy="1595581"/>
          </a:xfrm>
        </p:spPr>
        <p:txBody>
          <a:bodyPr/>
          <a:lstStyle/>
          <a:p>
            <a:r>
              <a:rPr lang="en-GB" b="0" dirty="0">
                <a:latin typeface="Sassoon Infant Rg" panose="02000503030000020003" pitchFamily="50" charset="0"/>
                <a:ea typeface="Sassoon Infant Rg" panose="02000503030000020003" pitchFamily="50" charset="0"/>
              </a:rPr>
              <a:t>Disappearing Act</a:t>
            </a:r>
          </a:p>
        </p:txBody>
      </p:sp>
      <p:sp>
        <p:nvSpPr>
          <p:cNvPr id="3" name="Rounded Rectangle 2"/>
          <p:cNvSpPr/>
          <p:nvPr/>
        </p:nvSpPr>
        <p:spPr>
          <a:xfrm>
            <a:off x="755650" y="1497271"/>
            <a:ext cx="3616325" cy="4595554"/>
          </a:xfrm>
          <a:prstGeom prst="roundRect">
            <a:avLst>
              <a:gd name="adj" fmla="val 5884"/>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400" dirty="0"/>
              <a:t>Did you agree with this girl?</a:t>
            </a:r>
          </a:p>
          <a:p>
            <a:endParaRPr lang="en-GB" altLang="en-US" sz="1400" dirty="0"/>
          </a:p>
          <a:p>
            <a:r>
              <a:rPr lang="en-GB" altLang="en-US" sz="1400" dirty="0"/>
              <a:t>She is correct! The sugar has dissolved in                                        the tea.</a:t>
            </a:r>
          </a:p>
          <a:p>
            <a:endParaRPr lang="en-GB" altLang="en-US" sz="1400" dirty="0"/>
          </a:p>
          <a:p>
            <a:r>
              <a:rPr lang="en-GB" altLang="en-US" sz="1400" dirty="0"/>
              <a:t>Dissolving occurs when the particles of certain solids mix with the particles of certain liquids.</a:t>
            </a:r>
          </a:p>
          <a:p>
            <a:endParaRPr lang="en-GB" altLang="en-US" sz="1400" dirty="0"/>
          </a:p>
          <a:p>
            <a:r>
              <a:rPr lang="en-GB" altLang="en-US" sz="1400" dirty="0"/>
              <a:t>When a material dissolves, it looks like it disappears. But it has actually just dissolved in the liquid to make a transparent solution. A solution is formed when a solid dissolves                              in a liquid.</a:t>
            </a:r>
          </a:p>
          <a:p>
            <a:endParaRPr lang="en-GB" altLang="en-US" sz="1400" dirty="0"/>
          </a:p>
          <a:p>
            <a:r>
              <a:rPr lang="en-GB" altLang="en-US" sz="1400" dirty="0"/>
              <a:t>Not all solids will dissolve, and not all liquids will allow solids to dissolve.</a:t>
            </a:r>
          </a:p>
          <a:p>
            <a:r>
              <a:rPr lang="en-GB" altLang="en-US" sz="1400" dirty="0"/>
              <a:t>When you mix sugar with water, the sugar dissolves to make a transparent solution. </a:t>
            </a:r>
          </a:p>
        </p:txBody>
      </p:sp>
      <p:sp>
        <p:nvSpPr>
          <p:cNvPr id="10" name="Rounded Rectangular Callout 9"/>
          <p:cNvSpPr/>
          <p:nvPr/>
        </p:nvSpPr>
        <p:spPr>
          <a:xfrm>
            <a:off x="4482876" y="1497271"/>
            <a:ext cx="2829069" cy="1221216"/>
          </a:xfrm>
          <a:prstGeom prst="wedgeRoundRectCallout">
            <a:avLst>
              <a:gd name="adj1" fmla="val 58642"/>
              <a:gd name="adj2" fmla="val -10818"/>
              <a:gd name="adj3" fmla="val 16667"/>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t>The sugar particles have mixed with the water to make a see-through solution. The sugar cubes have dissolved.</a:t>
            </a:r>
            <a:endParaRPr lang="en-US" altLang="en-US" sz="1600" dirty="0"/>
          </a:p>
        </p:txBody>
      </p:sp>
      <p:sp>
        <p:nvSpPr>
          <p:cNvPr id="2" name="Rounded Rectangle 1"/>
          <p:cNvSpPr/>
          <p:nvPr/>
        </p:nvSpPr>
        <p:spPr>
          <a:xfrm>
            <a:off x="4482876" y="2864886"/>
            <a:ext cx="2411165" cy="3234295"/>
          </a:xfrm>
          <a:prstGeom prst="roundRect">
            <a:avLst>
              <a:gd name="adj" fmla="val 8126"/>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87393E98-9FA1-419E-B52E-44EF61EF1524}"/>
              </a:ext>
            </a:extLst>
          </p:cNvPr>
          <p:cNvPicPr>
            <a:picLocks noChangeAspect="1"/>
          </p:cNvPicPr>
          <p:nvPr/>
        </p:nvPicPr>
        <p:blipFill>
          <a:blip r:embed="rId2"/>
          <a:stretch>
            <a:fillRect/>
          </a:stretch>
        </p:blipFill>
        <p:spPr>
          <a:xfrm>
            <a:off x="7004942" y="1486305"/>
            <a:ext cx="1487553" cy="4858933"/>
          </a:xfrm>
          <a:prstGeom prst="rect">
            <a:avLst/>
          </a:prstGeom>
        </p:spPr>
      </p:pic>
      <p:pic>
        <p:nvPicPr>
          <p:cNvPr id="8" name="Picture 7">
            <a:extLst>
              <a:ext uri="{FF2B5EF4-FFF2-40B4-BE49-F238E27FC236}">
                <a16:creationId xmlns:a16="http://schemas.microsoft.com/office/drawing/2014/main" id="{677DAB2C-55CE-43CF-A028-07D4DBC27870}"/>
              </a:ext>
            </a:extLst>
          </p:cNvPr>
          <p:cNvPicPr>
            <a:picLocks noChangeAspect="1"/>
          </p:cNvPicPr>
          <p:nvPr/>
        </p:nvPicPr>
        <p:blipFill>
          <a:blip r:embed="rId3"/>
          <a:stretch>
            <a:fillRect/>
          </a:stretch>
        </p:blipFill>
        <p:spPr>
          <a:xfrm>
            <a:off x="3857970" y="2663277"/>
            <a:ext cx="3036071" cy="3737172"/>
          </a:xfrm>
          <a:prstGeom prst="rect">
            <a:avLst/>
          </a:prstGeom>
        </p:spPr>
      </p:pic>
    </p:spTree>
    <p:extLst>
      <p:ext uri="{BB962C8B-B14F-4D97-AF65-F5344CB8AC3E}">
        <p14:creationId xmlns:p14="http://schemas.microsoft.com/office/powerpoint/2010/main" val="510207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189209"/>
            <a:ext cx="8220075" cy="1595581"/>
          </a:xfrm>
        </p:spPr>
        <p:txBody>
          <a:bodyPr/>
          <a:lstStyle/>
          <a:p>
            <a:r>
              <a:rPr lang="en-GB" b="0" dirty="0">
                <a:latin typeface="Sassoon Infant Rg" panose="02000503030000020003" pitchFamily="50" charset="0"/>
                <a:ea typeface="Sassoon Infant Rg" panose="02000503030000020003" pitchFamily="50" charset="0"/>
              </a:rPr>
              <a:t>Dissolving or Melting?</a:t>
            </a:r>
          </a:p>
        </p:txBody>
      </p:sp>
      <p:sp>
        <p:nvSpPr>
          <p:cNvPr id="2" name="Rounded Rectangle 1"/>
          <p:cNvSpPr/>
          <p:nvPr/>
        </p:nvSpPr>
        <p:spPr>
          <a:xfrm>
            <a:off x="755650" y="1474567"/>
            <a:ext cx="7632700" cy="650789"/>
          </a:xfrm>
          <a:prstGeom prst="roundRect">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latin typeface="Sassoon Infant Rg" panose="02000503030000020003" pitchFamily="50" charset="0"/>
                <a:ea typeface="Sassoon Infant Rg" panose="02000503030000020003" pitchFamily="50" charset="0"/>
              </a:rPr>
              <a:t>Many people get confused between dissolving and melting, but there are several important differences:</a:t>
            </a:r>
          </a:p>
        </p:txBody>
      </p:sp>
      <p:sp>
        <p:nvSpPr>
          <p:cNvPr id="3" name="Rounded Rectangle 2"/>
          <p:cNvSpPr/>
          <p:nvPr/>
        </p:nvSpPr>
        <p:spPr>
          <a:xfrm>
            <a:off x="763888" y="2240692"/>
            <a:ext cx="3758685" cy="1771135"/>
          </a:xfrm>
          <a:prstGeom prst="roundRect">
            <a:avLst>
              <a:gd name="adj" fmla="val 7686"/>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Londrina Solid" panose="02000506000000020003" pitchFamily="50" charset="0"/>
              </a:rPr>
              <a:t>Dissolving</a:t>
            </a:r>
          </a:p>
          <a:p>
            <a:pPr marL="228600" indent="-228600">
              <a:buFont typeface="Arial" panose="020B0604020202020204" pitchFamily="34" charset="0"/>
              <a:buChar char="•"/>
            </a:pPr>
            <a:r>
              <a:rPr lang="en-GB" altLang="en-US" sz="1400" dirty="0">
                <a:latin typeface="Sassoon Infant Rg" panose="02000503030000020003" pitchFamily="50" charset="0"/>
                <a:ea typeface="Sassoon Infant Rg" panose="02000503030000020003" pitchFamily="50" charset="0"/>
              </a:rPr>
              <a:t>Dissolving involves a liquid and another material, often a solid.</a:t>
            </a:r>
          </a:p>
          <a:p>
            <a:pPr marL="228600" indent="-228600">
              <a:buFont typeface="Arial" panose="020B0604020202020204" pitchFamily="34" charset="0"/>
              <a:buChar char="•"/>
            </a:pPr>
            <a:r>
              <a:rPr lang="en-GB" altLang="en-US" sz="1400" dirty="0">
                <a:latin typeface="Sassoon Infant Rg" panose="02000503030000020003" pitchFamily="50" charset="0"/>
                <a:ea typeface="Sassoon Infant Rg" panose="02000503030000020003" pitchFamily="50" charset="0"/>
              </a:rPr>
              <a:t>In dissolving, the solid mixes into the liquid to make a new liquid, called a solution.</a:t>
            </a:r>
          </a:p>
          <a:p>
            <a:pPr marL="228600" indent="-228600">
              <a:buFont typeface="Arial" panose="020B0604020202020204" pitchFamily="34" charset="0"/>
              <a:buChar char="•"/>
            </a:pPr>
            <a:r>
              <a:rPr lang="en-GB" altLang="en-US" sz="1400" dirty="0">
                <a:latin typeface="Sassoon Infant Rg" panose="02000503030000020003" pitchFamily="50" charset="0"/>
                <a:ea typeface="Sassoon Infant Rg" panose="02000503030000020003" pitchFamily="50" charset="0"/>
              </a:rPr>
              <a:t>Dissolving doesn't need heat to occur.</a:t>
            </a:r>
          </a:p>
          <a:p>
            <a:pPr algn="ctr"/>
            <a:endParaRPr lang="en-GB" dirty="0">
              <a:solidFill>
                <a:schemeClr val="tx1"/>
              </a:solidFill>
              <a:latin typeface="Londrina Solid" panose="02000506000000020003" pitchFamily="50" charset="0"/>
            </a:endParaRPr>
          </a:p>
        </p:txBody>
      </p:sp>
      <p:sp>
        <p:nvSpPr>
          <p:cNvPr id="8" name="Rounded Rectangle 7"/>
          <p:cNvSpPr/>
          <p:nvPr/>
        </p:nvSpPr>
        <p:spPr>
          <a:xfrm>
            <a:off x="4621427" y="2240692"/>
            <a:ext cx="3758685" cy="1771136"/>
          </a:xfrm>
          <a:prstGeom prst="roundRect">
            <a:avLst>
              <a:gd name="adj" fmla="val 6756"/>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Londrina Solid" panose="02000506000000020003" pitchFamily="50" charset="0"/>
              </a:rPr>
              <a:t>Melting</a:t>
            </a:r>
          </a:p>
          <a:p>
            <a:pPr marL="228600" indent="-228600">
              <a:buFont typeface="Arial" panose="020B0604020202020204" pitchFamily="34" charset="0"/>
              <a:buChar char="•"/>
            </a:pPr>
            <a:r>
              <a:rPr lang="en-GB" altLang="en-US" sz="1400" dirty="0">
                <a:latin typeface="Sassoon Infant Rg" panose="02000503030000020003" pitchFamily="50" charset="0"/>
                <a:ea typeface="Sassoon Infant Rg" panose="02000503030000020003" pitchFamily="50" charset="0"/>
              </a:rPr>
              <a:t>Melting involves only a solid.</a:t>
            </a:r>
          </a:p>
          <a:p>
            <a:pPr marL="228600" indent="-228600">
              <a:buFont typeface="Arial" panose="020B0604020202020204" pitchFamily="34" charset="0"/>
              <a:buChar char="•"/>
            </a:pPr>
            <a:r>
              <a:rPr lang="en-GB" altLang="en-US" sz="1400" dirty="0">
                <a:latin typeface="Sassoon Infant Rg" panose="02000503030000020003" pitchFamily="50" charset="0"/>
                <a:ea typeface="Sassoon Infant Rg" panose="02000503030000020003" pitchFamily="50" charset="0"/>
              </a:rPr>
              <a:t>In melting, the solid changes into a liquid that is the same material.</a:t>
            </a:r>
          </a:p>
          <a:p>
            <a:pPr marL="228600" indent="-228600">
              <a:buFont typeface="Arial" panose="020B0604020202020204" pitchFamily="34" charset="0"/>
              <a:buChar char="•"/>
            </a:pPr>
            <a:r>
              <a:rPr lang="en-GB" altLang="en-US" sz="1400" dirty="0">
                <a:latin typeface="Sassoon Infant Rg" panose="02000503030000020003" pitchFamily="50" charset="0"/>
                <a:ea typeface="Sassoon Infant Rg" panose="02000503030000020003" pitchFamily="50" charset="0"/>
              </a:rPr>
              <a:t>Melting needs heat to occur.</a:t>
            </a:r>
          </a:p>
          <a:p>
            <a:pPr algn="ctr"/>
            <a:endParaRPr lang="en-GB" sz="2400" dirty="0">
              <a:solidFill>
                <a:schemeClr val="tx1"/>
              </a:solidFill>
              <a:latin typeface="Londrina Solid" panose="02000506000000020003" pitchFamily="50" charset="0"/>
            </a:endParaRPr>
          </a:p>
        </p:txBody>
      </p:sp>
      <p:sp>
        <p:nvSpPr>
          <p:cNvPr id="4" name="Rounded Rectangle 3"/>
          <p:cNvSpPr/>
          <p:nvPr/>
        </p:nvSpPr>
        <p:spPr>
          <a:xfrm>
            <a:off x="763888" y="4127163"/>
            <a:ext cx="7624462" cy="1837032"/>
          </a:xfrm>
          <a:prstGeom prst="roundRect">
            <a:avLst>
              <a:gd name="adj" fmla="val 6623"/>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5D90BE2-E6E8-4C74-A386-A7754EA5540C}"/>
              </a:ext>
            </a:extLst>
          </p:cNvPr>
          <p:cNvPicPr>
            <a:picLocks noChangeAspect="1"/>
          </p:cNvPicPr>
          <p:nvPr/>
        </p:nvPicPr>
        <p:blipFill>
          <a:blip r:embed="rId2"/>
          <a:stretch>
            <a:fillRect/>
          </a:stretch>
        </p:blipFill>
        <p:spPr>
          <a:xfrm>
            <a:off x="1115268" y="4119006"/>
            <a:ext cx="6913463" cy="1853345"/>
          </a:xfrm>
          <a:prstGeom prst="rect">
            <a:avLst/>
          </a:prstGeom>
        </p:spPr>
      </p:pic>
    </p:spTree>
    <p:extLst>
      <p:ext uri="{BB962C8B-B14F-4D97-AF65-F5344CB8AC3E}">
        <p14:creationId xmlns:p14="http://schemas.microsoft.com/office/powerpoint/2010/main" val="1349070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321013"/>
            <a:ext cx="8220075" cy="1595581"/>
          </a:xfrm>
        </p:spPr>
        <p:txBody>
          <a:bodyPr/>
          <a:lstStyle/>
          <a:p>
            <a:r>
              <a:rPr lang="en-GB" b="0" dirty="0">
                <a:latin typeface="Sassoon Infant Rg" panose="02000503030000020003" pitchFamily="50" charset="0"/>
                <a:ea typeface="Sassoon Infant Rg" panose="02000503030000020003" pitchFamily="50" charset="0"/>
              </a:rPr>
              <a:t>Soluble or Insoluble?</a:t>
            </a:r>
          </a:p>
        </p:txBody>
      </p:sp>
      <p:pic>
        <p:nvPicPr>
          <p:cNvPr id="4"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2" name="Rounded Rectangle 1"/>
          <p:cNvSpPr/>
          <p:nvPr/>
        </p:nvSpPr>
        <p:spPr>
          <a:xfrm>
            <a:off x="755650" y="1507520"/>
            <a:ext cx="2440631" cy="4387593"/>
          </a:xfrm>
          <a:prstGeom prst="roundRect">
            <a:avLst>
              <a:gd name="adj" fmla="val 8229"/>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altLang="en-US" sz="1400" dirty="0">
                <a:solidFill>
                  <a:schemeClr val="tx1"/>
                </a:solidFill>
                <a:latin typeface="Sassoon Infant Rg" panose="02000503030000020003" pitchFamily="50" charset="0"/>
                <a:ea typeface="Sassoon Infant Rg" panose="02000503030000020003" pitchFamily="50" charset="0"/>
              </a:rPr>
              <a:t>Materials that will dissolve are known as soluble. </a:t>
            </a:r>
          </a:p>
          <a:p>
            <a:r>
              <a:rPr lang="en-GB" altLang="en-US" sz="1400" dirty="0">
                <a:solidFill>
                  <a:schemeClr val="tx1"/>
                </a:solidFill>
                <a:latin typeface="Sassoon Infant Rg" panose="02000503030000020003" pitchFamily="50" charset="0"/>
                <a:ea typeface="Sassoon Infant Rg" panose="02000503030000020003" pitchFamily="50" charset="0"/>
              </a:rPr>
              <a:t>Materials that won't dissolve are insoluble.</a:t>
            </a:r>
          </a:p>
          <a:p>
            <a:r>
              <a:rPr lang="en-GB" altLang="en-US" sz="1400" dirty="0">
                <a:solidFill>
                  <a:schemeClr val="tx1"/>
                </a:solidFill>
                <a:latin typeface="Sassoon Infant Rg" panose="02000503030000020003" pitchFamily="50" charset="0"/>
                <a:ea typeface="Sassoon Infant Rg" panose="02000503030000020003" pitchFamily="50" charset="0"/>
              </a:rPr>
              <a:t>You are going to work in pairs to find out which materials are soluble and which are insoluble.</a:t>
            </a:r>
          </a:p>
        </p:txBody>
      </p:sp>
      <p:sp>
        <p:nvSpPr>
          <p:cNvPr id="8" name="Rounded Rectangle 7"/>
          <p:cNvSpPr/>
          <p:nvPr/>
        </p:nvSpPr>
        <p:spPr>
          <a:xfrm>
            <a:off x="5947719" y="1507520"/>
            <a:ext cx="2440631" cy="4387593"/>
          </a:xfrm>
          <a:prstGeom prst="roundRect">
            <a:avLst>
              <a:gd name="adj" fmla="val 8229"/>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altLang="en-US" sz="1600" dirty="0">
                <a:latin typeface="Sassoon Infant Rg" panose="02000503030000020003" pitchFamily="50" charset="0"/>
                <a:ea typeface="Sassoon Infant Rg" panose="02000503030000020003" pitchFamily="50" charset="0"/>
              </a:rPr>
              <a:t>If the material does not dissolve, you will still see the particles of the solid in the water.</a:t>
            </a:r>
          </a:p>
        </p:txBody>
      </p:sp>
      <p:sp>
        <p:nvSpPr>
          <p:cNvPr id="9" name="Rounded Rectangle 8"/>
          <p:cNvSpPr/>
          <p:nvPr/>
        </p:nvSpPr>
        <p:spPr>
          <a:xfrm>
            <a:off x="3351684" y="1507519"/>
            <a:ext cx="2440631" cy="4387593"/>
          </a:xfrm>
          <a:prstGeom prst="roundRect">
            <a:avLst>
              <a:gd name="adj" fmla="val 8229"/>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altLang="en-US" sz="1400" dirty="0"/>
              <a:t>Mix a teaspoonful of each material with 50ml of water.</a:t>
            </a:r>
          </a:p>
          <a:p>
            <a:r>
              <a:rPr lang="en-GB" altLang="en-US" sz="1400" dirty="0"/>
              <a:t>If the material does dissolve, the water will be transparent. It may have changed colour but will be see through. You will not see the particles of solid any more. </a:t>
            </a:r>
          </a:p>
        </p:txBody>
      </p:sp>
      <p:pic>
        <p:nvPicPr>
          <p:cNvPr id="7" name="Picture 6">
            <a:extLst>
              <a:ext uri="{FF2B5EF4-FFF2-40B4-BE49-F238E27FC236}">
                <a16:creationId xmlns:a16="http://schemas.microsoft.com/office/drawing/2014/main" id="{5520CADC-BF04-4A46-807C-ECE8A5A17A6C}"/>
              </a:ext>
            </a:extLst>
          </p:cNvPr>
          <p:cNvPicPr>
            <a:picLocks noChangeAspect="1"/>
          </p:cNvPicPr>
          <p:nvPr/>
        </p:nvPicPr>
        <p:blipFill>
          <a:blip r:embed="rId3"/>
          <a:stretch>
            <a:fillRect/>
          </a:stretch>
        </p:blipFill>
        <p:spPr>
          <a:xfrm>
            <a:off x="756228" y="3194350"/>
            <a:ext cx="7346317" cy="2700762"/>
          </a:xfrm>
          <a:prstGeom prst="rect">
            <a:avLst/>
          </a:prstGeom>
        </p:spPr>
      </p:pic>
    </p:spTree>
    <p:extLst>
      <p:ext uri="{BB962C8B-B14F-4D97-AF65-F5344CB8AC3E}">
        <p14:creationId xmlns:p14="http://schemas.microsoft.com/office/powerpoint/2010/main" val="4225071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321013"/>
            <a:ext cx="8220075" cy="1595581"/>
          </a:xfrm>
        </p:spPr>
        <p:txBody>
          <a:bodyPr/>
          <a:lstStyle/>
          <a:p>
            <a:r>
              <a:rPr lang="en-GB" b="0" dirty="0">
                <a:latin typeface="Sassoon Infant Rg" panose="02000503030000020003" pitchFamily="50" charset="0"/>
                <a:ea typeface="Sassoon Infant Rg" panose="02000503030000020003" pitchFamily="50" charset="0"/>
              </a:rPr>
              <a:t>Soluble or Insoluble?</a:t>
            </a:r>
          </a:p>
        </p:txBody>
      </p:sp>
      <p:pic>
        <p:nvPicPr>
          <p:cNvPr id="4"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9" name="Rounded Rectangle 8"/>
          <p:cNvSpPr/>
          <p:nvPr/>
        </p:nvSpPr>
        <p:spPr>
          <a:xfrm>
            <a:off x="755650" y="1594931"/>
            <a:ext cx="3330318" cy="1834069"/>
          </a:xfrm>
          <a:prstGeom prst="roundRect">
            <a:avLst>
              <a:gd name="adj" fmla="val 8229"/>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latin typeface="Sassoon Infant Rg" panose="02000503030000020003" pitchFamily="50" charset="0"/>
                <a:ea typeface="Sassoon Infant Rg" panose="02000503030000020003" pitchFamily="50" charset="0"/>
              </a:rPr>
              <a:t>Complete your Soluble or Insoluble Activity Sheet to record whether the different materials will dissolve in water.</a:t>
            </a:r>
          </a:p>
        </p:txBody>
      </p:sp>
      <p:sp>
        <p:nvSpPr>
          <p:cNvPr id="7" name="Rounded Rectangle 6"/>
          <p:cNvSpPr/>
          <p:nvPr/>
        </p:nvSpPr>
        <p:spPr>
          <a:xfrm>
            <a:off x="755650" y="3517557"/>
            <a:ext cx="3330318" cy="2575268"/>
          </a:xfrm>
          <a:prstGeom prst="roundRect">
            <a:avLst>
              <a:gd name="adj" fmla="val 5471"/>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p:cNvSpPr/>
          <p:nvPr/>
        </p:nvSpPr>
        <p:spPr>
          <a:xfrm>
            <a:off x="4193059" y="1594931"/>
            <a:ext cx="4195291" cy="4497894"/>
          </a:xfrm>
          <a:prstGeom prst="roundRect">
            <a:avLst>
              <a:gd name="adj" fmla="val 3511"/>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0404" y="1672090"/>
            <a:ext cx="539091" cy="539091"/>
          </a:xfrm>
          <a:prstGeom prst="rect">
            <a:avLst/>
          </a:prstGeom>
        </p:spPr>
      </p:pic>
      <p:pic>
        <p:nvPicPr>
          <p:cNvPr id="2" name="Picture 1">
            <a:extLst>
              <a:ext uri="{FF2B5EF4-FFF2-40B4-BE49-F238E27FC236}">
                <a16:creationId xmlns:a16="http://schemas.microsoft.com/office/drawing/2014/main" id="{4C195000-6FD1-4658-95F6-D8C96FA87FFE}"/>
              </a:ext>
            </a:extLst>
          </p:cNvPr>
          <p:cNvPicPr>
            <a:picLocks noChangeAspect="1"/>
          </p:cNvPicPr>
          <p:nvPr/>
        </p:nvPicPr>
        <p:blipFill>
          <a:blip r:embed="rId4"/>
          <a:stretch>
            <a:fillRect/>
          </a:stretch>
        </p:blipFill>
        <p:spPr>
          <a:xfrm>
            <a:off x="4384420" y="1706319"/>
            <a:ext cx="3572566" cy="4596782"/>
          </a:xfrm>
          <a:prstGeom prst="rect">
            <a:avLst/>
          </a:prstGeom>
        </p:spPr>
      </p:pic>
      <p:pic>
        <p:nvPicPr>
          <p:cNvPr id="3" name="Picture 2">
            <a:extLst>
              <a:ext uri="{FF2B5EF4-FFF2-40B4-BE49-F238E27FC236}">
                <a16:creationId xmlns:a16="http://schemas.microsoft.com/office/drawing/2014/main" id="{0FB9765F-8A9A-4A78-BA4D-4F36142B983A}"/>
              </a:ext>
            </a:extLst>
          </p:cNvPr>
          <p:cNvPicPr>
            <a:picLocks noChangeAspect="1"/>
          </p:cNvPicPr>
          <p:nvPr/>
        </p:nvPicPr>
        <p:blipFill>
          <a:blip r:embed="rId5"/>
          <a:stretch>
            <a:fillRect/>
          </a:stretch>
        </p:blipFill>
        <p:spPr>
          <a:xfrm>
            <a:off x="740541" y="3540161"/>
            <a:ext cx="3292125" cy="2530059"/>
          </a:xfrm>
          <a:prstGeom prst="rect">
            <a:avLst/>
          </a:prstGeom>
        </p:spPr>
      </p:pic>
    </p:spTree>
    <p:extLst>
      <p:ext uri="{BB962C8B-B14F-4D97-AF65-F5344CB8AC3E}">
        <p14:creationId xmlns:p14="http://schemas.microsoft.com/office/powerpoint/2010/main" val="798260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521661"/>
            <a:ext cx="8220075" cy="1595581"/>
          </a:xfrm>
        </p:spPr>
        <p:txBody>
          <a:bodyPr/>
          <a:lstStyle/>
          <a:p>
            <a:r>
              <a:rPr lang="en-GB" b="0" dirty="0">
                <a:latin typeface="Sassoon Infant Rg" panose="02000503030000020003" pitchFamily="50" charset="0"/>
                <a:ea typeface="Sassoon Infant Rg" panose="02000503030000020003" pitchFamily="50" charset="0"/>
              </a:rPr>
              <a:t>Investigating Dissolving</a:t>
            </a:r>
          </a:p>
        </p:txBody>
      </p:sp>
      <p:pic>
        <p:nvPicPr>
          <p:cNvPr id="4"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
        <p:nvSpPr>
          <p:cNvPr id="9" name="Rounded Rectangle 8"/>
          <p:cNvSpPr/>
          <p:nvPr/>
        </p:nvSpPr>
        <p:spPr>
          <a:xfrm>
            <a:off x="1342768" y="1953305"/>
            <a:ext cx="3229232" cy="2808160"/>
          </a:xfrm>
          <a:prstGeom prst="roundRec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ular Callout 1"/>
          <p:cNvSpPr/>
          <p:nvPr/>
        </p:nvSpPr>
        <p:spPr>
          <a:xfrm>
            <a:off x="4695567" y="1953305"/>
            <a:ext cx="3245708" cy="2808160"/>
          </a:xfrm>
          <a:prstGeom prst="wedgeRoundRectCallout">
            <a:avLst>
              <a:gd name="adj1" fmla="val -57216"/>
              <a:gd name="adj2" fmla="val -21423"/>
              <a:gd name="adj3" fmla="val 16667"/>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t>You are </a:t>
            </a:r>
            <a:r>
              <a:rPr lang="en-GB" altLang="en-US" dirty="0" smtClean="0"/>
              <a:t>going to </a:t>
            </a:r>
            <a:r>
              <a:rPr lang="en-GB" altLang="en-US" dirty="0"/>
              <a:t>investigate dissolving.</a:t>
            </a:r>
          </a:p>
          <a:p>
            <a:r>
              <a:rPr lang="en-GB" altLang="en-US" dirty="0"/>
              <a:t>You will need to consider the possible variables that might affect dissolving, then think of a question to ask about one of these variables.</a:t>
            </a:r>
            <a:r>
              <a:rPr lang="en-GB" altLang="en-US" dirty="0">
                <a:solidFill>
                  <a:schemeClr val="tx1"/>
                </a:solidFill>
                <a:latin typeface="BPreplay" panose="02000503000000020004" pitchFamily="50" charset="0"/>
              </a:rPr>
              <a:t> </a:t>
            </a:r>
            <a:r>
              <a:rPr lang="en-GB" altLang="en-US" dirty="0" smtClean="0">
                <a:solidFill>
                  <a:schemeClr val="bg1"/>
                </a:solidFill>
              </a:rPr>
              <a:t>Think about </a:t>
            </a:r>
            <a:r>
              <a:rPr lang="en-GB" altLang="en-US" dirty="0">
                <a:solidFill>
                  <a:schemeClr val="bg1"/>
                </a:solidFill>
              </a:rPr>
              <a:t>the possible variables.</a:t>
            </a:r>
          </a:p>
        </p:txBody>
      </p:sp>
      <p:pic>
        <p:nvPicPr>
          <p:cNvPr id="3" name="Picture 2">
            <a:extLst>
              <a:ext uri="{FF2B5EF4-FFF2-40B4-BE49-F238E27FC236}">
                <a16:creationId xmlns:a16="http://schemas.microsoft.com/office/drawing/2014/main" id="{3F5D74B4-0279-4E34-B795-FF9705648B28}"/>
              </a:ext>
            </a:extLst>
          </p:cNvPr>
          <p:cNvPicPr>
            <a:picLocks noChangeAspect="1"/>
          </p:cNvPicPr>
          <p:nvPr/>
        </p:nvPicPr>
        <p:blipFill>
          <a:blip r:embed="rId3"/>
          <a:stretch>
            <a:fillRect/>
          </a:stretch>
        </p:blipFill>
        <p:spPr>
          <a:xfrm>
            <a:off x="2042904" y="2054606"/>
            <a:ext cx="1828959" cy="2706859"/>
          </a:xfrm>
          <a:prstGeom prst="rect">
            <a:avLst/>
          </a:prstGeom>
        </p:spPr>
      </p:pic>
    </p:spTree>
    <p:extLst>
      <p:ext uri="{BB962C8B-B14F-4D97-AF65-F5344CB8AC3E}">
        <p14:creationId xmlns:p14="http://schemas.microsoft.com/office/powerpoint/2010/main" val="860903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730932"/>
            <a:ext cx="8220075" cy="746966"/>
          </a:xfrm>
        </p:spPr>
        <p:txBody>
          <a:bodyPr>
            <a:noAutofit/>
          </a:bodyPr>
          <a:lstStyle/>
          <a:p>
            <a:r>
              <a:rPr lang="en-GB" b="0" dirty="0">
                <a:latin typeface="Sassoon Infant Rg" panose="02000503030000020003" pitchFamily="50" charset="0"/>
                <a:ea typeface="Sassoon Infant Rg" panose="02000503030000020003" pitchFamily="50" charset="0"/>
              </a:rPr>
              <a:t>Investigating Dissolving</a:t>
            </a:r>
          </a:p>
        </p:txBody>
      </p:sp>
      <p:sp>
        <p:nvSpPr>
          <p:cNvPr id="7" name="Rectangular Callout 6"/>
          <p:cNvSpPr/>
          <p:nvPr/>
        </p:nvSpPr>
        <p:spPr>
          <a:xfrm>
            <a:off x="2001794" y="1556950"/>
            <a:ext cx="6153665" cy="452408"/>
          </a:xfrm>
          <a:prstGeom prst="wedgeRectCallout">
            <a:avLst>
              <a:gd name="adj1" fmla="val -52693"/>
              <a:gd name="adj2" fmla="val 38056"/>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Click on the speech bubbles to reveal some possible variables.</a:t>
            </a:r>
          </a:p>
        </p:txBody>
      </p:sp>
      <p:sp>
        <p:nvSpPr>
          <p:cNvPr id="11" name="Rectangular Callout 10"/>
          <p:cNvSpPr/>
          <p:nvPr/>
        </p:nvSpPr>
        <p:spPr>
          <a:xfrm>
            <a:off x="2290390" y="2164764"/>
            <a:ext cx="1334259" cy="1148903"/>
          </a:xfrm>
          <a:prstGeom prst="wedgeRectCallou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latin typeface="Sassoon Infant Rg" panose="02000503030000020003" pitchFamily="50" charset="0"/>
                <a:ea typeface="Sassoon Infant Rg" panose="02000503030000020003" pitchFamily="50" charset="0"/>
              </a:rPr>
              <a:t>Number of stirs</a:t>
            </a:r>
          </a:p>
        </p:txBody>
      </p:sp>
      <p:sp>
        <p:nvSpPr>
          <p:cNvPr id="13" name="Rounded Rectangular Callout 12"/>
          <p:cNvSpPr/>
          <p:nvPr/>
        </p:nvSpPr>
        <p:spPr>
          <a:xfrm>
            <a:off x="3772930" y="2164764"/>
            <a:ext cx="1252151" cy="1148904"/>
          </a:xfrm>
          <a:prstGeom prst="wedgeRoundRectCallout">
            <a:avLst>
              <a:gd name="adj1" fmla="val -56359"/>
              <a:gd name="adj2" fmla="val -26410"/>
              <a:gd name="adj3" fmla="val 16667"/>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Mass</a:t>
            </a:r>
            <a:r>
              <a:rPr lang="en-GB" altLang="en-US" b="1" dirty="0">
                <a:solidFill>
                  <a:schemeClr val="tx1"/>
                </a:solidFill>
              </a:rPr>
              <a:t> </a:t>
            </a:r>
            <a:r>
              <a:rPr lang="en-GB" altLang="en-US" dirty="0">
                <a:solidFill>
                  <a:schemeClr val="tx1"/>
                </a:solidFill>
              </a:rPr>
              <a:t>of</a:t>
            </a:r>
            <a:r>
              <a:rPr lang="en-GB" altLang="en-US" b="1" dirty="0">
                <a:solidFill>
                  <a:schemeClr val="tx1"/>
                </a:solidFill>
              </a:rPr>
              <a:t> </a:t>
            </a:r>
            <a:r>
              <a:rPr lang="en-GB" altLang="en-US" dirty="0">
                <a:solidFill>
                  <a:schemeClr val="tx1"/>
                </a:solidFill>
              </a:rPr>
              <a:t>material</a:t>
            </a:r>
          </a:p>
        </p:txBody>
      </p:sp>
      <p:sp>
        <p:nvSpPr>
          <p:cNvPr id="14" name="Oval Callout 13"/>
          <p:cNvSpPr/>
          <p:nvPr/>
        </p:nvSpPr>
        <p:spPr>
          <a:xfrm>
            <a:off x="5189838" y="2164765"/>
            <a:ext cx="1343312" cy="1148904"/>
          </a:xfrm>
          <a:prstGeom prst="wedgeEllipseCallout">
            <a:avLst>
              <a:gd name="adj1" fmla="val -53948"/>
              <a:gd name="adj2" fmla="val -48638"/>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Type of water</a:t>
            </a:r>
          </a:p>
        </p:txBody>
      </p:sp>
      <p:sp>
        <p:nvSpPr>
          <p:cNvPr id="15" name="Rectangular Callout 14"/>
          <p:cNvSpPr/>
          <p:nvPr/>
        </p:nvSpPr>
        <p:spPr>
          <a:xfrm>
            <a:off x="6697907" y="2164763"/>
            <a:ext cx="1334259" cy="1148903"/>
          </a:xfrm>
          <a:prstGeom prst="wedgeRectCallout">
            <a:avLst>
              <a:gd name="adj1" fmla="val 64369"/>
              <a:gd name="adj2" fmla="val 23064"/>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latin typeface="Sassoon Infant Rg" panose="02000503030000020003" pitchFamily="50" charset="0"/>
                <a:ea typeface="Sassoon Infant Rg" panose="02000503030000020003" pitchFamily="50" charset="0"/>
              </a:rPr>
              <a:t>Type of container</a:t>
            </a:r>
          </a:p>
        </p:txBody>
      </p:sp>
      <p:sp>
        <p:nvSpPr>
          <p:cNvPr id="16" name="Rounded Rectangular Callout 15"/>
          <p:cNvSpPr/>
          <p:nvPr/>
        </p:nvSpPr>
        <p:spPr>
          <a:xfrm>
            <a:off x="2957519" y="3464417"/>
            <a:ext cx="1466200" cy="1148904"/>
          </a:xfrm>
          <a:prstGeom prst="wedgeRoundRectCallout">
            <a:avLst>
              <a:gd name="adj1" fmla="val -65618"/>
              <a:gd name="adj2" fmla="val -19957"/>
              <a:gd name="adj3" fmla="val 16667"/>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Water temperature</a:t>
            </a:r>
          </a:p>
        </p:txBody>
      </p:sp>
      <p:sp>
        <p:nvSpPr>
          <p:cNvPr id="17" name="Oval Callout 16"/>
          <p:cNvSpPr/>
          <p:nvPr/>
        </p:nvSpPr>
        <p:spPr>
          <a:xfrm>
            <a:off x="2018536" y="4764072"/>
            <a:ext cx="1343312" cy="1148904"/>
          </a:xfrm>
          <a:prstGeom prst="wedgeEllipseCallout">
            <a:avLst>
              <a:gd name="adj1" fmla="val -53948"/>
              <a:gd name="adj2" fmla="val -48638"/>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Time to dissolve</a:t>
            </a:r>
          </a:p>
        </p:txBody>
      </p:sp>
      <p:sp>
        <p:nvSpPr>
          <p:cNvPr id="18" name="Rectangular Callout 17"/>
          <p:cNvSpPr/>
          <p:nvPr/>
        </p:nvSpPr>
        <p:spPr>
          <a:xfrm>
            <a:off x="4811816" y="3464417"/>
            <a:ext cx="1334259" cy="1148903"/>
          </a:xfrm>
          <a:prstGeom prst="wedgeRectCallout">
            <a:avLst>
              <a:gd name="adj1" fmla="val -66522"/>
              <a:gd name="adj2" fmla="val -17089"/>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Speed of stirs</a:t>
            </a:r>
          </a:p>
        </p:txBody>
      </p:sp>
      <p:sp>
        <p:nvSpPr>
          <p:cNvPr id="19" name="Rounded Rectangular Callout 18"/>
          <p:cNvSpPr/>
          <p:nvPr/>
        </p:nvSpPr>
        <p:spPr>
          <a:xfrm>
            <a:off x="3492839" y="4764072"/>
            <a:ext cx="1252151" cy="1148904"/>
          </a:xfrm>
          <a:prstGeom prst="wedgeRoundRectCallout">
            <a:avLst>
              <a:gd name="adj1" fmla="val -56359"/>
              <a:gd name="adj2" fmla="val -26410"/>
              <a:gd name="adj3" fmla="val 16667"/>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rPr>
              <a:t>Particle size</a:t>
            </a:r>
          </a:p>
        </p:txBody>
      </p:sp>
      <p:sp>
        <p:nvSpPr>
          <p:cNvPr id="20" name="Oval Callout 19"/>
          <p:cNvSpPr/>
          <p:nvPr/>
        </p:nvSpPr>
        <p:spPr>
          <a:xfrm>
            <a:off x="4834794" y="4764072"/>
            <a:ext cx="1343312" cy="1148904"/>
          </a:xfrm>
          <a:prstGeom prst="wedgeEllipseCallout">
            <a:avLst>
              <a:gd name="adj1" fmla="val -46589"/>
              <a:gd name="adj2" fmla="val -37166"/>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Time stirred</a:t>
            </a:r>
          </a:p>
        </p:txBody>
      </p:sp>
      <p:sp>
        <p:nvSpPr>
          <p:cNvPr id="21" name="Rounded Rectangle 20"/>
          <p:cNvSpPr/>
          <p:nvPr/>
        </p:nvSpPr>
        <p:spPr>
          <a:xfrm>
            <a:off x="6277232" y="3464417"/>
            <a:ext cx="2111118" cy="2513076"/>
          </a:xfrm>
          <a:prstGeom prst="roundRect">
            <a:avLst>
              <a:gd name="adj" fmla="val 8082"/>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2400" dirty="0">
                <a:solidFill>
                  <a:schemeClr val="bg1"/>
                </a:solidFill>
                <a:latin typeface="Londrina Solid" panose="02000506000000020003" pitchFamily="50" charset="0"/>
              </a:rPr>
              <a:t>How many of these variables did you think of? Did you think of any others?</a:t>
            </a:r>
          </a:p>
        </p:txBody>
      </p:sp>
      <p:sp>
        <p:nvSpPr>
          <p:cNvPr id="22" name="Rectangular Callout 21"/>
          <p:cNvSpPr/>
          <p:nvPr/>
        </p:nvSpPr>
        <p:spPr>
          <a:xfrm>
            <a:off x="2294508" y="2173003"/>
            <a:ext cx="1334259" cy="1148903"/>
          </a:xfrm>
          <a:prstGeom prst="wedgeRectCallout">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latin typeface="Londrina Solid" panose="02000506000000020003" pitchFamily="50" charset="0"/>
                <a:ea typeface="Sassoon Infant Rg" panose="02000503030000020003" pitchFamily="50" charset="0"/>
              </a:rPr>
              <a:t>?</a:t>
            </a:r>
          </a:p>
        </p:txBody>
      </p:sp>
      <p:sp>
        <p:nvSpPr>
          <p:cNvPr id="23" name="Rounded Rectangular Callout 22"/>
          <p:cNvSpPr/>
          <p:nvPr/>
        </p:nvSpPr>
        <p:spPr>
          <a:xfrm>
            <a:off x="3778337" y="2164761"/>
            <a:ext cx="1252151" cy="1148904"/>
          </a:xfrm>
          <a:prstGeom prst="wedgeRoundRectCallout">
            <a:avLst>
              <a:gd name="adj1" fmla="val -56359"/>
              <a:gd name="adj2" fmla="val -26410"/>
              <a:gd name="adj3" fmla="val 16667"/>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tx1"/>
                </a:solidFill>
                <a:latin typeface="Londrina Solid" panose="02000506000000020003" pitchFamily="50" charset="0"/>
              </a:rPr>
              <a:t>?</a:t>
            </a:r>
          </a:p>
        </p:txBody>
      </p:sp>
      <p:sp>
        <p:nvSpPr>
          <p:cNvPr id="25" name="Oval Callout 24"/>
          <p:cNvSpPr/>
          <p:nvPr/>
        </p:nvSpPr>
        <p:spPr>
          <a:xfrm>
            <a:off x="5204770" y="2164761"/>
            <a:ext cx="1343312" cy="1148904"/>
          </a:xfrm>
          <a:prstGeom prst="wedgeEllipseCallout">
            <a:avLst>
              <a:gd name="adj1" fmla="val -53948"/>
              <a:gd name="adj2" fmla="val -48638"/>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bg1"/>
                </a:solidFill>
                <a:latin typeface="Londrina Solid" panose="02000506000000020003" pitchFamily="50" charset="0"/>
              </a:rPr>
              <a:t>?</a:t>
            </a:r>
          </a:p>
        </p:txBody>
      </p:sp>
      <p:sp>
        <p:nvSpPr>
          <p:cNvPr id="26" name="Rectangular Callout 25"/>
          <p:cNvSpPr/>
          <p:nvPr/>
        </p:nvSpPr>
        <p:spPr>
          <a:xfrm>
            <a:off x="6707431" y="2168951"/>
            <a:ext cx="1334259" cy="1148903"/>
          </a:xfrm>
          <a:prstGeom prst="wedgeRectCallout">
            <a:avLst>
              <a:gd name="adj1" fmla="val 64369"/>
              <a:gd name="adj2" fmla="val 23064"/>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tx1"/>
                </a:solidFill>
                <a:latin typeface="Londrina Solid" panose="02000506000000020003" pitchFamily="50" charset="0"/>
                <a:ea typeface="Sassoon Infant Rg" panose="02000503030000020003" pitchFamily="50" charset="0"/>
              </a:rPr>
              <a:t>?</a:t>
            </a:r>
          </a:p>
        </p:txBody>
      </p:sp>
      <p:sp>
        <p:nvSpPr>
          <p:cNvPr id="27" name="Rounded Rectangular Callout 26"/>
          <p:cNvSpPr/>
          <p:nvPr/>
        </p:nvSpPr>
        <p:spPr>
          <a:xfrm>
            <a:off x="2967044" y="3464050"/>
            <a:ext cx="1466200" cy="1148904"/>
          </a:xfrm>
          <a:prstGeom prst="wedgeRoundRectCallout">
            <a:avLst>
              <a:gd name="adj1" fmla="val -65618"/>
              <a:gd name="adj2" fmla="val -19957"/>
              <a:gd name="adj3" fmla="val 16667"/>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bg1"/>
                </a:solidFill>
                <a:latin typeface="Londrina Solid" panose="02000506000000020003" pitchFamily="50" charset="0"/>
              </a:rPr>
              <a:t>?</a:t>
            </a:r>
          </a:p>
        </p:txBody>
      </p:sp>
      <p:sp>
        <p:nvSpPr>
          <p:cNvPr id="28" name="Rectangular Callout 27"/>
          <p:cNvSpPr/>
          <p:nvPr/>
        </p:nvSpPr>
        <p:spPr>
          <a:xfrm>
            <a:off x="4811815" y="3469071"/>
            <a:ext cx="1334259" cy="1148903"/>
          </a:xfrm>
          <a:prstGeom prst="wedgeRectCallout">
            <a:avLst>
              <a:gd name="adj1" fmla="val -66522"/>
              <a:gd name="adj2" fmla="val -17089"/>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bg1"/>
                </a:solidFill>
                <a:latin typeface="Londrina Solid" panose="02000506000000020003" pitchFamily="50" charset="0"/>
              </a:rPr>
              <a:t>?</a:t>
            </a:r>
          </a:p>
        </p:txBody>
      </p:sp>
      <p:sp>
        <p:nvSpPr>
          <p:cNvPr id="29" name="Oval Callout 28"/>
          <p:cNvSpPr/>
          <p:nvPr/>
        </p:nvSpPr>
        <p:spPr>
          <a:xfrm>
            <a:off x="2018130" y="4764072"/>
            <a:ext cx="1343312" cy="1148904"/>
          </a:xfrm>
          <a:prstGeom prst="wedgeEllipseCallout">
            <a:avLst>
              <a:gd name="adj1" fmla="val -53948"/>
              <a:gd name="adj2" fmla="val -48638"/>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tx1"/>
                </a:solidFill>
                <a:latin typeface="Londrina Solid" panose="02000506000000020003" pitchFamily="50" charset="0"/>
              </a:rPr>
              <a:t>?</a:t>
            </a:r>
          </a:p>
        </p:txBody>
      </p:sp>
      <p:sp>
        <p:nvSpPr>
          <p:cNvPr id="30" name="Rounded Rectangular Callout 29"/>
          <p:cNvSpPr/>
          <p:nvPr/>
        </p:nvSpPr>
        <p:spPr>
          <a:xfrm>
            <a:off x="3492839" y="4763336"/>
            <a:ext cx="1252151" cy="1148904"/>
          </a:xfrm>
          <a:prstGeom prst="wedgeRoundRectCallout">
            <a:avLst>
              <a:gd name="adj1" fmla="val -56359"/>
              <a:gd name="adj2" fmla="val -26410"/>
              <a:gd name="adj3" fmla="val 16667"/>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bg1"/>
                </a:solidFill>
                <a:latin typeface="Londrina Solid" panose="02000506000000020003" pitchFamily="50" charset="0"/>
                <a:ea typeface="Sassoon Infant Rg" panose="02000503030000020003" pitchFamily="50" charset="0"/>
              </a:rPr>
              <a:t>?</a:t>
            </a:r>
          </a:p>
        </p:txBody>
      </p:sp>
      <p:sp>
        <p:nvSpPr>
          <p:cNvPr id="31" name="Oval Callout 30"/>
          <p:cNvSpPr/>
          <p:nvPr/>
        </p:nvSpPr>
        <p:spPr>
          <a:xfrm>
            <a:off x="4834794" y="4768723"/>
            <a:ext cx="1343312" cy="1148904"/>
          </a:xfrm>
          <a:prstGeom prst="wedgeEllipseCallout">
            <a:avLst>
              <a:gd name="adj1" fmla="val -47815"/>
              <a:gd name="adj2" fmla="val -40751"/>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8000" dirty="0">
                <a:solidFill>
                  <a:schemeClr val="tx1"/>
                </a:solidFill>
                <a:latin typeface="Londrina Solid" panose="02000506000000020003" pitchFamily="50" charset="0"/>
              </a:rPr>
              <a:t>?</a:t>
            </a:r>
          </a:p>
        </p:txBody>
      </p:sp>
      <p:pic>
        <p:nvPicPr>
          <p:cNvPr id="2" name="Picture 1">
            <a:extLst>
              <a:ext uri="{FF2B5EF4-FFF2-40B4-BE49-F238E27FC236}">
                <a16:creationId xmlns:a16="http://schemas.microsoft.com/office/drawing/2014/main" id="{3B9AD289-C33D-4664-AF12-E568C477D993}"/>
              </a:ext>
            </a:extLst>
          </p:cNvPr>
          <p:cNvPicPr>
            <a:picLocks noChangeAspect="1"/>
          </p:cNvPicPr>
          <p:nvPr/>
        </p:nvPicPr>
        <p:blipFill>
          <a:blip r:embed="rId2"/>
          <a:stretch>
            <a:fillRect/>
          </a:stretch>
        </p:blipFill>
        <p:spPr>
          <a:xfrm>
            <a:off x="580390" y="1444934"/>
            <a:ext cx="1243692" cy="4682134"/>
          </a:xfrm>
          <a:prstGeom prst="rect">
            <a:avLst/>
          </a:prstGeom>
        </p:spPr>
      </p:pic>
    </p:spTree>
    <p:extLst>
      <p:ext uri="{BB962C8B-B14F-4D97-AF65-F5344CB8AC3E}">
        <p14:creationId xmlns:p14="http://schemas.microsoft.com/office/powerpoint/2010/main" val="4107774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7" restart="whenNotActive" fill="hold" evtFilter="cancelBubble" nodeType="interactiveSeq">
                <p:stCondLst>
                  <p:cond evt="onClick" delay="0">
                    <p:tgtEl>
                      <p:spTgt spid="23"/>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2" restart="whenNotActive" fill="hold" evtFilter="cancelBubble" nodeType="interactiveSeq">
                <p:stCondLst>
                  <p:cond evt="onClick" delay="0">
                    <p:tgtEl>
                      <p:spTgt spid="25"/>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28"/>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32" restart="whenNotActive" fill="hold" evtFilter="cancelBubble" nodeType="interactiveSeq">
                <p:stCondLst>
                  <p:cond evt="onClick" delay="0">
                    <p:tgtEl>
                      <p:spTgt spid="29"/>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37" restart="whenNotActive" fill="hold" evtFilter="cancelBubble" nodeType="interactiveSeq">
                <p:stCondLst>
                  <p:cond evt="onClick" delay="0">
                    <p:tgtEl>
                      <p:spTgt spid="30"/>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42" restart="whenNotActive" fill="hold" evtFilter="cancelBubble" nodeType="interactiveSeq">
                <p:stCondLst>
                  <p:cond evt="onClick" delay="0">
                    <p:tgtEl>
                      <p:spTgt spid="31"/>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22" grpId="0" animBg="1"/>
      <p:bldP spid="23" grpId="0" animBg="1"/>
      <p:bldP spid="25" grpId="0" animBg="1"/>
      <p:bldP spid="26" grpId="0" animBg="1"/>
      <p:bldP spid="27" grpId="0" animBg="1"/>
      <p:bldP spid="28" grpId="0" animBg="1"/>
      <p:bldP spid="29" grpId="0" animBg="1"/>
      <p:bldP spid="3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1962" y="730932"/>
            <a:ext cx="8220075" cy="746966"/>
          </a:xfrm>
        </p:spPr>
        <p:txBody>
          <a:bodyPr>
            <a:noAutofit/>
          </a:bodyPr>
          <a:lstStyle/>
          <a:p>
            <a:r>
              <a:rPr lang="en-GB" b="0" dirty="0">
                <a:latin typeface="Sassoon Infant Rg" panose="02000503030000020003" pitchFamily="50" charset="0"/>
                <a:ea typeface="Sassoon Infant Rg" panose="02000503030000020003" pitchFamily="50" charset="0"/>
              </a:rPr>
              <a:t>Investigating Dissolving</a:t>
            </a:r>
          </a:p>
        </p:txBody>
      </p:sp>
      <p:sp>
        <p:nvSpPr>
          <p:cNvPr id="11" name="Rectangular Callout 10"/>
          <p:cNvSpPr/>
          <p:nvPr/>
        </p:nvSpPr>
        <p:spPr>
          <a:xfrm>
            <a:off x="1843599" y="3544735"/>
            <a:ext cx="1334259" cy="1148903"/>
          </a:xfrm>
          <a:prstGeom prst="wedgeRectCallout">
            <a:avLst>
              <a:gd name="adj1" fmla="val -59730"/>
              <a:gd name="adj2" fmla="val 26649"/>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latin typeface="Sassoon Infant Rg" panose="02000503030000020003" pitchFamily="50" charset="0"/>
                <a:ea typeface="Sassoon Infant Rg" panose="02000503030000020003" pitchFamily="50" charset="0"/>
              </a:rPr>
              <a:t>Number of stirs</a:t>
            </a:r>
          </a:p>
        </p:txBody>
      </p:sp>
      <p:sp>
        <p:nvSpPr>
          <p:cNvPr id="13" name="Rounded Rectangular Callout 12"/>
          <p:cNvSpPr/>
          <p:nvPr/>
        </p:nvSpPr>
        <p:spPr>
          <a:xfrm>
            <a:off x="3304323" y="3544735"/>
            <a:ext cx="1252151" cy="1144650"/>
          </a:xfrm>
          <a:prstGeom prst="wedgeRoundRectCallout">
            <a:avLst>
              <a:gd name="adj1" fmla="val -56359"/>
              <a:gd name="adj2" fmla="val -26410"/>
              <a:gd name="adj3" fmla="val 16667"/>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Mass</a:t>
            </a:r>
            <a:r>
              <a:rPr lang="en-GB" altLang="en-US" b="1" dirty="0">
                <a:solidFill>
                  <a:schemeClr val="tx1"/>
                </a:solidFill>
              </a:rPr>
              <a:t> </a:t>
            </a:r>
            <a:r>
              <a:rPr lang="en-GB" altLang="en-US" dirty="0">
                <a:solidFill>
                  <a:schemeClr val="tx1"/>
                </a:solidFill>
              </a:rPr>
              <a:t>of</a:t>
            </a:r>
            <a:r>
              <a:rPr lang="en-GB" altLang="en-US" b="1" dirty="0">
                <a:solidFill>
                  <a:schemeClr val="tx1"/>
                </a:solidFill>
              </a:rPr>
              <a:t> </a:t>
            </a:r>
            <a:r>
              <a:rPr lang="en-GB" altLang="en-US" dirty="0">
                <a:solidFill>
                  <a:schemeClr val="tx1"/>
                </a:solidFill>
              </a:rPr>
              <a:t>material</a:t>
            </a:r>
          </a:p>
        </p:txBody>
      </p:sp>
      <p:sp>
        <p:nvSpPr>
          <p:cNvPr id="14" name="Oval Callout 13"/>
          <p:cNvSpPr/>
          <p:nvPr/>
        </p:nvSpPr>
        <p:spPr>
          <a:xfrm>
            <a:off x="4682939" y="3544735"/>
            <a:ext cx="1343312" cy="1144651"/>
          </a:xfrm>
          <a:prstGeom prst="wedgeEllipseCallout">
            <a:avLst>
              <a:gd name="adj1" fmla="val -53948"/>
              <a:gd name="adj2" fmla="val -48638"/>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Type of water</a:t>
            </a:r>
          </a:p>
        </p:txBody>
      </p:sp>
      <p:sp>
        <p:nvSpPr>
          <p:cNvPr id="15" name="Rectangular Callout 14"/>
          <p:cNvSpPr/>
          <p:nvPr/>
        </p:nvSpPr>
        <p:spPr>
          <a:xfrm>
            <a:off x="6152716" y="3544735"/>
            <a:ext cx="1334259" cy="1144650"/>
          </a:xfrm>
          <a:prstGeom prst="wedgeRectCallout">
            <a:avLst>
              <a:gd name="adj1" fmla="val 58195"/>
              <a:gd name="adj2" fmla="val -23715"/>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latin typeface="Sassoon Infant Rg" panose="02000503030000020003" pitchFamily="50" charset="0"/>
                <a:ea typeface="Sassoon Infant Rg" panose="02000503030000020003" pitchFamily="50" charset="0"/>
              </a:rPr>
              <a:t>Type of container</a:t>
            </a:r>
          </a:p>
        </p:txBody>
      </p:sp>
      <p:sp>
        <p:nvSpPr>
          <p:cNvPr id="16" name="Rounded Rectangular Callout 15"/>
          <p:cNvSpPr/>
          <p:nvPr/>
        </p:nvSpPr>
        <p:spPr>
          <a:xfrm>
            <a:off x="6819846" y="4764072"/>
            <a:ext cx="1466200" cy="1148904"/>
          </a:xfrm>
          <a:prstGeom prst="wedgeRoundRectCallout">
            <a:avLst>
              <a:gd name="adj1" fmla="val 58551"/>
              <a:gd name="adj2" fmla="val -21391"/>
              <a:gd name="adj3" fmla="val 16667"/>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Water temperature</a:t>
            </a:r>
          </a:p>
        </p:txBody>
      </p:sp>
      <p:sp>
        <p:nvSpPr>
          <p:cNvPr id="17" name="Oval Callout 16"/>
          <p:cNvSpPr/>
          <p:nvPr/>
        </p:nvSpPr>
        <p:spPr>
          <a:xfrm>
            <a:off x="2515254" y="4764072"/>
            <a:ext cx="1343312" cy="1148904"/>
          </a:xfrm>
          <a:prstGeom prst="wedgeEllipseCallout">
            <a:avLst>
              <a:gd name="adj1" fmla="val -44749"/>
              <a:gd name="adj2" fmla="val 43140"/>
            </a:avLst>
          </a:prstGeom>
          <a:solidFill>
            <a:srgbClr val="4267AC"/>
          </a:solidFill>
          <a:ln>
            <a:solidFill>
              <a:srgbClr val="426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Time to dissolve</a:t>
            </a:r>
          </a:p>
        </p:txBody>
      </p:sp>
      <p:sp>
        <p:nvSpPr>
          <p:cNvPr id="18" name="Rectangular Callout 17"/>
          <p:cNvSpPr/>
          <p:nvPr/>
        </p:nvSpPr>
        <p:spPr>
          <a:xfrm>
            <a:off x="927115" y="4764073"/>
            <a:ext cx="1466200" cy="1148904"/>
          </a:xfrm>
          <a:prstGeom prst="wedgeRectCallout">
            <a:avLst>
              <a:gd name="adj1" fmla="val -58656"/>
              <a:gd name="adj2" fmla="val -22108"/>
            </a:avLst>
          </a:prstGeom>
          <a:solidFill>
            <a:srgbClr val="9C95DC"/>
          </a:solidFill>
          <a:ln>
            <a:solidFill>
              <a:srgbClr val="9C95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Speed of stirs</a:t>
            </a:r>
          </a:p>
        </p:txBody>
      </p:sp>
      <p:sp>
        <p:nvSpPr>
          <p:cNvPr id="19" name="Rounded Rectangular Callout 18"/>
          <p:cNvSpPr/>
          <p:nvPr/>
        </p:nvSpPr>
        <p:spPr>
          <a:xfrm>
            <a:off x="3980505" y="4764072"/>
            <a:ext cx="1252151" cy="1148904"/>
          </a:xfrm>
          <a:prstGeom prst="wedgeRoundRectCallout">
            <a:avLst>
              <a:gd name="adj1" fmla="val -56359"/>
              <a:gd name="adj2" fmla="val -26410"/>
              <a:gd name="adj3" fmla="val 16667"/>
            </a:avLst>
          </a:prstGeom>
          <a:solidFill>
            <a:srgbClr val="228CDB"/>
          </a:solidFill>
          <a:ln>
            <a:solidFill>
              <a:srgbClr val="228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rPr>
              <a:t>Particle size</a:t>
            </a:r>
          </a:p>
        </p:txBody>
      </p:sp>
      <p:sp>
        <p:nvSpPr>
          <p:cNvPr id="20" name="Oval Callout 19"/>
          <p:cNvSpPr/>
          <p:nvPr/>
        </p:nvSpPr>
        <p:spPr>
          <a:xfrm>
            <a:off x="5354595" y="4764072"/>
            <a:ext cx="1343312" cy="1148904"/>
          </a:xfrm>
          <a:prstGeom prst="wedgeEllipseCallout">
            <a:avLst>
              <a:gd name="adj1" fmla="val -46589"/>
              <a:gd name="adj2" fmla="val -37166"/>
            </a:avLst>
          </a:prstGeom>
          <a:solidFill>
            <a:srgbClr val="B8E1FF"/>
          </a:solidFill>
          <a:ln>
            <a:solidFill>
              <a:srgbClr val="B8E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Time stirred</a:t>
            </a:r>
          </a:p>
        </p:txBody>
      </p:sp>
      <p:sp>
        <p:nvSpPr>
          <p:cNvPr id="2" name="Rounded Rectangle 1"/>
          <p:cNvSpPr/>
          <p:nvPr/>
        </p:nvSpPr>
        <p:spPr>
          <a:xfrm>
            <a:off x="755650" y="1548332"/>
            <a:ext cx="7632700" cy="1880668"/>
          </a:xfrm>
          <a:prstGeom prst="roundRect">
            <a:avLst>
              <a:gd name="adj" fmla="val 7906"/>
            </a:avLst>
          </a:prstGeom>
          <a:solidFill>
            <a:srgbClr val="C19AB7"/>
          </a:solidFill>
          <a:ln>
            <a:solidFill>
              <a:srgbClr val="C19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solidFill>
                  <a:schemeClr val="bg1"/>
                </a:solidFill>
              </a:rPr>
              <a:t>Now you need to decide on the question you are going to investigate.</a:t>
            </a:r>
          </a:p>
          <a:p>
            <a:r>
              <a:rPr lang="en-GB" altLang="en-US" sz="1600" dirty="0">
                <a:solidFill>
                  <a:schemeClr val="bg1"/>
                </a:solidFill>
              </a:rPr>
              <a:t>Look at the variables, and choose your independent variable (the thing you will change) and your dependent variable (the thing that is affected by the independent variable, and the thing you will observe or measure).</a:t>
            </a:r>
          </a:p>
          <a:p>
            <a:r>
              <a:rPr lang="en-GB" altLang="en-US" sz="1600" dirty="0">
                <a:solidFill>
                  <a:schemeClr val="bg1"/>
                </a:solidFill>
              </a:rPr>
              <a:t>Use these variables to form your question.</a:t>
            </a:r>
          </a:p>
          <a:p>
            <a:r>
              <a:rPr lang="en-GB" altLang="en-US" sz="1600" dirty="0">
                <a:solidFill>
                  <a:schemeClr val="bg1"/>
                </a:solidFill>
              </a:rPr>
              <a:t>All the other variables should be the controlled variables, and should stay the same.</a:t>
            </a:r>
          </a:p>
          <a:p>
            <a:r>
              <a:rPr lang="en-GB" altLang="en-US" sz="1600" dirty="0">
                <a:solidFill>
                  <a:schemeClr val="bg1"/>
                </a:solidFill>
              </a:rPr>
              <a:t>Record your choices on your on your Dissolving Investigation Activity Booklet.</a:t>
            </a:r>
          </a:p>
        </p:txBody>
      </p:sp>
      <p:pic>
        <p:nvPicPr>
          <p:cNvPr id="32" name="Pai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3105939026"/>
      </p:ext>
    </p:extLst>
  </p:cSld>
  <p:clrMapOvr>
    <a:masterClrMapping/>
  </p:clrMapOvr>
</p:sld>
</file>

<file path=ppt/theme/theme1.xml><?xml version="1.0" encoding="utf-8"?>
<a:theme xmlns:a="http://schemas.openxmlformats.org/drawingml/2006/main" name="Office Theme">
  <a:themeElements>
    <a:clrScheme name="Twinkl Planit">
      <a:dk1>
        <a:srgbClr val="1C1C1C"/>
      </a:dk1>
      <a:lt1>
        <a:srgbClr val="FFFFFF"/>
      </a:lt1>
      <a:dk2>
        <a:srgbClr val="132A8C"/>
      </a:dk2>
      <a:lt2>
        <a:srgbClr val="E2E2E2"/>
      </a:lt2>
      <a:accent1>
        <a:srgbClr val="6B388C"/>
      </a:accent1>
      <a:accent2>
        <a:srgbClr val="E6236A"/>
      </a:accent2>
      <a:accent3>
        <a:srgbClr val="32B3A2"/>
      </a:accent3>
      <a:accent4>
        <a:srgbClr val="A21774"/>
      </a:accent4>
      <a:accent5>
        <a:srgbClr val="14B4E4"/>
      </a:accent5>
      <a:accent6>
        <a:srgbClr val="EE7918"/>
      </a:accent6>
      <a:hlink>
        <a:srgbClr val="14B4E4"/>
      </a:hlink>
      <a:folHlink>
        <a:srgbClr val="86CEFA"/>
      </a:folHlink>
    </a:clrScheme>
    <a:fontScheme name="Twinkl Planit">
      <a:majorFont>
        <a:latin typeface="Sassoon Infant Md"/>
        <a:ea typeface=""/>
        <a:cs typeface=""/>
      </a:majorFont>
      <a:minorFont>
        <a:latin typeface="Sassoon Infant Rg"/>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1187</TotalTime>
  <Words>716</Words>
  <Application>Microsoft Office PowerPoint</Application>
  <PresentationFormat>On-screen Show (4:3)</PresentationFormat>
  <Paragraphs>84</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Londrina Solid</vt:lpstr>
      <vt:lpstr>BPreplay</vt:lpstr>
      <vt:lpstr>Sassoon Infant Rg</vt:lpstr>
      <vt:lpstr>Calibri</vt:lpstr>
      <vt:lpstr>Sassoon Infant Md</vt:lpstr>
      <vt:lpstr>Office Theme</vt:lpstr>
      <vt:lpstr>PowerPoint Presentation</vt:lpstr>
      <vt:lpstr>Disappearing Act</vt:lpstr>
      <vt:lpstr>Disappearing Act</vt:lpstr>
      <vt:lpstr>Dissolving or Melting?</vt:lpstr>
      <vt:lpstr>Soluble or Insoluble?</vt:lpstr>
      <vt:lpstr>Soluble or Insoluble?</vt:lpstr>
      <vt:lpstr>Investigating Dissolving</vt:lpstr>
      <vt:lpstr>Investigating Dissolving</vt:lpstr>
      <vt:lpstr>Investigating Dissolving</vt:lpstr>
      <vt:lpstr>Investigating Dissolving</vt:lpstr>
      <vt:lpstr>Find the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CBranson</cp:lastModifiedBy>
  <cp:revision>90</cp:revision>
  <dcterms:created xsi:type="dcterms:W3CDTF">2014-10-01T16:09:27Z</dcterms:created>
  <dcterms:modified xsi:type="dcterms:W3CDTF">2020-05-10T14:26:23Z</dcterms:modified>
</cp:coreProperties>
</file>