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97" r:id="rId3"/>
    <p:sldId id="310" r:id="rId4"/>
    <p:sldId id="311" r:id="rId5"/>
    <p:sldId id="312" r:id="rId6"/>
    <p:sldId id="313" r:id="rId7"/>
    <p:sldId id="30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8" autoAdjust="0"/>
    <p:restoredTop sz="94660"/>
  </p:normalViewPr>
  <p:slideViewPr>
    <p:cSldViewPr snapToGrid="0">
      <p:cViewPr varScale="1">
        <p:scale>
          <a:sx n="73" d="100"/>
          <a:sy n="73" d="100"/>
        </p:scale>
        <p:origin x="63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6/11/2020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7283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77362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6831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5.png"/><Relationship Id="rId5" Type="http://schemas.openxmlformats.org/officeDocument/2006/relationships/image" Target="../media/image6.jpg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8122" y="0"/>
            <a:ext cx="5699955" cy="1384868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Poetry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Thursday 18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June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To use the progressive form of the past tense. </a:t>
            </a: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4086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2862"/>
            <a:ext cx="10905309" cy="6442654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Comic Sans MS" pitchFamily="66" charset="0"/>
              </a:rPr>
              <a:t>Lets have a look at another poem by Robert Louis Stevenson today. </a:t>
            </a:r>
            <a:r>
              <a:rPr lang="en-GB" sz="2000" dirty="0" smtClean="0">
                <a:latin typeface="Comic Sans MS" pitchFamily="66" charset="0"/>
              </a:rPr>
              <a:t>A copy of the poem can be found in today’s folder.</a:t>
            </a:r>
            <a:endParaRPr lang="en-GB" dirty="0" smtClean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39311" y="1151689"/>
            <a:ext cx="331796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rgbClr val="00B050"/>
                </a:solidFill>
                <a:latin typeface="Comic Sans MS" pitchFamily="66" charset="0"/>
              </a:rPr>
              <a:t>What do you like about the poem?</a:t>
            </a:r>
          </a:p>
          <a:p>
            <a:endParaRPr lang="en-GB" sz="2400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r>
              <a:rPr lang="en-GB" sz="2400" dirty="0" smtClean="0">
                <a:solidFill>
                  <a:srgbClr val="00B050"/>
                </a:solidFill>
                <a:latin typeface="Comic Sans MS" pitchFamily="66" charset="0"/>
              </a:rPr>
              <a:t>What don’t you like?</a:t>
            </a:r>
          </a:p>
          <a:p>
            <a:endParaRPr lang="en-GB" sz="2400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r>
              <a:rPr lang="en-GB" sz="2400" dirty="0" smtClean="0">
                <a:solidFill>
                  <a:srgbClr val="00B050"/>
                </a:solidFill>
                <a:latin typeface="Comic Sans MS" pitchFamily="66" charset="0"/>
              </a:rPr>
              <a:t>What rhyming patterns can you find in the poem?</a:t>
            </a:r>
          </a:p>
          <a:p>
            <a:endParaRPr lang="en-GB" sz="2400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Go to the next slide to hear the poem being read. Does it sound different than you expected?</a:t>
            </a: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968" y="1239369"/>
            <a:ext cx="6848475" cy="5087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A562E59-00A2-304F-B382-F88E6F0A7B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798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CD3CE21-60A1-A040-8BAE-AEEC5DA1B753}"/>
              </a:ext>
            </a:extLst>
          </p:cNvPr>
          <p:cNvSpPr/>
          <p:nvPr/>
        </p:nvSpPr>
        <p:spPr>
          <a:xfrm>
            <a:off x="6411311" y="2226897"/>
            <a:ext cx="4130562" cy="4436663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>
            <a:reflection endPos="0" dist="50800" dir="5400000" sy="-100000" algn="bl" rotWithShape="0"/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40A2ED-FF3A-8949-907D-295B6B26E977}"/>
              </a:ext>
            </a:extLst>
          </p:cNvPr>
          <p:cNvSpPr txBox="1"/>
          <p:nvPr/>
        </p:nvSpPr>
        <p:spPr>
          <a:xfrm>
            <a:off x="6640586" y="2460068"/>
            <a:ext cx="398150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" pitchFamily="2" charset="0"/>
              </a:rPr>
              <a:t>How do you like to go up in a swing, </a:t>
            </a:r>
          </a:p>
          <a:p>
            <a:r>
              <a:rPr lang="en-US" dirty="0">
                <a:latin typeface="Times" pitchFamily="2" charset="0"/>
              </a:rPr>
              <a:t>             Up in the air so blue? </a:t>
            </a:r>
          </a:p>
          <a:p>
            <a:r>
              <a:rPr lang="en-US" dirty="0">
                <a:latin typeface="Times" pitchFamily="2" charset="0"/>
              </a:rPr>
              <a:t>Oh, I do think it the pleasantest thing </a:t>
            </a:r>
          </a:p>
          <a:p>
            <a:r>
              <a:rPr lang="en-US" dirty="0">
                <a:latin typeface="Times" pitchFamily="2" charset="0"/>
              </a:rPr>
              <a:t>             Ever a child can do! </a:t>
            </a:r>
          </a:p>
          <a:p>
            <a:endParaRPr lang="en-US" dirty="0">
              <a:latin typeface="Times" pitchFamily="2" charset="0"/>
            </a:endParaRPr>
          </a:p>
          <a:p>
            <a:r>
              <a:rPr lang="en-US" dirty="0">
                <a:latin typeface="Times" pitchFamily="2" charset="0"/>
              </a:rPr>
              <a:t>Up in the air and over the wall, </a:t>
            </a:r>
          </a:p>
          <a:p>
            <a:r>
              <a:rPr lang="en-US" dirty="0">
                <a:latin typeface="Times" pitchFamily="2" charset="0"/>
              </a:rPr>
              <a:t>             Till I can see so wide, </a:t>
            </a:r>
          </a:p>
          <a:p>
            <a:r>
              <a:rPr lang="en-US" dirty="0">
                <a:latin typeface="Times" pitchFamily="2" charset="0"/>
              </a:rPr>
              <a:t>River and trees and cattle and all </a:t>
            </a:r>
          </a:p>
          <a:p>
            <a:r>
              <a:rPr lang="en-US" dirty="0">
                <a:latin typeface="Times" pitchFamily="2" charset="0"/>
              </a:rPr>
              <a:t>             Over the countryside-- </a:t>
            </a:r>
          </a:p>
          <a:p>
            <a:endParaRPr lang="en-US" dirty="0">
              <a:latin typeface="Times" pitchFamily="2" charset="0"/>
            </a:endParaRPr>
          </a:p>
          <a:p>
            <a:r>
              <a:rPr lang="en-US" dirty="0">
                <a:latin typeface="Times" pitchFamily="2" charset="0"/>
              </a:rPr>
              <a:t>Till I look down on the garden green, </a:t>
            </a:r>
          </a:p>
          <a:p>
            <a:r>
              <a:rPr lang="en-US" dirty="0">
                <a:latin typeface="Times" pitchFamily="2" charset="0"/>
              </a:rPr>
              <a:t>              Down on the roof so brown-- </a:t>
            </a:r>
          </a:p>
          <a:p>
            <a:r>
              <a:rPr lang="en-US" dirty="0">
                <a:latin typeface="Times" pitchFamily="2" charset="0"/>
              </a:rPr>
              <a:t>Up in the air I go flying again, </a:t>
            </a:r>
          </a:p>
          <a:p>
            <a:r>
              <a:rPr lang="en-US" dirty="0">
                <a:latin typeface="Times" pitchFamily="2" charset="0"/>
              </a:rPr>
              <a:t>              Up in the air and down!</a:t>
            </a: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704054B7-6604-1C4E-9593-25BDA9FBDF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8314" y="419976"/>
            <a:ext cx="3747687" cy="858845"/>
          </a:xfrm>
          <a:prstGeom prst="rect">
            <a:avLst/>
          </a:prstGeom>
        </p:spPr>
      </p:pic>
      <p:pic>
        <p:nvPicPr>
          <p:cNvPr id="4" name="Online Media 3" descr="The swing">
            <a:hlinkClick r:id="" action="ppaction://media"/>
            <a:extLst>
              <a:ext uri="{FF2B5EF4-FFF2-40B4-BE49-F238E27FC236}">
                <a16:creationId xmlns:a16="http://schemas.microsoft.com/office/drawing/2014/main" id="{616818A5-2AB1-E14A-B824-265A398B09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700058" y="4408245"/>
            <a:ext cx="1264749" cy="126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163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2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7172" y="464234"/>
            <a:ext cx="10020184" cy="2576678"/>
          </a:xfrm>
        </p:spPr>
        <p:txBody>
          <a:bodyPr>
            <a:noAutofit/>
          </a:bodyPr>
          <a:lstStyle/>
          <a:p>
            <a:r>
              <a:rPr lang="en-GB" sz="5400" b="1" dirty="0">
                <a:solidFill>
                  <a:srgbClr val="0000FF"/>
                </a:solidFill>
                <a:latin typeface="+mn-lt"/>
              </a:rPr>
              <a:t/>
            </a:r>
            <a:br>
              <a:rPr lang="en-GB" sz="5400" b="1" dirty="0">
                <a:solidFill>
                  <a:srgbClr val="0000FF"/>
                </a:solidFill>
                <a:latin typeface="+mn-lt"/>
              </a:rPr>
            </a:br>
            <a:r>
              <a:rPr lang="en-GB" sz="5400" b="1" dirty="0">
                <a:solidFill>
                  <a:srgbClr val="0000FF"/>
                </a:solidFill>
                <a:latin typeface="+mn-lt"/>
              </a:rPr>
              <a:t/>
            </a:r>
            <a:br>
              <a:rPr lang="en-GB" sz="5400" b="1" dirty="0">
                <a:solidFill>
                  <a:srgbClr val="0000FF"/>
                </a:solidFill>
                <a:latin typeface="+mn-lt"/>
              </a:rPr>
            </a:br>
            <a:r>
              <a:rPr lang="en-GB" sz="5400" b="1" dirty="0">
                <a:solidFill>
                  <a:srgbClr val="0000FF"/>
                </a:solidFill>
                <a:latin typeface="+mn-lt"/>
              </a:rPr>
              <a:t/>
            </a:r>
            <a:br>
              <a:rPr lang="en-GB" sz="5400" b="1" dirty="0">
                <a:solidFill>
                  <a:srgbClr val="0000FF"/>
                </a:solidFill>
                <a:latin typeface="+mn-lt"/>
              </a:rPr>
            </a:br>
            <a:r>
              <a:rPr lang="en-GB" sz="5400" b="1" dirty="0">
                <a:solidFill>
                  <a:srgbClr val="0000FF"/>
                </a:solidFill>
                <a:latin typeface="+mn-lt"/>
              </a:rPr>
              <a:t/>
            </a:r>
            <a:br>
              <a:rPr lang="en-GB" sz="5400" b="1" dirty="0">
                <a:solidFill>
                  <a:srgbClr val="0000FF"/>
                </a:solidFill>
                <a:latin typeface="+mn-lt"/>
              </a:rPr>
            </a:br>
            <a:r>
              <a:rPr lang="en-GB" sz="5400" b="1" dirty="0">
                <a:solidFill>
                  <a:srgbClr val="0000FF"/>
                </a:solidFill>
                <a:latin typeface="+mn-lt"/>
              </a:rPr>
              <a:t/>
            </a:r>
            <a:br>
              <a:rPr lang="en-GB" sz="5400" b="1" dirty="0">
                <a:solidFill>
                  <a:srgbClr val="0000FF"/>
                </a:solidFill>
                <a:latin typeface="+mn-lt"/>
              </a:rPr>
            </a:br>
            <a:r>
              <a:rPr lang="en-GB" sz="5400" b="1" dirty="0">
                <a:solidFill>
                  <a:srgbClr val="0000FF"/>
                </a:solidFill>
                <a:latin typeface="+mn-lt"/>
              </a:rPr>
              <a:t>Progressive form of verbs </a:t>
            </a:r>
            <a:r>
              <a:rPr lang="en-GB" b="1" dirty="0">
                <a:solidFill>
                  <a:srgbClr val="0000FF"/>
                </a:solidFill>
              </a:rPr>
              <a:t/>
            </a:r>
            <a:br>
              <a:rPr lang="en-GB" b="1" dirty="0">
                <a:solidFill>
                  <a:srgbClr val="0000FF"/>
                </a:solidFill>
              </a:rPr>
            </a:br>
            <a:endParaRPr lang="en-GB" sz="8000" b="1" dirty="0">
              <a:solidFill>
                <a:srgbClr val="0000FF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9D2616-336D-B64C-AC9E-3038DA967A7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35337" y="2197559"/>
            <a:ext cx="5321325" cy="3373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1C527464-0356-534B-8375-2B745273A2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30609" y="21082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092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2565603" y="695938"/>
            <a:ext cx="70232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b="1" dirty="0">
                <a:solidFill>
                  <a:srgbClr val="0000FF"/>
                </a:solidFill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The progressive form </a:t>
            </a:r>
            <a:r>
              <a:rPr lang="en-GB" sz="36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is continuous. </a:t>
            </a:r>
            <a:endParaRPr lang="en-GB" sz="3600" dirty="0"/>
          </a:p>
        </p:txBody>
      </p:sp>
      <p:sp>
        <p:nvSpPr>
          <p:cNvPr id="9" name="Rectangle 8"/>
          <p:cNvSpPr/>
          <p:nvPr/>
        </p:nvSpPr>
        <p:spPr>
          <a:xfrm>
            <a:off x="721929" y="1424824"/>
            <a:ext cx="57093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It suggests that the action </a:t>
            </a:r>
            <a:r>
              <a:rPr lang="en-GB" sz="2800" b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continues</a:t>
            </a:r>
            <a:r>
              <a:rPr lang="en-GB" sz="28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, </a:t>
            </a:r>
            <a:endParaRPr lang="en-GB" sz="2800" dirty="0"/>
          </a:p>
        </p:txBody>
      </p:sp>
      <p:sp>
        <p:nvSpPr>
          <p:cNvPr id="11" name="Rectangle 10"/>
          <p:cNvSpPr/>
          <p:nvPr/>
        </p:nvSpPr>
        <p:spPr>
          <a:xfrm>
            <a:off x="6096000" y="1438930"/>
            <a:ext cx="31891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for a period of time, </a:t>
            </a:r>
            <a:endParaRPr lang="en-GB" sz="2800" dirty="0"/>
          </a:p>
        </p:txBody>
      </p:sp>
      <p:sp>
        <p:nvSpPr>
          <p:cNvPr id="12" name="Rectangle 11"/>
          <p:cNvSpPr/>
          <p:nvPr/>
        </p:nvSpPr>
        <p:spPr>
          <a:xfrm>
            <a:off x="721929" y="2990891"/>
            <a:ext cx="94412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or </a:t>
            </a:r>
            <a:r>
              <a:rPr lang="en-GB" sz="2800" b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continues</a:t>
            </a:r>
            <a:r>
              <a:rPr lang="en-GB" sz="28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 at the time something else happens or happened. </a:t>
            </a:r>
            <a:endParaRPr lang="en-GB" sz="2800" dirty="0"/>
          </a:p>
        </p:txBody>
      </p:sp>
      <p:sp>
        <p:nvSpPr>
          <p:cNvPr id="13" name="Rectangle 12"/>
          <p:cNvSpPr/>
          <p:nvPr/>
        </p:nvSpPr>
        <p:spPr>
          <a:xfrm>
            <a:off x="806054" y="2083491"/>
            <a:ext cx="6320833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GB" sz="28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Mum </a:t>
            </a:r>
            <a:r>
              <a:rPr lang="en-GB" sz="2800" i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was waiting </a:t>
            </a:r>
            <a:r>
              <a:rPr lang="en-GB" sz="28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for me to finish playing</a:t>
            </a:r>
            <a:r>
              <a:rPr lang="en-GB" sz="2800" i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.</a:t>
            </a:r>
            <a:endParaRPr lang="en-GB" sz="2000" i="1" dirty="0">
              <a:effectLst/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06054" y="3706947"/>
            <a:ext cx="7536425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8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We </a:t>
            </a:r>
            <a:r>
              <a:rPr lang="en-GB" sz="2800" i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were playing </a:t>
            </a:r>
            <a:r>
              <a:rPr lang="en-GB" sz="28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when Tom fell over.</a:t>
            </a:r>
            <a:endParaRPr lang="en-GB" sz="2000" i="1" dirty="0">
              <a:effectLst/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D6A1D1-7D96-184F-B527-D6B554B21465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812232" y="752209"/>
            <a:ext cx="1625600" cy="3175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wpc="http://schemas.microsoft.com/office/word/2010/wordprocessingCanvas" xmlns:mo="http://schemas.microsoft.com/office/mac/office/2008/main" xmlns:mc="http://schemas.openxmlformats.org/markup-compatibility/2006" xmlns:mv="urn:schemas-microsoft-com:mac:vml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a14="http://schemas.microsoft.com/office/drawing/2010/main" xmlns:lc="http://schemas.openxmlformats.org/drawingml/2006/lockedCanvas"/>
            </a:ext>
          </a:extLst>
        </p:spPr>
      </p:pic>
      <p:pic>
        <p:nvPicPr>
          <p:cNvPr id="2" name="Online Media 1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35782A3B-C2EE-D845-9242-833C5FFD9D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35888" y="1990571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3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/>
      <p:bldP spid="11" grpId="0"/>
      <p:bldP spid="12" grpId="0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8A120B5B-9060-1F44-A6CD-64F8B7D79F71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043" y="4124780"/>
            <a:ext cx="2108200" cy="1403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5C56519-5C9D-4B41-BFDB-5FA325FDFDB7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047" y="2054268"/>
            <a:ext cx="1570990" cy="287147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184787"/>
              </p:ext>
            </p:extLst>
          </p:nvPr>
        </p:nvGraphicFramePr>
        <p:xfrm>
          <a:off x="718370" y="1828800"/>
          <a:ext cx="10655961" cy="3790122"/>
        </p:xfrm>
        <a:graphic>
          <a:graphicData uri="http://schemas.openxmlformats.org/drawingml/2006/table">
            <a:tbl>
              <a:tblPr firstRow="1" firstCol="1" bandRow="1"/>
              <a:tblGrid>
                <a:gridCol w="3307753">
                  <a:extLst>
                    <a:ext uri="{9D8B030D-6E8A-4147-A177-3AD203B41FA5}">
                      <a16:colId xmlns:a16="http://schemas.microsoft.com/office/drawing/2014/main" val="1962481"/>
                    </a:ext>
                  </a:extLst>
                </a:gridCol>
                <a:gridCol w="3164679">
                  <a:extLst>
                    <a:ext uri="{9D8B030D-6E8A-4147-A177-3AD203B41FA5}">
                      <a16:colId xmlns:a16="http://schemas.microsoft.com/office/drawing/2014/main" val="3690774616"/>
                    </a:ext>
                  </a:extLst>
                </a:gridCol>
                <a:gridCol w="4183529">
                  <a:extLst>
                    <a:ext uri="{9D8B030D-6E8A-4147-A177-3AD203B41FA5}">
                      <a16:colId xmlns:a16="http://schemas.microsoft.com/office/drawing/2014/main" val="1415077768"/>
                    </a:ext>
                  </a:extLst>
                </a:gridCol>
              </a:tblGrid>
              <a:tr h="37901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31510" algn="r"/>
                        </a:tabLst>
                      </a:pPr>
                      <a:r>
                        <a:rPr lang="en-GB" sz="2800" b="1" u="sng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Simple- </a:t>
                      </a:r>
                      <a:r>
                        <a:rPr lang="en-GB" sz="2800" b="1" u="sng" dirty="0" smtClean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Past (What we used</a:t>
                      </a:r>
                      <a:r>
                        <a:rPr lang="en-GB" sz="2800" b="1" u="sng" baseline="0" dirty="0" smtClean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yesterday)</a:t>
                      </a:r>
                      <a:endParaRPr lang="en-GB" sz="2800" dirty="0">
                        <a:effectLst/>
                        <a:latin typeface="+mn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CF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31510" algn="r"/>
                        </a:tabLst>
                      </a:pPr>
                      <a:endParaRPr lang="en-GB" sz="2800" dirty="0">
                        <a:effectLst/>
                        <a:latin typeface="+mn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31510" algn="r"/>
                        </a:tabLst>
                      </a:pPr>
                      <a:r>
                        <a:rPr lang="en-GB" sz="2800" b="1" u="sng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Past-Progressive</a:t>
                      </a:r>
                      <a:endParaRPr lang="en-GB" sz="2800" dirty="0">
                        <a:effectLst/>
                        <a:latin typeface="+mn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275070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663209" y="882201"/>
            <a:ext cx="101976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sz="3200" b="1" dirty="0">
                <a:solidFill>
                  <a:srgbClr val="0000FF"/>
                </a:solidFill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Simple past and past-progressive</a:t>
            </a:r>
            <a:endParaRPr lang="en-GB" sz="3200" dirty="0">
              <a:solidFill>
                <a:srgbClr val="0000FF"/>
              </a:solidFill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18370" y="2617185"/>
            <a:ext cx="32969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I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played</a:t>
            </a: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 superheroes.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3007" y="3293406"/>
            <a:ext cx="3212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The cat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sat </a:t>
            </a: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patiently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46370" y="3969627"/>
            <a:ext cx="25260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Tom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came </a:t>
            </a: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back.</a:t>
            </a:r>
            <a:endParaRPr lang="en-GB" sz="2800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16251" y="4729394"/>
            <a:ext cx="16033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Dad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read.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255204" y="2610790"/>
            <a:ext cx="40302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I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was playing superheroes.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121077" y="3245044"/>
            <a:ext cx="43901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The cat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was sitting </a:t>
            </a: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patiently. 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537140" y="3951888"/>
            <a:ext cx="34663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Tom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was coming</a:t>
            </a: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 back.</a:t>
            </a:r>
            <a:endParaRPr lang="en-GB" sz="2800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970012" y="4729394"/>
            <a:ext cx="27158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Dad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was reading.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06437" y="31896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EF18909A-55F3-C04C-ABB4-6A0D64EB62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035267" y="779551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86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46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  <p:bldP spid="6" grpId="0"/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80606"/>
            <a:ext cx="10500360" cy="5024909"/>
          </a:xfrm>
        </p:spPr>
        <p:txBody>
          <a:bodyPr>
            <a:normAutofit lnSpcReduction="10000"/>
          </a:bodyPr>
          <a:lstStyle/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Change the sentences from the simple past to the progressive past </a:t>
            </a: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using</a:t>
            </a: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today’s worksheet.</a:t>
            </a: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Change the sentences on today’s worksheet from simple past to progressive past. Draw a picture to show what you like to do while you’re in the park.</a:t>
            </a: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Complete today’s worksheet and draw a picture to show what you like to do at the park. Label your picture with your own sentences </a:t>
            </a:r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showing what you were doing </a:t>
            </a:r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at the park. Write these in the progressive past tense.</a:t>
            </a:r>
          </a:p>
          <a:p>
            <a:pPr lvl="0"/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Mrs Howell’s Owls may want to </a:t>
            </a:r>
            <a:r>
              <a:rPr lang="en-GB" dirty="0">
                <a:solidFill>
                  <a:srgbClr val="0070C0"/>
                </a:solidFill>
                <a:latin typeface="Comic Sans MS" pitchFamily="66" charset="0"/>
              </a:rPr>
              <a:t>w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rite 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a description of what you like to do in the park. Write this in the progressive past tense. Can you underline your work to show 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the </a:t>
            </a:r>
            <a:r>
              <a:rPr lang="en-GB" smtClean="0">
                <a:solidFill>
                  <a:srgbClr val="0070C0"/>
                </a:solidFill>
                <a:latin typeface="Comic Sans MS" pitchFamily="66" charset="0"/>
              </a:rPr>
              <a:t>examples of where 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you have used 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the progressive past tense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?</a:t>
            </a:r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37830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476860" y="1468304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0" y="2290421"/>
            <a:ext cx="971266" cy="442382"/>
            <a:chOff x="0" y="2794413"/>
            <a:chExt cx="971266" cy="442382"/>
          </a:xfrm>
        </p:grpSpPr>
        <p:sp>
          <p:nvSpPr>
            <p:cNvPr id="7" name="5-Point Star 6"/>
            <p:cNvSpPr/>
            <p:nvPr/>
          </p:nvSpPr>
          <p:spPr>
            <a:xfrm>
              <a:off x="533725" y="2794413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>
            <a:xfrm>
              <a:off x="0" y="2794414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5" name="Group 13"/>
          <p:cNvGrpSpPr/>
          <p:nvPr/>
        </p:nvGrpSpPr>
        <p:grpSpPr>
          <a:xfrm>
            <a:off x="0" y="3479657"/>
            <a:ext cx="998562" cy="785850"/>
            <a:chOff x="0" y="4050006"/>
            <a:chExt cx="998562" cy="785850"/>
          </a:xfrm>
        </p:grpSpPr>
        <p:sp>
          <p:nvSpPr>
            <p:cNvPr id="15" name="5-Point Star 14"/>
            <p:cNvSpPr/>
            <p:nvPr/>
          </p:nvSpPr>
          <p:spPr>
            <a:xfrm>
              <a:off x="561021" y="4050006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6" name="5-Point Star 15"/>
            <p:cNvSpPr/>
            <p:nvPr/>
          </p:nvSpPr>
          <p:spPr>
            <a:xfrm>
              <a:off x="0" y="4052281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7" name="5-Point Star 16"/>
            <p:cNvSpPr/>
            <p:nvPr/>
          </p:nvSpPr>
          <p:spPr>
            <a:xfrm>
              <a:off x="303988" y="4393475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pic>
        <p:nvPicPr>
          <p:cNvPr id="30724" name="Picture 4" descr="Leap On Over {SALE} | Owl cartoon, Cartoon owl images, Owl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41" y="5087625"/>
            <a:ext cx="962167" cy="962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1561</TotalTime>
  <Words>430</Words>
  <Application>Microsoft Office PowerPoint</Application>
  <PresentationFormat>Widescreen</PresentationFormat>
  <Paragraphs>52</Paragraphs>
  <Slides>7</Slides>
  <Notes>3</Notes>
  <HiddenSlides>0</HiddenSlides>
  <MMClips>4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Calibri</vt:lpstr>
      <vt:lpstr>Calibri Light</vt:lpstr>
      <vt:lpstr>Cambria</vt:lpstr>
      <vt:lpstr>Comic Sans MS</vt:lpstr>
      <vt:lpstr>MS Mincho</vt:lpstr>
      <vt:lpstr>Times</vt:lpstr>
      <vt:lpstr>Times New Roman</vt:lpstr>
      <vt:lpstr>Office Theme</vt:lpstr>
      <vt:lpstr>English  Poetry Miss Hurdman</vt:lpstr>
      <vt:lpstr>PowerPoint Presentation</vt:lpstr>
      <vt:lpstr>PowerPoint Presentation</vt:lpstr>
      <vt:lpstr>     Progressive form of verbs  </vt:lpstr>
      <vt:lpstr>PowerPoint Presentation</vt:lpstr>
      <vt:lpstr>PowerPoint Presentation</vt:lpstr>
      <vt:lpstr>Today’s activity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KJones</cp:lastModifiedBy>
  <cp:revision>50</cp:revision>
  <dcterms:created xsi:type="dcterms:W3CDTF">2020-04-22T08:29:51Z</dcterms:created>
  <dcterms:modified xsi:type="dcterms:W3CDTF">2020-06-11T11:00:59Z</dcterms:modified>
</cp:coreProperties>
</file>