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337" r:id="rId2"/>
    <p:sldId id="334" r:id="rId3"/>
    <p:sldId id="335" r:id="rId4"/>
    <p:sldId id="33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7" autoAdjust="0"/>
    <p:restoredTop sz="77143" autoAdjust="0"/>
  </p:normalViewPr>
  <p:slideViewPr>
    <p:cSldViewPr snapToGrid="0">
      <p:cViewPr varScale="1">
        <p:scale>
          <a:sx n="34" d="100"/>
          <a:sy n="34" d="100"/>
        </p:scale>
        <p:origin x="98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Read the number together: </a:t>
            </a:r>
            <a:r>
              <a:rPr lang="en-GB" sz="1200" i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six point four two six</a:t>
            </a:r>
            <a:r>
              <a:rPr lang="en-GB" sz="12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(</a:t>
            </a:r>
            <a:r>
              <a:rPr lang="en-GB" sz="12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not</a:t>
            </a:r>
            <a:r>
              <a:rPr lang="en-GB" sz="12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‘six point four hundred and twenty-six’). 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915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15000"/>
              </a:lnSpc>
              <a:spcAft>
                <a:spcPts val="0"/>
              </a:spcAft>
              <a:buSzPts val="1200"/>
              <a:buFont typeface="Symbol" panose="05050102010706020507" pitchFamily="18" charset="2"/>
              <a:buNone/>
            </a:pPr>
            <a:r>
              <a:rPr lang="en-GB" sz="12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Choose a child to hold a card showing a decimal point.  Make a fuss of them, saying they have today’s MOST IMPORTANT JOB – to STAND ABSOLUTELY STILL!</a:t>
            </a:r>
            <a:endParaRPr lang="en-GB" sz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SzPts val="1200"/>
              <a:buFont typeface="Symbol" panose="05050102010706020507" pitchFamily="18" charset="2"/>
              <a:buNone/>
            </a:pPr>
            <a:r>
              <a:rPr lang="en-GB" sz="12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Give four children number cards, e.g. 1, 2, 3 and 4. Ask them to stand on either side of the decimal point to show 1.234. Ask them to multiply their number by 10 and move accordingly. </a:t>
            </a:r>
            <a:r>
              <a:rPr lang="en-GB" sz="1200" i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Decimal point –I’m watching you – don’t move!</a:t>
            </a:r>
            <a:r>
              <a:rPr lang="en-GB" sz="12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 Does the class agree with the result of multiplication?</a:t>
            </a: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SzPts val="1200"/>
              <a:buFont typeface="Symbol" panose="05050102010706020507" pitchFamily="18" charset="2"/>
              <a:buNone/>
            </a:pPr>
            <a:r>
              <a:rPr lang="en-GB" sz="12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Repeat with four new children showing 4567, ÷ 1000, × 10, etc. Occasionally pause and ask questions such as: </a:t>
            </a:r>
            <a:r>
              <a:rPr lang="en-GB" sz="1200" i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What is the 6 worth now? And if we multiply by 10? What operation do we need to change the place value of the 7 from 7 tens to 7 thousandths?</a:t>
            </a:r>
            <a:endParaRPr lang="en-GB" sz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Today would be a great day to use a problem-solving investigation – </a:t>
            </a:r>
            <a:r>
              <a:rPr kumimoji="0" lang="en-GB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Greater Than or Less Than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as the group activity, which you can find in this unit’s IN-DEPTH INVESTIGATION box on Hamilton’s website.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Alternatively, children can now go on to do differentiated GROUP ACTIVITIES. You can find Hamilton’s group activities in this 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Move digit cards on a place value grid to multiply and divide by 10 and 100.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 Multiply and divide a number by 10, 100 and 1000. Divide capacities in ml to convert to litres.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9169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WT/ARE: 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 out the outputs for ×10, ÷10, ×100, ÷100, ×1000 and ÷1000 function machines (Sheet 1)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 out the outputs for ×10, ÷10, ×100, ÷100, ×1000 and ÷1000 function machines  (Sheet 2)</a:t>
            </a: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0155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5-maths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DFD4919-36E0-4B90-9A13-3AC6D2978560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608013"/>
            <a:ext cx="7772400" cy="963612"/>
          </a:xfrm>
        </p:spPr>
        <p:txBody>
          <a:bodyPr/>
          <a:lstStyle/>
          <a:p>
            <a:pPr algn="l"/>
            <a:r>
              <a:rPr lang="en-GB" dirty="0" smtClean="0"/>
              <a:t>19.1.21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prstClr val="black">
                    <a:tint val="75000"/>
                  </a:prstClr>
                </a:solidFill>
              </a:rPr>
              <a:t>Year 5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2"/>
          <a:stretch>
            <a:fillRect/>
          </a:stretch>
        </p:blipFill>
        <p:spPr>
          <a:xfrm>
            <a:off x="1143000" y="2670176"/>
            <a:ext cx="6858000" cy="258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150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</a:t>
            </a:r>
            <a:r>
              <a:rPr lang="en-GB" sz="2000" b="1" dirty="0" smtClean="0">
                <a:solidFill>
                  <a:srgbClr val="253746"/>
                </a:solidFill>
              </a:rPr>
              <a:t>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Multiply and divide by 10, 100 and 1000.</a:t>
            </a:r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6928C159-46CA-4487-AD29-FB1058BB9A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" t="8492" r="6666" b="11373"/>
          <a:stretch/>
        </p:blipFill>
        <p:spPr>
          <a:xfrm>
            <a:off x="1003301" y="999067"/>
            <a:ext cx="7107766" cy="4687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147386F-7B3F-47D1-964B-1F446380DEC9}"/>
              </a:ext>
            </a:extLst>
          </p:cNvPr>
          <p:cNvSpPr txBox="1"/>
          <p:nvPr/>
        </p:nvSpPr>
        <p:spPr>
          <a:xfrm>
            <a:off x="2768872" y="1478683"/>
            <a:ext cx="5155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0" kern="0" dirty="0">
                <a:solidFill>
                  <a:srgbClr val="253746"/>
                </a:solidFill>
              </a:rPr>
              <a:t>6</a:t>
            </a:r>
            <a:r>
              <a:rPr kumimoji="0" lang="en-GB" sz="80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</a:rPr>
              <a:t>    </a:t>
            </a:r>
            <a:r>
              <a:rPr lang="en-GB" sz="8000" kern="0" dirty="0">
                <a:solidFill>
                  <a:srgbClr val="253746"/>
                </a:solidFill>
              </a:rPr>
              <a:t>4</a:t>
            </a:r>
            <a:r>
              <a:rPr kumimoji="0" lang="en-GB" sz="80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</a:rPr>
              <a:t>    </a:t>
            </a:r>
            <a:r>
              <a:rPr lang="en-GB" sz="8000" kern="0" dirty="0">
                <a:solidFill>
                  <a:srgbClr val="253746"/>
                </a:solidFill>
              </a:rPr>
              <a:t>2   </a:t>
            </a:r>
            <a:r>
              <a:rPr lang="en-GB" sz="4400" kern="0" dirty="0">
                <a:solidFill>
                  <a:srgbClr val="253746"/>
                </a:solidFill>
              </a:rPr>
              <a:t> </a:t>
            </a:r>
            <a:r>
              <a:rPr lang="en-GB" sz="8000" kern="0" dirty="0">
                <a:solidFill>
                  <a:srgbClr val="253746"/>
                </a:solidFill>
              </a:rPr>
              <a:t>6</a:t>
            </a:r>
            <a:endParaRPr kumimoji="0" lang="en-GB" sz="8000" b="0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1E4F64F-3E9D-459A-9003-8D84AA5E352F}"/>
              </a:ext>
            </a:extLst>
          </p:cNvPr>
          <p:cNvSpPr/>
          <p:nvPr/>
        </p:nvSpPr>
        <p:spPr>
          <a:xfrm>
            <a:off x="3776748" y="1974148"/>
            <a:ext cx="166254" cy="166255"/>
          </a:xfrm>
          <a:prstGeom prst="ellipse">
            <a:avLst/>
          </a:prstGeom>
          <a:solidFill>
            <a:srgbClr val="253746"/>
          </a:solidFill>
          <a:ln w="12700" cap="flat" cmpd="sng" algn="ctr">
            <a:solidFill>
              <a:srgbClr val="25374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B2D7F13-0BF1-4EC9-8B07-06D9E4303BB3}"/>
              </a:ext>
            </a:extLst>
          </p:cNvPr>
          <p:cNvGrpSpPr/>
          <p:nvPr/>
        </p:nvGrpSpPr>
        <p:grpSpPr>
          <a:xfrm>
            <a:off x="3776748" y="4055878"/>
            <a:ext cx="2786772" cy="600828"/>
            <a:chOff x="949708" y="1529682"/>
            <a:chExt cx="3715696" cy="680314"/>
          </a:xfrm>
        </p:grpSpPr>
        <p:sp>
          <p:nvSpPr>
            <p:cNvPr id="11" name="Speech Bubble: Rectangle with Corners Rounded 10">
              <a:extLst>
                <a:ext uri="{FF2B5EF4-FFF2-40B4-BE49-F238E27FC236}">
                  <a16:creationId xmlns:a16="http://schemas.microsoft.com/office/drawing/2014/main" id="{69F090A3-CB03-4987-80B5-022F01258669}"/>
                </a:ext>
              </a:extLst>
            </p:cNvPr>
            <p:cNvSpPr/>
            <p:nvPr/>
          </p:nvSpPr>
          <p:spPr>
            <a:xfrm>
              <a:off x="949708" y="1529682"/>
              <a:ext cx="3561736" cy="680314"/>
            </a:xfrm>
            <a:prstGeom prst="wedgeRoundRectCallout">
              <a:avLst>
                <a:gd name="adj1" fmla="val -29357"/>
                <a:gd name="adj2" fmla="val -109541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What is each 6 worth?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AED2FB6-A976-41E5-B8FF-D88DE5B243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8" t="7868" r="20201" b="6886"/>
            <a:stretch/>
          </p:blipFill>
          <p:spPr>
            <a:xfrm>
              <a:off x="4357483" y="1609905"/>
              <a:ext cx="307921" cy="5198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348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871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Multiply and divide by 10, 100 and 1000.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8A1A6E33-B8D8-497F-BB2B-9071230E2A3D}"/>
              </a:ext>
            </a:extLst>
          </p:cNvPr>
          <p:cNvSpPr/>
          <p:nvPr/>
        </p:nvSpPr>
        <p:spPr>
          <a:xfrm>
            <a:off x="941877" y="781643"/>
            <a:ext cx="2764778" cy="837856"/>
          </a:xfrm>
          <a:prstGeom prst="wedgeRoundRectCallout">
            <a:avLst>
              <a:gd name="adj1" fmla="val -39352"/>
              <a:gd name="adj2" fmla="val 13283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500" b="1" dirty="0">
                <a:solidFill>
                  <a:srgbClr val="253746"/>
                </a:solidFill>
              </a:rPr>
              <a:t>Stand on either side of the decimal point to show 1.234</a:t>
            </a:r>
            <a:endParaRPr kumimoji="0" lang="en-GB" sz="15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581AC112-3608-49EF-95D9-7E7A797BDE2C}"/>
              </a:ext>
            </a:extLst>
          </p:cNvPr>
          <p:cNvSpPr/>
          <p:nvPr/>
        </p:nvSpPr>
        <p:spPr>
          <a:xfrm>
            <a:off x="1849584" y="2163931"/>
            <a:ext cx="3036260" cy="1024123"/>
          </a:xfrm>
          <a:prstGeom prst="wedgeRoundRectCallout">
            <a:avLst>
              <a:gd name="adj1" fmla="val -39352"/>
              <a:gd name="adj2" fmla="val 13283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500" b="1" dirty="0">
                <a:solidFill>
                  <a:srgbClr val="253746"/>
                </a:solidFill>
              </a:rPr>
              <a:t>Now multiply 1.234 by 10. Move to show the answer. The decimal point must NOT move!</a:t>
            </a:r>
            <a:endParaRPr kumimoji="0" lang="en-GB" sz="15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C9F7738-E103-4702-9484-785FCEC1E82B}"/>
              </a:ext>
            </a:extLst>
          </p:cNvPr>
          <p:cNvGrpSpPr/>
          <p:nvPr/>
        </p:nvGrpSpPr>
        <p:grpSpPr>
          <a:xfrm>
            <a:off x="4733349" y="2697136"/>
            <a:ext cx="2272535" cy="852807"/>
            <a:chOff x="1574873" y="1244368"/>
            <a:chExt cx="3030047" cy="965628"/>
          </a:xfrm>
        </p:grpSpPr>
        <p:sp>
          <p:nvSpPr>
            <p:cNvPr id="8" name="Speech Bubble: Rectangle with Corners Rounded 7">
              <a:extLst>
                <a:ext uri="{FF2B5EF4-FFF2-40B4-BE49-F238E27FC236}">
                  <a16:creationId xmlns:a16="http://schemas.microsoft.com/office/drawing/2014/main" id="{71900374-680B-4DDB-8F00-77F4993E981B}"/>
                </a:ext>
              </a:extLst>
            </p:cNvPr>
            <p:cNvSpPr/>
            <p:nvPr/>
          </p:nvSpPr>
          <p:spPr>
            <a:xfrm>
              <a:off x="1574873" y="1244368"/>
              <a:ext cx="2936571" cy="965628"/>
            </a:xfrm>
            <a:prstGeom prst="wedgeRoundRectCallout">
              <a:avLst>
                <a:gd name="adj1" fmla="val -47809"/>
                <a:gd name="adj2" fmla="val 96197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500" b="1" dirty="0">
                  <a:solidFill>
                    <a:srgbClr val="253746"/>
                  </a:solidFill>
                </a:rPr>
                <a:t>Does everyone else agree with the answer?</a:t>
              </a:r>
              <a:endPara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15A4508-D2C7-4283-881E-B344FA0CF3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8" t="7868" r="20201" b="6886"/>
            <a:stretch/>
          </p:blipFill>
          <p:spPr>
            <a:xfrm>
              <a:off x="4296999" y="1440191"/>
              <a:ext cx="307921" cy="519867"/>
            </a:xfrm>
            <a:prstGeom prst="rect">
              <a:avLst/>
            </a:prstGeom>
          </p:spPr>
        </p:pic>
      </p:grp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54A8098B-6CBD-4219-BF84-99CC2AA1A7AA}"/>
              </a:ext>
            </a:extLst>
          </p:cNvPr>
          <p:cNvSpPr/>
          <p:nvPr/>
        </p:nvSpPr>
        <p:spPr>
          <a:xfrm>
            <a:off x="1849584" y="3870541"/>
            <a:ext cx="2202428" cy="789726"/>
          </a:xfrm>
          <a:prstGeom prst="wedgeRoundRectCallout">
            <a:avLst>
              <a:gd name="adj1" fmla="val -45503"/>
              <a:gd name="adj2" fmla="val 107106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Now multiply by 10 again.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8806242B-4A96-4261-B3C8-558BCC3BB6FC}"/>
              </a:ext>
            </a:extLst>
          </p:cNvPr>
          <p:cNvSpPr/>
          <p:nvPr/>
        </p:nvSpPr>
        <p:spPr>
          <a:xfrm>
            <a:off x="5307586" y="4721914"/>
            <a:ext cx="2202428" cy="789726"/>
          </a:xfrm>
          <a:prstGeom prst="wedgeRoundRectCallout">
            <a:avLst>
              <a:gd name="adj1" fmla="val -43965"/>
              <a:gd name="adj2" fmla="val 10925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Now divide by 100.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EE0F889-319E-482F-9CFF-88FE3F147728}"/>
              </a:ext>
            </a:extLst>
          </p:cNvPr>
          <p:cNvGrpSpPr/>
          <p:nvPr/>
        </p:nvGrpSpPr>
        <p:grpSpPr>
          <a:xfrm>
            <a:off x="6704122" y="3307183"/>
            <a:ext cx="2037014" cy="768552"/>
            <a:chOff x="1864617" y="1339769"/>
            <a:chExt cx="2716018" cy="870227"/>
          </a:xfrm>
        </p:grpSpPr>
        <p:sp>
          <p:nvSpPr>
            <p:cNvPr id="15" name="Speech Bubble: Rectangle with Corners Rounded 14">
              <a:extLst>
                <a:ext uri="{FF2B5EF4-FFF2-40B4-BE49-F238E27FC236}">
                  <a16:creationId xmlns:a16="http://schemas.microsoft.com/office/drawing/2014/main" id="{BA32E469-F63E-466E-B537-520653927646}"/>
                </a:ext>
              </a:extLst>
            </p:cNvPr>
            <p:cNvSpPr/>
            <p:nvPr/>
          </p:nvSpPr>
          <p:spPr>
            <a:xfrm>
              <a:off x="1864617" y="1339769"/>
              <a:ext cx="2646827" cy="870227"/>
            </a:xfrm>
            <a:prstGeom prst="wedgeRoundRectCallout">
              <a:avLst>
                <a:gd name="adj1" fmla="val -47809"/>
                <a:gd name="adj2" fmla="val 96197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500" b="1" dirty="0">
                  <a:solidFill>
                    <a:srgbClr val="253746"/>
                  </a:solidFill>
                </a:rPr>
                <a:t>What is the 4 worth now?</a:t>
              </a:r>
              <a:endPara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1349948-AE76-4257-83DD-1135D0E618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8" t="7868" r="20201" b="6886"/>
            <a:stretch/>
          </p:blipFill>
          <p:spPr>
            <a:xfrm>
              <a:off x="4272714" y="1596475"/>
              <a:ext cx="307921" cy="519867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A514981-073E-43D3-9FE3-557E0BE7FE13}"/>
              </a:ext>
            </a:extLst>
          </p:cNvPr>
          <p:cNvGrpSpPr/>
          <p:nvPr/>
        </p:nvGrpSpPr>
        <p:grpSpPr>
          <a:xfrm>
            <a:off x="3654319" y="4235992"/>
            <a:ext cx="2037014" cy="742755"/>
            <a:chOff x="1864617" y="1368979"/>
            <a:chExt cx="2716018" cy="841017"/>
          </a:xfrm>
        </p:grpSpPr>
        <p:sp>
          <p:nvSpPr>
            <p:cNvPr id="18" name="Speech Bubble: Rectangle with Corners Rounded 17">
              <a:extLst>
                <a:ext uri="{FF2B5EF4-FFF2-40B4-BE49-F238E27FC236}">
                  <a16:creationId xmlns:a16="http://schemas.microsoft.com/office/drawing/2014/main" id="{01D00BD8-ED59-4473-A1F3-CC0D29901853}"/>
                </a:ext>
              </a:extLst>
            </p:cNvPr>
            <p:cNvSpPr/>
            <p:nvPr/>
          </p:nvSpPr>
          <p:spPr>
            <a:xfrm>
              <a:off x="1864617" y="1368979"/>
              <a:ext cx="2646826" cy="841017"/>
            </a:xfrm>
            <a:prstGeom prst="wedgeRoundRectCallout">
              <a:avLst>
                <a:gd name="adj1" fmla="val -47809"/>
                <a:gd name="adj2" fmla="val 96197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What is the 3 worth now?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82F2758-2ABE-49FD-8AB9-B42223C493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08" t="7868" r="20201" b="6886"/>
            <a:stretch/>
          </p:blipFill>
          <p:spPr>
            <a:xfrm>
              <a:off x="4272714" y="1596475"/>
              <a:ext cx="307921" cy="519867"/>
            </a:xfrm>
            <a:prstGeom prst="rect">
              <a:avLst/>
            </a:prstGeom>
          </p:spPr>
        </p:pic>
      </p:grp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5EDE737-B96A-44E5-9224-5A0EAF0D39A4}"/>
              </a:ext>
            </a:extLst>
          </p:cNvPr>
          <p:cNvSpPr/>
          <p:nvPr/>
        </p:nvSpPr>
        <p:spPr>
          <a:xfrm>
            <a:off x="4012921" y="837053"/>
            <a:ext cx="958985" cy="126170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FAC6389-8903-4FA2-BD00-138113BA9288}"/>
              </a:ext>
            </a:extLst>
          </p:cNvPr>
          <p:cNvSpPr/>
          <p:nvPr/>
        </p:nvSpPr>
        <p:spPr>
          <a:xfrm>
            <a:off x="4905408" y="569721"/>
            <a:ext cx="958985" cy="126170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b="1" dirty="0">
                <a:solidFill>
                  <a:schemeClr val="accent1"/>
                </a:solidFill>
                <a:latin typeface="Calibri" panose="020F0502020204030204"/>
              </a:rPr>
              <a:t>2</a:t>
            </a:r>
            <a:endParaRPr kumimoji="0" lang="en-GB" sz="4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6B15D39-E7A4-4DF1-9211-2BA653E8F697}"/>
              </a:ext>
            </a:extLst>
          </p:cNvPr>
          <p:cNvSpPr/>
          <p:nvPr/>
        </p:nvSpPr>
        <p:spPr>
          <a:xfrm>
            <a:off x="5610314" y="866426"/>
            <a:ext cx="958985" cy="126170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b="1" dirty="0">
                <a:solidFill>
                  <a:schemeClr val="accent1"/>
                </a:solidFill>
                <a:latin typeface="Calibri" panose="020F0502020204030204"/>
              </a:rPr>
              <a:t>3</a:t>
            </a:r>
            <a:endParaRPr kumimoji="0" lang="en-GB" sz="4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B002D23A-5470-423C-8EB7-BDF2BBDD2046}"/>
              </a:ext>
            </a:extLst>
          </p:cNvPr>
          <p:cNvSpPr/>
          <p:nvPr/>
        </p:nvSpPr>
        <p:spPr>
          <a:xfrm>
            <a:off x="6457380" y="477857"/>
            <a:ext cx="958985" cy="126170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800" b="1" dirty="0">
                <a:solidFill>
                  <a:schemeClr val="accent1"/>
                </a:solidFill>
                <a:latin typeface="Calibri" panose="020F0502020204030204"/>
              </a:rPr>
              <a:t>4</a:t>
            </a:r>
            <a:endParaRPr kumimoji="0" lang="en-GB" sz="4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07E4F09-C029-447A-A5E0-2627E314E708}"/>
              </a:ext>
            </a:extLst>
          </p:cNvPr>
          <p:cNvSpPr/>
          <p:nvPr/>
        </p:nvSpPr>
        <p:spPr>
          <a:xfrm>
            <a:off x="7243138" y="1041129"/>
            <a:ext cx="958985" cy="1261701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800" b="1" i="0" u="none" strike="noStrike" kern="1200" cap="none" spc="0" normalizeH="0" baseline="3000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Oval 4">
            <a:extLst>
              <a:ext uri="{FF2B5EF4-FFF2-40B4-BE49-F238E27FC236}">
                <a16:creationId xmlns:a16="http://schemas.microsoft.com/office/drawing/2014/main" id="{30E10CA4-AF68-42DE-8C5F-65DC5918374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663202" y="1594294"/>
            <a:ext cx="118855" cy="11806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8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C49D33-0DF6-4BD2-848E-780E364EF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180" y="152387"/>
            <a:ext cx="3826290" cy="5754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B8998A9-CEE7-4A5F-8598-48E1E5EA04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7829" y="152387"/>
            <a:ext cx="3754714" cy="5754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820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90972B7-63E2-413D-8161-D3B804602686}"/>
</file>

<file path=customXml/itemProps2.xml><?xml version="1.0" encoding="utf-8"?>
<ds:datastoreItem xmlns:ds="http://schemas.openxmlformats.org/officeDocument/2006/customXml" ds:itemID="{205CEF0B-EDA9-4F81-9FB2-6A1D31B82266}"/>
</file>

<file path=customXml/itemProps3.xml><?xml version="1.0" encoding="utf-8"?>
<ds:datastoreItem xmlns:ds="http://schemas.openxmlformats.org/officeDocument/2006/customXml" ds:itemID="{070ED15A-7437-4914-BC1C-C766C73E6C17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3303</TotalTime>
  <Words>485</Words>
  <Application>Microsoft Office PowerPoint</Application>
  <PresentationFormat>On-screen Show (4:3)</PresentationFormat>
  <Paragraphs>39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Mincho</vt:lpstr>
      <vt:lpstr>Arial</vt:lpstr>
      <vt:lpstr>Calibri</vt:lpstr>
      <vt:lpstr>Calibri Light</vt:lpstr>
      <vt:lpstr>Cambria</vt:lpstr>
      <vt:lpstr>Symbol</vt:lpstr>
      <vt:lpstr>Times New Roman</vt:lpstr>
      <vt:lpstr>Office Theme</vt:lpstr>
      <vt:lpstr>19.1.21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ZKhalid</cp:lastModifiedBy>
  <cp:revision>176</cp:revision>
  <dcterms:created xsi:type="dcterms:W3CDTF">2018-09-13T11:08:58Z</dcterms:created>
  <dcterms:modified xsi:type="dcterms:W3CDTF">2021-01-13T16:20:44Z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