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handoutMasterIdLst>
    <p:handoutMasterId r:id="rId15"/>
  </p:handoutMasterIdLst>
  <p:sldIdLst>
    <p:sldId id="258" r:id="rId2"/>
    <p:sldId id="263" r:id="rId3"/>
    <p:sldId id="264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</p:sldIdLst>
  <p:sldSz cx="9144000" cy="6858000" type="screen4x3"/>
  <p:notesSz cx="6858000" cy="9144000"/>
  <p:embeddedFontLst>
    <p:embeddedFont>
      <p:font typeface="BPreplay" panose="02000503000000020004" charset="0"/>
      <p:regular r:id="rId16"/>
      <p:bold r:id="rId17"/>
      <p:italic r:id="rId18"/>
      <p:boldItalic r:id="rId19"/>
    </p:embeddedFont>
    <p:embeddedFont>
      <p:font typeface="Sassoon Infant Rg" panose="02000503030000020003" charset="0"/>
      <p:regular r:id="rId20"/>
      <p:bold r:id="rId21"/>
    </p:embeddedFont>
    <p:embeddedFont>
      <p:font typeface="ChunkFive Roman" panose="00000500000000000000" charset="0"/>
      <p:regular r:id="rId22"/>
    </p:embeddedFont>
    <p:embeddedFont>
      <p:font typeface="Sassoon Infant Md" panose="02000603050000020003" charset="0"/>
      <p:regular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17" userDrawn="1">
          <p15:clr>
            <a:srgbClr val="A4A3A4"/>
          </p15:clr>
        </p15:guide>
        <p15:guide id="5" orient="horz" pos="3997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323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59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E29F"/>
    <a:srgbClr val="7E149C"/>
    <a:srgbClr val="AEFBA2"/>
    <a:srgbClr val="84FE68"/>
    <a:srgbClr val="A21770"/>
    <a:srgbClr val="FDCB3F"/>
    <a:srgbClr val="FFFFFF"/>
    <a:srgbClr val="FD8F3C"/>
    <a:srgbClr val="FEFBDA"/>
    <a:srgbClr val="FFFF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990" y="90"/>
      </p:cViewPr>
      <p:guideLst>
        <p:guide orient="horz" pos="2160"/>
        <p:guide pos="2880"/>
        <p:guide pos="317"/>
        <p:guide orient="horz" pos="3997"/>
        <p:guide pos="5420"/>
        <p:guide orient="horz" pos="323"/>
        <p:guide pos="476"/>
        <p:guide orient="horz" pos="459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86" d="100"/>
          <a:sy n="86" d="100"/>
        </p:scale>
        <p:origin x="292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23" Type="http://schemas.openxmlformats.org/officeDocument/2006/relationships/font" Target="fonts/font8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12/02/2021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6725" y="1122363"/>
            <a:ext cx="8201025" cy="2387600"/>
          </a:xfrm>
        </p:spPr>
        <p:txBody>
          <a:bodyPr anchor="ctr" anchorCtr="1">
            <a:normAutofit/>
          </a:bodyPr>
          <a:lstStyle>
            <a:lvl1pPr algn="ctr">
              <a:defRPr sz="4000">
                <a:latin typeface="Sassoon Infant Md" panose="02000603050000020003" pitchFamily="50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6725" y="3602038"/>
            <a:ext cx="8201025" cy="1655762"/>
          </a:xfrm>
        </p:spPr>
        <p:txBody>
          <a:bodyPr/>
          <a:lstStyle>
            <a:lvl1pPr marL="0" indent="0" algn="ctr">
              <a:buNone/>
              <a:defRPr sz="24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8" name="Picture 1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87193" y="6701545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9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 smtClean="0"/>
              <a:t> </a:t>
            </a:r>
            <a:endParaRPr lang="en-GB" sz="135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8" y="485773"/>
            <a:ext cx="8220075" cy="1595581"/>
          </a:xfrm>
        </p:spPr>
        <p:txBody>
          <a:bodyPr>
            <a:normAutofit/>
          </a:bodyPr>
          <a:lstStyle>
            <a:lvl1pPr>
              <a:defRPr sz="4000" b="1">
                <a:latin typeface="Sassoon Infant Md" panose="02000603050000020003" pitchFamily="50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7" y="2153354"/>
            <a:ext cx="8220075" cy="4242683"/>
          </a:xfrm>
        </p:spPr>
        <p:txBody>
          <a:bodyPr/>
          <a:lstStyle>
            <a:lvl1pPr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10" name="Picture 1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87193" y="6701545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249" y="549275"/>
            <a:ext cx="8181975" cy="1325563"/>
          </a:xfrm>
          <a:noFill/>
          <a:ln>
            <a:noFill/>
          </a:ln>
        </p:spPr>
        <p:txBody>
          <a:bodyPr>
            <a:normAutofit/>
          </a:bodyPr>
          <a:lstStyle>
            <a:lvl1pPr>
              <a:defRPr sz="4000" b="1">
                <a:latin typeface="Sassoon Infant Md" panose="02000603050000020003" pitchFamily="50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012" y="2014537"/>
            <a:ext cx="8181975" cy="4351338"/>
          </a:xfrm>
          <a:noFill/>
          <a:ln>
            <a:noFill/>
          </a:ln>
        </p:spPr>
        <p:txBody>
          <a:bodyPr/>
          <a:lstStyle>
            <a:lvl1pPr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5" name="Picture 1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53437" y="6700730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nit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750" y="2359034"/>
            <a:ext cx="8064500" cy="655294"/>
          </a:xfrm>
          <a:noFill/>
          <a:ln>
            <a:noFill/>
          </a:ln>
        </p:spPr>
        <p:txBody>
          <a:bodyPr>
            <a:noAutofit/>
          </a:bodyPr>
          <a:lstStyle>
            <a:lvl1pPr algn="ctr">
              <a:defRPr sz="6600" b="1">
                <a:solidFill>
                  <a:schemeClr val="bg1"/>
                </a:solidFill>
                <a:latin typeface="BPreplay" panose="02000503000000020004" pitchFamily="50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1654969" y="3199950"/>
            <a:ext cx="5834062" cy="543989"/>
          </a:xfrm>
          <a:noFill/>
          <a:ln>
            <a:noFill/>
          </a:ln>
        </p:spPr>
        <p:txBody>
          <a:bodyPr anchor="ctr" anchorCtr="1"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BPreplay" panose="02000503000000020004" pitchFamily="50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636480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14729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53437" y="6700730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1C1C1C"/>
          </a:solidFill>
          <a:latin typeface="Sassoon Infant Md" panose="02000603050000020003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Sassoon Infant Rg" panose="02000503030000020003" pitchFamily="50" charset="0"/>
          <a:ea typeface="Sassoon Infant Rg" panose="02000503030000020003" pitchFamily="50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Sassoon Infant Rg" panose="02000503030000020003" pitchFamily="50" charset="0"/>
          <a:ea typeface="Sassoon Infant Rg" panose="02000503030000020003" pitchFamily="50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Sassoon Infant Rg" panose="02000503030000020003" pitchFamily="50" charset="0"/>
          <a:ea typeface="Sassoon Infant Rg" panose="02000503030000020003" pitchFamily="50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Sassoon Infant Rg" panose="02000503030000020003" pitchFamily="50" charset="0"/>
          <a:ea typeface="Sassoon Infant Rg" panose="02000503030000020003" pitchFamily="50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Sassoon Infant Rg" panose="02000503030000020003" pitchFamily="50" charset="0"/>
          <a:ea typeface="Sassoon Infant Rg" panose="02000503030000020003" pitchFamily="50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winkl Logo"/>
          <p:cNvPicPr>
            <a:picLocks noChangeAspect="1"/>
          </p:cNvPicPr>
          <p:nvPr/>
        </p:nvPicPr>
        <p:blipFill>
          <a:blip r:embed="rId3" cstate="email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77519" y="5423671"/>
            <a:ext cx="588962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188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198" y="485773"/>
            <a:ext cx="8220075" cy="1160147"/>
          </a:xfrm>
        </p:spPr>
        <p:txBody>
          <a:bodyPr>
            <a:noAutofit/>
          </a:bodyPr>
          <a:lstStyle/>
          <a:p>
            <a:pPr algn="ctr"/>
            <a:r>
              <a:rPr lang="en-GB" dirty="0" smtClean="0"/>
              <a:t>Testing Toothpaste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755650" y="1436913"/>
            <a:ext cx="7632700" cy="2055223"/>
          </a:xfrm>
          <a:prstGeom prst="rect">
            <a:avLst/>
          </a:prstGeom>
          <a:solidFill>
            <a:srgbClr val="AEFBA2"/>
          </a:solidFill>
          <a:ln>
            <a:solidFill>
              <a:srgbClr val="AEFB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altLang="en-US" dirty="0">
                <a:solidFill>
                  <a:schemeClr val="tx1"/>
                </a:solidFill>
              </a:rPr>
              <a:t>Use your Testing Toothpaste Activity Sheet to write down how you will measure the effectiveness of each toothpaste</a:t>
            </a:r>
            <a:r>
              <a:rPr lang="en-GB" altLang="en-US" dirty="0" smtClean="0">
                <a:solidFill>
                  <a:schemeClr val="tx1"/>
                </a:solidFill>
              </a:rPr>
              <a:t>.</a:t>
            </a:r>
          </a:p>
          <a:p>
            <a:endParaRPr lang="en-GB" altLang="en-US" dirty="0">
              <a:solidFill>
                <a:schemeClr val="tx1"/>
              </a:solidFill>
            </a:endParaRPr>
          </a:p>
          <a:p>
            <a:r>
              <a:rPr lang="en-GB" altLang="en-US" dirty="0">
                <a:solidFill>
                  <a:schemeClr val="tx1"/>
                </a:solidFill>
              </a:rPr>
              <a:t>You should also write down your prediction of which toothpaste will work best at removing the stain, as well as your results and your conclusion</a:t>
            </a:r>
            <a:r>
              <a:rPr lang="en-GB" altLang="en-US" dirty="0" smtClean="0">
                <a:solidFill>
                  <a:schemeClr val="tx1"/>
                </a:solidFill>
              </a:rPr>
              <a:t>.</a:t>
            </a:r>
          </a:p>
          <a:p>
            <a:endParaRPr lang="en-GB" altLang="en-US" dirty="0">
              <a:solidFill>
                <a:schemeClr val="tx1"/>
              </a:solidFill>
            </a:endParaRPr>
          </a:p>
          <a:p>
            <a:r>
              <a:rPr lang="en-GB" altLang="en-US" dirty="0">
                <a:solidFill>
                  <a:schemeClr val="tx1"/>
                </a:solidFill>
              </a:rPr>
              <a:t>Will your own invention be the best toothpaste?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55650" y="3579223"/>
            <a:ext cx="7632700" cy="2513601"/>
          </a:xfrm>
          <a:prstGeom prst="rect">
            <a:avLst/>
          </a:prstGeom>
          <a:solidFill>
            <a:srgbClr val="FDCB3F"/>
          </a:solidFill>
          <a:ln>
            <a:solidFill>
              <a:srgbClr val="FDCB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5667" y="3706086"/>
            <a:ext cx="1597630" cy="22598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649" y="3707208"/>
            <a:ext cx="1596837" cy="225875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1110" y="3706086"/>
            <a:ext cx="1597631" cy="22598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3299" y="3706086"/>
            <a:ext cx="1597631" cy="22598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1506" y="3703604"/>
            <a:ext cx="1599385" cy="226235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7279" y="3703605"/>
            <a:ext cx="1599385" cy="226235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2" name="Pairs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6800" y="615600"/>
            <a:ext cx="864000" cy="8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6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198" y="485773"/>
            <a:ext cx="8220075" cy="1160147"/>
          </a:xfrm>
        </p:spPr>
        <p:txBody>
          <a:bodyPr>
            <a:noAutofit/>
          </a:bodyPr>
          <a:lstStyle/>
          <a:p>
            <a:pPr algn="ctr"/>
            <a:r>
              <a:rPr lang="en-GB" dirty="0" smtClean="0"/>
              <a:t>Testing Toothpaste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755650" y="1436914"/>
            <a:ext cx="7632700" cy="705396"/>
          </a:xfrm>
          <a:prstGeom prst="rect">
            <a:avLst/>
          </a:prstGeom>
          <a:solidFill>
            <a:srgbClr val="54E29F"/>
          </a:solidFill>
          <a:ln>
            <a:solidFill>
              <a:srgbClr val="54E2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altLang="en-US" dirty="0" smtClean="0">
                <a:solidFill>
                  <a:schemeClr val="tx1"/>
                </a:solidFill>
              </a:rPr>
              <a:t>Washington Sheffield was the first person to sell toothpaste in </a:t>
            </a:r>
            <a:r>
              <a:rPr lang="en-GB" altLang="en-US" dirty="0">
                <a:solidFill>
                  <a:schemeClr val="tx1"/>
                </a:solidFill>
              </a:rPr>
              <a:t>a tube.</a:t>
            </a:r>
          </a:p>
          <a:p>
            <a:r>
              <a:rPr lang="en-GB" altLang="en-US" dirty="0">
                <a:solidFill>
                  <a:schemeClr val="tx1"/>
                </a:solidFill>
              </a:rPr>
              <a:t>But how do manufacturers get toothpaste into a tube</a:t>
            </a:r>
            <a:r>
              <a:rPr lang="en-GB" altLang="en-US" dirty="0" smtClean="0">
                <a:solidFill>
                  <a:schemeClr val="tx1"/>
                </a:solidFill>
              </a:rPr>
              <a:t>?</a:t>
            </a:r>
            <a:endParaRPr lang="en-GB" altLang="en-US" dirty="0">
              <a:solidFill>
                <a:schemeClr val="tx1"/>
              </a:solidFill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755649" y="2249151"/>
            <a:ext cx="7632701" cy="3169921"/>
            <a:chOff x="755649" y="2249151"/>
            <a:chExt cx="7632701" cy="3169921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6283" b="11246"/>
            <a:stretch/>
          </p:blipFill>
          <p:spPr>
            <a:xfrm>
              <a:off x="755649" y="2249151"/>
              <a:ext cx="4675351" cy="3169920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5431000" y="2249152"/>
              <a:ext cx="2957350" cy="3169920"/>
            </a:xfrm>
            <a:prstGeom prst="rect">
              <a:avLst/>
            </a:prstGeom>
            <a:solidFill>
              <a:srgbClr val="84FE68"/>
            </a:solidFill>
            <a:ln>
              <a:solidFill>
                <a:srgbClr val="84FE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altLang="en-US" dirty="0">
                  <a:solidFill>
                    <a:schemeClr val="tx1"/>
                  </a:solidFill>
                </a:rPr>
                <a:t>The toothpaste ingredients are mixed in a large vat</a:t>
              </a:r>
              <a:r>
                <a:rPr lang="en-GB" altLang="en-US" dirty="0" smtClean="0">
                  <a:solidFill>
                    <a:schemeClr val="tx1"/>
                  </a:solidFill>
                </a:rPr>
                <a:t>.</a:t>
              </a:r>
            </a:p>
            <a:p>
              <a:endParaRPr lang="en-GB" altLang="en-US" dirty="0">
                <a:solidFill>
                  <a:schemeClr val="tx1"/>
                </a:solidFill>
              </a:endParaRPr>
            </a:p>
            <a:p>
              <a:r>
                <a:rPr lang="en-GB" altLang="en-US" dirty="0">
                  <a:solidFill>
                    <a:schemeClr val="tx1"/>
                  </a:solidFill>
                </a:rPr>
                <a:t>A machine squeezes the toothpaste into a tube that is open at the end. </a:t>
              </a:r>
              <a:endParaRPr lang="en-GB" altLang="en-US" dirty="0" smtClean="0">
                <a:solidFill>
                  <a:schemeClr val="tx1"/>
                </a:solidFill>
              </a:endParaRPr>
            </a:p>
            <a:p>
              <a:endParaRPr lang="en-GB" altLang="en-US" dirty="0">
                <a:solidFill>
                  <a:schemeClr val="tx1"/>
                </a:solidFill>
              </a:endParaRPr>
            </a:p>
            <a:p>
              <a:r>
                <a:rPr lang="en-GB" altLang="en-US" dirty="0">
                  <a:solidFill>
                    <a:schemeClr val="tx1"/>
                  </a:solidFill>
                </a:rPr>
                <a:t>When the tube is full, another machine seals the open end of the tube, and it is ready </a:t>
              </a:r>
              <a:endParaRPr lang="en-GB" altLang="en-US" dirty="0" smtClean="0">
                <a:solidFill>
                  <a:schemeClr val="tx1"/>
                </a:solidFill>
              </a:endParaRPr>
            </a:p>
            <a:p>
              <a:r>
                <a:rPr lang="en-GB" altLang="en-US" dirty="0" smtClean="0">
                  <a:solidFill>
                    <a:schemeClr val="tx1"/>
                  </a:solidFill>
                </a:rPr>
                <a:t>to </a:t>
              </a:r>
              <a:r>
                <a:rPr lang="en-GB" altLang="en-US" dirty="0">
                  <a:solidFill>
                    <a:schemeClr val="tx1"/>
                  </a:solidFill>
                </a:rPr>
                <a:t>sell</a:t>
              </a:r>
              <a:r>
                <a:rPr lang="en-GB" altLang="en-US" dirty="0" smtClean="0">
                  <a:solidFill>
                    <a:schemeClr val="tx1"/>
                  </a:solidFill>
                </a:rPr>
                <a:t>!</a:t>
              </a:r>
              <a:endParaRPr lang="en-GB" altLang="en-US" dirty="0">
                <a:solidFill>
                  <a:schemeClr val="tx1"/>
                </a:solidFill>
              </a:endParaRPr>
            </a:p>
          </p:txBody>
        </p:sp>
      </p:grpSp>
      <p:pic>
        <p:nvPicPr>
          <p:cNvPr id="15" name="Talking Partners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6800" y="615600"/>
            <a:ext cx="864000" cy="8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429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ounded Rectangle 24"/>
          <p:cNvSpPr/>
          <p:nvPr/>
        </p:nvSpPr>
        <p:spPr bwMode="auto">
          <a:xfrm>
            <a:off x="503239" y="2930434"/>
            <a:ext cx="8137524" cy="3414803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 smtClean="0"/>
              <a:t> </a:t>
            </a:r>
            <a:endParaRPr lang="en-GB" sz="1350" dirty="0"/>
          </a:p>
        </p:txBody>
      </p:sp>
      <p:sp>
        <p:nvSpPr>
          <p:cNvPr id="24" name="Rounded Rectangle 23"/>
          <p:cNvSpPr/>
          <p:nvPr/>
        </p:nvSpPr>
        <p:spPr bwMode="auto">
          <a:xfrm>
            <a:off x="503239" y="512763"/>
            <a:ext cx="8137524" cy="2193019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 smtClean="0"/>
              <a:t> </a:t>
            </a:r>
            <a:endParaRPr lang="en-GB" sz="1350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628650" y="3071286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 smtClean="0"/>
              <a:t>Success Criteria</a:t>
            </a:r>
            <a:endParaRPr lang="en-US" sz="3600" dirty="0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628648" y="734785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 smtClean="0"/>
              <a:t>Aim</a:t>
            </a:r>
            <a:endParaRPr lang="en-US" sz="3600" dirty="0"/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>
          <a:xfrm>
            <a:off x="628650" y="1127760"/>
            <a:ext cx="7886700" cy="1409700"/>
          </a:xfrm>
        </p:spPr>
        <p:txBody>
          <a:bodyPr>
            <a:normAutofit/>
          </a:bodyPr>
          <a:lstStyle/>
          <a:p>
            <a:r>
              <a:rPr lang="en-GB" dirty="0"/>
              <a:t>I can investigate the invention of toothpaste.</a:t>
            </a:r>
          </a:p>
          <a:p>
            <a:r>
              <a:rPr lang="en-GB" dirty="0"/>
              <a:t>I can identify ways to look after our teeth.</a:t>
            </a:r>
          </a:p>
        </p:txBody>
      </p:sp>
      <p:sp>
        <p:nvSpPr>
          <p:cNvPr id="20" name="Content Placeholder 15"/>
          <p:cNvSpPr txBox="1">
            <a:spLocks/>
          </p:cNvSpPr>
          <p:nvPr/>
        </p:nvSpPr>
        <p:spPr>
          <a:xfrm>
            <a:off x="628650" y="3466802"/>
            <a:ext cx="7886700" cy="2167643"/>
          </a:xfrm>
          <a:prstGeom prst="rect">
            <a:avLst/>
          </a:prstGeom>
          <a:noFill/>
          <a:ln w="25400">
            <a:noFill/>
          </a:ln>
        </p:spPr>
        <p:txBody>
          <a:bodyPr vert="horz" lIns="180000" tIns="252000" rIns="252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 can describe the invention of toothpaste.</a:t>
            </a:r>
          </a:p>
          <a:p>
            <a:r>
              <a:rPr lang="en-GB" dirty="0"/>
              <a:t>I can make my own toothpaste and explain its properties.</a:t>
            </a:r>
          </a:p>
          <a:p>
            <a:r>
              <a:rPr lang="en-GB" dirty="0"/>
              <a:t>I can compare the effectiveness of different toothpastes.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6800" y="615600"/>
            <a:ext cx="864000" cy="8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46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4711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ounded Rectangle 24"/>
          <p:cNvSpPr/>
          <p:nvPr/>
        </p:nvSpPr>
        <p:spPr bwMode="auto">
          <a:xfrm>
            <a:off x="503239" y="2930434"/>
            <a:ext cx="8137524" cy="3414803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 smtClean="0"/>
              <a:t> </a:t>
            </a:r>
            <a:endParaRPr lang="en-GB" sz="1350" dirty="0"/>
          </a:p>
        </p:txBody>
      </p:sp>
      <p:sp>
        <p:nvSpPr>
          <p:cNvPr id="24" name="Rounded Rectangle 23"/>
          <p:cNvSpPr/>
          <p:nvPr/>
        </p:nvSpPr>
        <p:spPr bwMode="auto">
          <a:xfrm>
            <a:off x="503239" y="512763"/>
            <a:ext cx="8137524" cy="2193019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 smtClean="0"/>
              <a:t> </a:t>
            </a:r>
            <a:endParaRPr lang="en-GB" sz="1350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628650" y="3071286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 smtClean="0"/>
              <a:t>Success Criteria</a:t>
            </a:r>
            <a:endParaRPr lang="en-US" sz="3600" dirty="0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628648" y="734785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 smtClean="0"/>
              <a:t>Aim</a:t>
            </a:r>
            <a:endParaRPr lang="en-US" sz="3600" dirty="0"/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>
          <a:xfrm>
            <a:off x="628650" y="1127760"/>
            <a:ext cx="7886700" cy="1409700"/>
          </a:xfrm>
        </p:spPr>
        <p:txBody>
          <a:bodyPr>
            <a:normAutofit/>
          </a:bodyPr>
          <a:lstStyle/>
          <a:p>
            <a:r>
              <a:rPr lang="en-GB" dirty="0"/>
              <a:t>I can investigate the invention of toothpaste.</a:t>
            </a:r>
          </a:p>
          <a:p>
            <a:r>
              <a:rPr lang="en-GB" dirty="0"/>
              <a:t>I can identify ways to look after our teeth.</a:t>
            </a:r>
          </a:p>
        </p:txBody>
      </p:sp>
      <p:sp>
        <p:nvSpPr>
          <p:cNvPr id="20" name="Content Placeholder 15"/>
          <p:cNvSpPr txBox="1">
            <a:spLocks/>
          </p:cNvSpPr>
          <p:nvPr/>
        </p:nvSpPr>
        <p:spPr>
          <a:xfrm>
            <a:off x="628650" y="3466802"/>
            <a:ext cx="7886700" cy="2167643"/>
          </a:xfrm>
          <a:prstGeom prst="rect">
            <a:avLst/>
          </a:prstGeom>
          <a:noFill/>
          <a:ln w="25400">
            <a:noFill/>
          </a:ln>
        </p:spPr>
        <p:txBody>
          <a:bodyPr vert="horz" lIns="180000" tIns="252000" rIns="252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 can describe the invention of toothpaste.</a:t>
            </a:r>
          </a:p>
          <a:p>
            <a:r>
              <a:rPr lang="en-GB" dirty="0"/>
              <a:t>I can make my own toothpaste and explain its properties.</a:t>
            </a:r>
          </a:p>
          <a:p>
            <a:r>
              <a:rPr lang="en-GB" dirty="0"/>
              <a:t>I can compare the effectiveness of different toothpastes.</a:t>
            </a:r>
          </a:p>
        </p:txBody>
      </p:sp>
    </p:spTree>
    <p:extLst>
      <p:ext uri="{BB962C8B-B14F-4D97-AF65-F5344CB8AC3E}">
        <p14:creationId xmlns:p14="http://schemas.microsoft.com/office/powerpoint/2010/main" val="4472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755650" y="4800669"/>
            <a:ext cx="3811585" cy="1292155"/>
          </a:xfrm>
          <a:prstGeom prst="rect">
            <a:avLst/>
          </a:prstGeom>
          <a:solidFill>
            <a:srgbClr val="FDCB3F"/>
          </a:solidFill>
          <a:ln>
            <a:solidFill>
              <a:srgbClr val="FDCB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dirty="0" smtClean="0"/>
              <a:t>What Do You Really Know </a:t>
            </a:r>
            <a:br>
              <a:rPr lang="en-GB" dirty="0" smtClean="0"/>
            </a:br>
            <a:r>
              <a:rPr lang="en-GB" dirty="0" smtClean="0"/>
              <a:t>About Toothpaste?</a:t>
            </a:r>
            <a:endParaRPr lang="en-GB" dirty="0"/>
          </a:p>
        </p:txBody>
      </p:sp>
      <p:sp>
        <p:nvSpPr>
          <p:cNvPr id="2" name="Rectangle 1"/>
          <p:cNvSpPr/>
          <p:nvPr/>
        </p:nvSpPr>
        <p:spPr>
          <a:xfrm>
            <a:off x="755650" y="1854922"/>
            <a:ext cx="3816350" cy="2862322"/>
          </a:xfrm>
          <a:prstGeom prst="rect">
            <a:avLst/>
          </a:prstGeom>
          <a:solidFill>
            <a:srgbClr val="AEFBA2"/>
          </a:solidFill>
          <a:ln>
            <a:solidFill>
              <a:srgbClr val="AEFB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altLang="en-US" sz="1600" spc="-40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24197">
            <a:off x="1276997" y="4792046"/>
            <a:ext cx="2768892" cy="163973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55650" y="1854921"/>
            <a:ext cx="381635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en-US" dirty="0"/>
              <a:t>We brush our teeth everyday, but how much do you really know about the toothpaste that you put onto your toothbrush?</a:t>
            </a:r>
          </a:p>
          <a:p>
            <a:endParaRPr lang="en-GB" altLang="en-US" dirty="0"/>
          </a:p>
          <a:p>
            <a:r>
              <a:rPr lang="en-GB" altLang="en-US" spc="-40" dirty="0"/>
              <a:t>Look at these statements about toothpaste and decide if each one is a fact or if it is fiction. After you have made your decisions click on the questions to see if you are correct.</a:t>
            </a:r>
          </a:p>
        </p:txBody>
      </p:sp>
      <p:sp>
        <p:nvSpPr>
          <p:cNvPr id="5" name="Rectangle 4"/>
          <p:cNvSpPr/>
          <p:nvPr/>
        </p:nvSpPr>
        <p:spPr>
          <a:xfrm>
            <a:off x="4667795" y="1854921"/>
            <a:ext cx="3720555" cy="784850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altLang="en-US" sz="4800" dirty="0" smtClean="0">
                <a:solidFill>
                  <a:schemeClr val="bg1"/>
                </a:solidFill>
                <a:latin typeface="ChunkFive Roman" panose="00000500000000000000" pitchFamily="50" charset="0"/>
              </a:rPr>
              <a:t>Fact</a:t>
            </a:r>
            <a:endParaRPr lang="en-GB" altLang="en-US" sz="4800" dirty="0">
              <a:solidFill>
                <a:schemeClr val="bg1"/>
              </a:solidFill>
              <a:latin typeface="ChunkFive Roman" panose="00000500000000000000" pitchFamily="50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67787" y="2710476"/>
            <a:ext cx="3720555" cy="78485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altLang="en-US" sz="4800" dirty="0" smtClean="0">
                <a:solidFill>
                  <a:schemeClr val="bg1"/>
                </a:solidFill>
                <a:latin typeface="ChunkFive Roman" panose="00000500000000000000" pitchFamily="50" charset="0"/>
              </a:rPr>
              <a:t>Fiction</a:t>
            </a:r>
            <a:endParaRPr lang="en-GB" altLang="en-US" sz="4800" dirty="0">
              <a:solidFill>
                <a:schemeClr val="bg1"/>
              </a:solidFill>
              <a:latin typeface="ChunkFive Roman" panose="00000500000000000000" pitchFamily="50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667787" y="3566032"/>
            <a:ext cx="3720555" cy="784850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altLang="en-US" sz="4800">
                <a:solidFill>
                  <a:schemeClr val="bg1"/>
                </a:solidFill>
                <a:latin typeface="ChunkFive Roman" panose="00000500000000000000" pitchFamily="50" charset="0"/>
              </a:rPr>
              <a:t>Fact</a:t>
            </a:r>
            <a:endParaRPr lang="en-GB" altLang="en-US" sz="4800" dirty="0">
              <a:solidFill>
                <a:schemeClr val="bg1"/>
              </a:solidFill>
              <a:latin typeface="ChunkFive Roman" panose="00000500000000000000" pitchFamily="50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667785" y="5298571"/>
            <a:ext cx="3720555" cy="78485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altLang="en-US" sz="4800" dirty="0">
                <a:solidFill>
                  <a:schemeClr val="bg1"/>
                </a:solidFill>
                <a:latin typeface="ChunkFive Roman" panose="00000500000000000000" pitchFamily="50" charset="0"/>
              </a:rPr>
              <a:t>Fiction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667781" y="4439418"/>
            <a:ext cx="3720555" cy="784850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altLang="en-US" sz="4800">
                <a:solidFill>
                  <a:schemeClr val="bg1"/>
                </a:solidFill>
                <a:latin typeface="ChunkFive Roman" panose="00000500000000000000" pitchFamily="50" charset="0"/>
              </a:rPr>
              <a:t>Fact</a:t>
            </a:r>
            <a:endParaRPr lang="en-GB" altLang="en-US" sz="4800" dirty="0">
              <a:solidFill>
                <a:schemeClr val="bg1"/>
              </a:solidFill>
              <a:latin typeface="ChunkFive Roman" panose="00000500000000000000" pitchFamily="50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667795" y="1854921"/>
            <a:ext cx="3720555" cy="784850"/>
          </a:xfrm>
          <a:prstGeom prst="rect">
            <a:avLst/>
          </a:prstGeom>
          <a:solidFill>
            <a:srgbClr val="54E29F"/>
          </a:solidFill>
          <a:ln>
            <a:solidFill>
              <a:srgbClr val="54E2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altLang="en-US" dirty="0">
                <a:solidFill>
                  <a:schemeClr val="tx1"/>
                </a:solidFill>
              </a:rPr>
              <a:t>Toothpaste contains abrasives (rough particles) to grind away plaque.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667786" y="3574947"/>
            <a:ext cx="3720555" cy="784850"/>
          </a:xfrm>
          <a:prstGeom prst="rect">
            <a:avLst/>
          </a:prstGeom>
          <a:solidFill>
            <a:srgbClr val="54E29F"/>
          </a:solidFill>
          <a:ln>
            <a:solidFill>
              <a:srgbClr val="54E2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altLang="en-US" dirty="0">
                <a:solidFill>
                  <a:schemeClr val="tx1"/>
                </a:solidFill>
              </a:rPr>
              <a:t>Toothpaste </a:t>
            </a:r>
            <a:r>
              <a:rPr lang="en-GB" altLang="en-US" dirty="0" smtClean="0">
                <a:solidFill>
                  <a:schemeClr val="tx1"/>
                </a:solidFill>
              </a:rPr>
              <a:t>should not be swallowed.</a:t>
            </a:r>
            <a:endParaRPr lang="en-GB" altLang="en-US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667780" y="4441511"/>
            <a:ext cx="3720555" cy="784850"/>
          </a:xfrm>
          <a:prstGeom prst="rect">
            <a:avLst/>
          </a:prstGeom>
          <a:solidFill>
            <a:srgbClr val="84FE68"/>
          </a:solidFill>
          <a:ln>
            <a:solidFill>
              <a:srgbClr val="84FE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altLang="en-US" dirty="0">
                <a:solidFill>
                  <a:schemeClr val="tx1"/>
                </a:solidFill>
              </a:rPr>
              <a:t>Fluoride is a mineral found in many toothpastes, and reduces tooth decay.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667784" y="2708847"/>
            <a:ext cx="3720555" cy="784850"/>
          </a:xfrm>
          <a:prstGeom prst="rect">
            <a:avLst/>
          </a:prstGeom>
          <a:solidFill>
            <a:srgbClr val="84FE68"/>
          </a:solidFill>
          <a:ln>
            <a:solidFill>
              <a:srgbClr val="84FE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altLang="en-US" dirty="0">
                <a:solidFill>
                  <a:schemeClr val="tx1"/>
                </a:solidFill>
              </a:rPr>
              <a:t>The most popular toothpaste </a:t>
            </a:r>
            <a:endParaRPr lang="en-GB" altLang="en-US" dirty="0" smtClean="0">
              <a:solidFill>
                <a:schemeClr val="tx1"/>
              </a:solidFill>
            </a:endParaRPr>
          </a:p>
          <a:p>
            <a:r>
              <a:rPr lang="en-GB" altLang="en-US" dirty="0" smtClean="0">
                <a:solidFill>
                  <a:schemeClr val="tx1"/>
                </a:solidFill>
              </a:rPr>
              <a:t>flavour </a:t>
            </a:r>
            <a:r>
              <a:rPr lang="en-GB" altLang="en-US" dirty="0">
                <a:solidFill>
                  <a:schemeClr val="tx1"/>
                </a:solidFill>
              </a:rPr>
              <a:t>is vanilla.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667781" y="5298571"/>
            <a:ext cx="3720555" cy="784850"/>
          </a:xfrm>
          <a:prstGeom prst="rect">
            <a:avLst/>
          </a:prstGeom>
          <a:solidFill>
            <a:srgbClr val="54E29F"/>
          </a:solidFill>
          <a:ln>
            <a:solidFill>
              <a:srgbClr val="54E2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altLang="en-US" dirty="0">
                <a:solidFill>
                  <a:schemeClr val="tx1"/>
                </a:solidFill>
              </a:rPr>
              <a:t>Toothpaste contains soap to make it produce foam as you brush.</a:t>
            </a:r>
          </a:p>
        </p:txBody>
      </p:sp>
      <p:pic>
        <p:nvPicPr>
          <p:cNvPr id="23" name="Whole Class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0751" y="612000"/>
            <a:ext cx="1238498" cy="8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dirty="0" smtClean="0"/>
              <a:t>What Were the First </a:t>
            </a:r>
            <a:br>
              <a:rPr lang="en-GB" dirty="0" smtClean="0"/>
            </a:br>
            <a:r>
              <a:rPr lang="en-GB" dirty="0" smtClean="0"/>
              <a:t>Toothpastes Like?</a:t>
            </a:r>
            <a:endParaRPr lang="en-GB" dirty="0"/>
          </a:p>
        </p:txBody>
      </p:sp>
      <p:grpSp>
        <p:nvGrpSpPr>
          <p:cNvPr id="15" name="Group 14"/>
          <p:cNvGrpSpPr/>
          <p:nvPr/>
        </p:nvGrpSpPr>
        <p:grpSpPr>
          <a:xfrm>
            <a:off x="755649" y="1898465"/>
            <a:ext cx="2467613" cy="4194360"/>
            <a:chOff x="755649" y="1898465"/>
            <a:chExt cx="2467613" cy="4194360"/>
          </a:xfrm>
        </p:grpSpPr>
        <p:sp>
          <p:nvSpPr>
            <p:cNvPr id="7" name="Rectangle 6"/>
            <p:cNvSpPr/>
            <p:nvPr/>
          </p:nvSpPr>
          <p:spPr>
            <a:xfrm>
              <a:off x="755649" y="1898465"/>
              <a:ext cx="2467613" cy="4194360"/>
            </a:xfrm>
            <a:prstGeom prst="rect">
              <a:avLst/>
            </a:prstGeom>
            <a:solidFill>
              <a:srgbClr val="AEFBA2"/>
            </a:solidFill>
            <a:ln>
              <a:solidFill>
                <a:srgbClr val="AEFB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GB" altLang="en-US" sz="1600" dirty="0">
                  <a:solidFill>
                    <a:schemeClr val="tx1"/>
                  </a:solidFill>
                </a:rPr>
                <a:t>Historians know that even as far back as the Ancient Greek civilisation, people were careful about looking after their teeth</a:t>
              </a:r>
              <a:r>
                <a:rPr lang="en-GB" altLang="en-US" sz="1600" dirty="0" smtClean="0">
                  <a:solidFill>
                    <a:schemeClr val="tx1"/>
                  </a:solidFill>
                </a:rPr>
                <a:t>.</a:t>
              </a:r>
            </a:p>
            <a:p>
              <a:endParaRPr lang="en-GB" altLang="en-US" sz="1600" dirty="0">
                <a:solidFill>
                  <a:schemeClr val="tx1"/>
                </a:solidFill>
              </a:endParaRPr>
            </a:p>
            <a:p>
              <a:r>
                <a:rPr lang="en-GB" altLang="en-US" sz="1600" dirty="0">
                  <a:solidFill>
                    <a:schemeClr val="tx1"/>
                  </a:solidFill>
                </a:rPr>
                <a:t>However, these people didn't use the brands of toothpaste we are familiar with today!</a:t>
              </a:r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7672" y="4451930"/>
              <a:ext cx="2403566" cy="1539272"/>
            </a:xfrm>
            <a:prstGeom prst="rect">
              <a:avLst/>
            </a:prstGeom>
          </p:spPr>
        </p:pic>
      </p:grpSp>
      <p:grpSp>
        <p:nvGrpSpPr>
          <p:cNvPr id="27" name="Group 26"/>
          <p:cNvGrpSpPr/>
          <p:nvPr/>
        </p:nvGrpSpPr>
        <p:grpSpPr>
          <a:xfrm>
            <a:off x="3333428" y="1898465"/>
            <a:ext cx="2467613" cy="4194360"/>
            <a:chOff x="3333428" y="1898465"/>
            <a:chExt cx="2467613" cy="4194360"/>
          </a:xfrm>
        </p:grpSpPr>
        <p:sp>
          <p:nvSpPr>
            <p:cNvPr id="23" name="Rectangle 22"/>
            <p:cNvSpPr/>
            <p:nvPr/>
          </p:nvSpPr>
          <p:spPr>
            <a:xfrm>
              <a:off x="3333428" y="1898465"/>
              <a:ext cx="2467613" cy="4194360"/>
            </a:xfrm>
            <a:prstGeom prst="rect">
              <a:avLst/>
            </a:prstGeom>
            <a:solidFill>
              <a:srgbClr val="84FE68"/>
            </a:solidFill>
            <a:ln>
              <a:solidFill>
                <a:srgbClr val="84FE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GB" altLang="en-US" sz="1600" dirty="0">
                  <a:solidFill>
                    <a:schemeClr val="tx1"/>
                  </a:solidFill>
                </a:rPr>
                <a:t>Early toothpastes used abrasives such as crushed bones and oyster shells. </a:t>
              </a:r>
              <a:endParaRPr lang="en-GB" altLang="en-US" sz="1600" dirty="0" smtClean="0">
                <a:solidFill>
                  <a:schemeClr val="tx1"/>
                </a:solidFill>
              </a:endParaRPr>
            </a:p>
            <a:p>
              <a:endParaRPr lang="en-GB" altLang="en-US" sz="1600" dirty="0" smtClean="0">
                <a:solidFill>
                  <a:schemeClr val="tx1"/>
                </a:solidFill>
              </a:endParaRPr>
            </a:p>
            <a:p>
              <a:r>
                <a:rPr lang="en-GB" altLang="en-US" sz="1600" dirty="0" smtClean="0">
                  <a:solidFill>
                    <a:schemeClr val="tx1"/>
                  </a:solidFill>
                </a:rPr>
                <a:t>Historians </a:t>
              </a:r>
              <a:r>
                <a:rPr lang="en-GB" altLang="en-US" sz="1600" dirty="0">
                  <a:solidFill>
                    <a:schemeClr val="tx1"/>
                  </a:solidFill>
                </a:rPr>
                <a:t>don't know whether these toothpastes were used alone, rubbed onto teeth with a rag or used with an early toothbrush made of twigs.</a:t>
              </a:r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63275" y="4388234"/>
              <a:ext cx="1958188" cy="1629095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49011" y="4928947"/>
              <a:ext cx="1860524" cy="1088382"/>
            </a:xfrm>
            <a:prstGeom prst="rect">
              <a:avLst/>
            </a:prstGeom>
          </p:spPr>
        </p:pic>
      </p:grpSp>
      <p:grpSp>
        <p:nvGrpSpPr>
          <p:cNvPr id="28" name="Group 27"/>
          <p:cNvGrpSpPr/>
          <p:nvPr/>
        </p:nvGrpSpPr>
        <p:grpSpPr>
          <a:xfrm>
            <a:off x="5911207" y="1898465"/>
            <a:ext cx="2467613" cy="4194360"/>
            <a:chOff x="5911207" y="1898465"/>
            <a:chExt cx="2467613" cy="4194360"/>
          </a:xfrm>
        </p:grpSpPr>
        <p:sp>
          <p:nvSpPr>
            <p:cNvPr id="24" name="Rectangle 23"/>
            <p:cNvSpPr/>
            <p:nvPr/>
          </p:nvSpPr>
          <p:spPr>
            <a:xfrm>
              <a:off x="5911207" y="1898465"/>
              <a:ext cx="2467613" cy="4194360"/>
            </a:xfrm>
            <a:prstGeom prst="rect">
              <a:avLst/>
            </a:prstGeom>
            <a:solidFill>
              <a:srgbClr val="54E29F"/>
            </a:solidFill>
            <a:ln>
              <a:solidFill>
                <a:srgbClr val="54E2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GB" altLang="en-US" dirty="0">
                  <a:solidFill>
                    <a:schemeClr val="tx1"/>
                  </a:solidFill>
                </a:rPr>
                <a:t>In the 1800s, tooth powders were used. These were made out of chalk, brick powder, salt or charcoal. They also contained soap, and continued to do so until 1945.</a:t>
              </a:r>
            </a:p>
          </p:txBody>
        </p:sp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15305" y="4388234"/>
              <a:ext cx="2303752" cy="159042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19186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198" y="485773"/>
            <a:ext cx="8220075" cy="1160147"/>
          </a:xfrm>
        </p:spPr>
        <p:txBody>
          <a:bodyPr>
            <a:noAutofit/>
          </a:bodyPr>
          <a:lstStyle/>
          <a:p>
            <a:pPr algn="ctr"/>
            <a:r>
              <a:rPr lang="en-GB" dirty="0" smtClean="0"/>
              <a:t>Washington Sheffield</a:t>
            </a:r>
            <a:endParaRPr lang="en-GB" dirty="0"/>
          </a:p>
        </p:txBody>
      </p:sp>
      <p:sp>
        <p:nvSpPr>
          <p:cNvPr id="2" name="Rectangle 1"/>
          <p:cNvSpPr/>
          <p:nvPr/>
        </p:nvSpPr>
        <p:spPr>
          <a:xfrm>
            <a:off x="755650" y="1419497"/>
            <a:ext cx="3276419" cy="4673328"/>
          </a:xfrm>
          <a:prstGeom prst="rect">
            <a:avLst/>
          </a:prstGeom>
          <a:solidFill>
            <a:srgbClr val="7E149C"/>
          </a:solidFill>
          <a:ln>
            <a:solidFill>
              <a:srgbClr val="7E1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650" y="1550302"/>
            <a:ext cx="3276419" cy="455123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127862" y="1419497"/>
            <a:ext cx="4260488" cy="4673328"/>
          </a:xfrm>
          <a:prstGeom prst="rect">
            <a:avLst/>
          </a:prstGeom>
          <a:solidFill>
            <a:srgbClr val="AEFBA2"/>
          </a:solidFill>
          <a:ln>
            <a:solidFill>
              <a:srgbClr val="AEFB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altLang="en-US" sz="1600" dirty="0">
                <a:solidFill>
                  <a:schemeClr val="tx1"/>
                </a:solidFill>
              </a:rPr>
              <a:t>Washington Sheffield was an  American dentist and he was famous for inventing the first modern toothpaste in a tube. He was also considered to be one of the most skilful dentists in the USA</a:t>
            </a:r>
            <a:r>
              <a:rPr lang="en-GB" altLang="en-US" sz="1600" dirty="0" smtClean="0">
                <a:solidFill>
                  <a:schemeClr val="tx1"/>
                </a:solidFill>
              </a:rPr>
              <a:t>.</a:t>
            </a:r>
          </a:p>
          <a:p>
            <a:endParaRPr lang="en-GB" altLang="en-US" sz="1600" dirty="0">
              <a:solidFill>
                <a:schemeClr val="tx1"/>
              </a:solidFill>
            </a:endParaRPr>
          </a:p>
          <a:p>
            <a:r>
              <a:rPr lang="en-GB" altLang="en-US" sz="1600" dirty="0">
                <a:solidFill>
                  <a:schemeClr val="tx1"/>
                </a:solidFill>
              </a:rPr>
              <a:t>Dr Sheffield formulated his own tooth powder to use on his patients. </a:t>
            </a:r>
            <a:endParaRPr lang="en-GB" altLang="en-US" sz="1600" dirty="0" smtClean="0">
              <a:solidFill>
                <a:schemeClr val="tx1"/>
              </a:solidFill>
            </a:endParaRPr>
          </a:p>
          <a:p>
            <a:endParaRPr lang="en-GB" altLang="en-US" sz="1600" dirty="0">
              <a:solidFill>
                <a:schemeClr val="tx1"/>
              </a:solidFill>
            </a:endParaRPr>
          </a:p>
          <a:p>
            <a:r>
              <a:rPr lang="en-GB" altLang="en-US" sz="1600" dirty="0">
                <a:solidFill>
                  <a:schemeClr val="tx1"/>
                </a:solidFill>
              </a:rPr>
              <a:t>In the mid 1870s he created a ready-made "Tooth Crème" which included mint flavourings. This was very popular with his patients, who requested samples to use at home</a:t>
            </a:r>
            <a:r>
              <a:rPr lang="en-GB" altLang="en-US" sz="1600" dirty="0" smtClean="0">
                <a:solidFill>
                  <a:schemeClr val="tx1"/>
                </a:solidFill>
              </a:rPr>
              <a:t>.</a:t>
            </a:r>
          </a:p>
          <a:p>
            <a:endParaRPr lang="en-GB" altLang="en-US" sz="1600" dirty="0">
              <a:solidFill>
                <a:schemeClr val="tx1"/>
              </a:solidFill>
            </a:endParaRPr>
          </a:p>
          <a:p>
            <a:r>
              <a:rPr lang="en-GB" altLang="en-US" sz="1600" dirty="0">
                <a:solidFill>
                  <a:schemeClr val="tx1"/>
                </a:solidFill>
              </a:rPr>
              <a:t>Dr Sheffield began to make and sell his tooth crème. So many people wanted to buy it that he had to build a laboratory and factory behind his </a:t>
            </a:r>
            <a:r>
              <a:rPr lang="en-GB" altLang="en-US" sz="1600" dirty="0" smtClean="0">
                <a:solidFill>
                  <a:schemeClr val="tx1"/>
                </a:solidFill>
              </a:rPr>
              <a:t>house! He </a:t>
            </a:r>
            <a:r>
              <a:rPr lang="en-GB" altLang="en-US" sz="1600" dirty="0">
                <a:solidFill>
                  <a:schemeClr val="tx1"/>
                </a:solidFill>
              </a:rPr>
              <a:t>set up a manufacturing company with his son, who was also a dentist.</a:t>
            </a:r>
          </a:p>
        </p:txBody>
      </p:sp>
    </p:spTree>
    <p:extLst>
      <p:ext uri="{BB962C8B-B14F-4D97-AF65-F5344CB8AC3E}">
        <p14:creationId xmlns:p14="http://schemas.microsoft.com/office/powerpoint/2010/main" val="1338016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198" y="485773"/>
            <a:ext cx="8220075" cy="1160147"/>
          </a:xfrm>
        </p:spPr>
        <p:txBody>
          <a:bodyPr>
            <a:noAutofit/>
          </a:bodyPr>
          <a:lstStyle/>
          <a:p>
            <a:pPr algn="ctr"/>
            <a:r>
              <a:rPr lang="en-GB" dirty="0" smtClean="0"/>
              <a:t>Washington Sheffield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755650" y="1419497"/>
            <a:ext cx="7632700" cy="792480"/>
          </a:xfrm>
          <a:prstGeom prst="rect">
            <a:avLst/>
          </a:prstGeom>
          <a:solidFill>
            <a:srgbClr val="AEFBA2"/>
          </a:solidFill>
          <a:ln>
            <a:solidFill>
              <a:srgbClr val="AEFB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altLang="en-US" sz="1600" dirty="0">
                <a:solidFill>
                  <a:schemeClr val="tx1"/>
                </a:solidFill>
              </a:rPr>
              <a:t>In 1880, Dr Sheffield and his son started producing a new product. </a:t>
            </a:r>
          </a:p>
          <a:p>
            <a:r>
              <a:rPr lang="en-GB" altLang="en-US" sz="1600" dirty="0">
                <a:solidFill>
                  <a:schemeClr val="tx1"/>
                </a:solidFill>
              </a:rPr>
              <a:t>They called this </a:t>
            </a:r>
            <a:r>
              <a:rPr lang="en-GB" altLang="en-US" sz="1600" dirty="0" smtClean="0">
                <a:solidFill>
                  <a:schemeClr val="tx1"/>
                </a:solidFill>
              </a:rPr>
              <a:t>product </a:t>
            </a:r>
            <a:r>
              <a:rPr lang="en-GB" altLang="en-US" sz="1600" dirty="0">
                <a:solidFill>
                  <a:schemeClr val="tx1"/>
                </a:solidFill>
              </a:rPr>
              <a:t>“</a:t>
            </a:r>
            <a:r>
              <a:rPr lang="en-GB" altLang="en-US" sz="1600" dirty="0" err="1">
                <a:solidFill>
                  <a:schemeClr val="tx1"/>
                </a:solidFill>
              </a:rPr>
              <a:t>Dr.</a:t>
            </a:r>
            <a:r>
              <a:rPr lang="en-GB" altLang="en-US" sz="1600" dirty="0">
                <a:solidFill>
                  <a:schemeClr val="tx1"/>
                </a:solidFill>
              </a:rPr>
              <a:t> Sheffield’s Crème Angelique Dentifrice”.</a:t>
            </a:r>
          </a:p>
        </p:txBody>
      </p:sp>
      <p:sp>
        <p:nvSpPr>
          <p:cNvPr id="7" name="Rectangle 6"/>
          <p:cNvSpPr/>
          <p:nvPr/>
        </p:nvSpPr>
        <p:spPr>
          <a:xfrm>
            <a:off x="755650" y="2353221"/>
            <a:ext cx="7632700" cy="792480"/>
          </a:xfrm>
          <a:prstGeom prst="rect">
            <a:avLst/>
          </a:prstGeom>
          <a:solidFill>
            <a:srgbClr val="84FE68"/>
          </a:solidFill>
          <a:ln>
            <a:solidFill>
              <a:srgbClr val="84FE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altLang="en-US" sz="1600" dirty="0">
                <a:solidFill>
                  <a:schemeClr val="tx1"/>
                </a:solidFill>
              </a:rPr>
              <a:t>This was the first toothpaste as we know it today and it was sold </a:t>
            </a:r>
            <a:endParaRPr lang="en-GB" altLang="en-US" sz="1600" dirty="0" smtClean="0">
              <a:solidFill>
                <a:schemeClr val="tx1"/>
              </a:solidFill>
            </a:endParaRPr>
          </a:p>
          <a:p>
            <a:r>
              <a:rPr lang="en-GB" altLang="en-US" sz="1600" dirty="0" smtClean="0">
                <a:solidFill>
                  <a:schemeClr val="tx1"/>
                </a:solidFill>
              </a:rPr>
              <a:t>in </a:t>
            </a:r>
            <a:r>
              <a:rPr lang="en-GB" altLang="en-US" sz="1600" dirty="0">
                <a:solidFill>
                  <a:schemeClr val="tx1"/>
                </a:solidFill>
              </a:rPr>
              <a:t>tubes like modern toothpastes.</a:t>
            </a:r>
          </a:p>
        </p:txBody>
      </p:sp>
      <p:sp>
        <p:nvSpPr>
          <p:cNvPr id="8" name="Rectangle 7"/>
          <p:cNvSpPr/>
          <p:nvPr/>
        </p:nvSpPr>
        <p:spPr>
          <a:xfrm>
            <a:off x="750885" y="3286945"/>
            <a:ext cx="7632700" cy="962838"/>
          </a:xfrm>
          <a:prstGeom prst="rect">
            <a:avLst/>
          </a:prstGeom>
          <a:solidFill>
            <a:srgbClr val="54E29F"/>
          </a:solidFill>
          <a:ln>
            <a:solidFill>
              <a:srgbClr val="54E2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altLang="en-US" sz="1600" dirty="0">
                <a:solidFill>
                  <a:schemeClr val="tx1"/>
                </a:solidFill>
              </a:rPr>
              <a:t>In 1896, Colgate and Company created a toothpaste called </a:t>
            </a:r>
          </a:p>
          <a:p>
            <a:r>
              <a:rPr lang="en-GB" altLang="en-US" sz="1600" dirty="0" smtClean="0">
                <a:solidFill>
                  <a:schemeClr val="tx1"/>
                </a:solidFill>
              </a:rPr>
              <a:t>"</a:t>
            </a:r>
            <a:r>
              <a:rPr lang="en-GB" altLang="en-US" sz="1600" dirty="0">
                <a:solidFill>
                  <a:schemeClr val="tx1"/>
                </a:solidFill>
              </a:rPr>
              <a:t>Dental Cream", which was sold in tubes imitating </a:t>
            </a:r>
            <a:endParaRPr lang="en-GB" altLang="en-US" sz="1600" dirty="0" smtClean="0">
              <a:solidFill>
                <a:schemeClr val="tx1"/>
              </a:solidFill>
            </a:endParaRPr>
          </a:p>
          <a:p>
            <a:r>
              <a:rPr lang="en-GB" altLang="en-US" sz="1600" dirty="0" smtClean="0">
                <a:solidFill>
                  <a:schemeClr val="tx1"/>
                </a:solidFill>
              </a:rPr>
              <a:t>Dr </a:t>
            </a:r>
            <a:r>
              <a:rPr lang="en-GB" altLang="en-US" sz="1600" dirty="0">
                <a:solidFill>
                  <a:schemeClr val="tx1"/>
                </a:solidFill>
              </a:rPr>
              <a:t>Sheffield's design.</a:t>
            </a:r>
          </a:p>
        </p:txBody>
      </p:sp>
      <p:sp>
        <p:nvSpPr>
          <p:cNvPr id="9" name="Rectangle 8"/>
          <p:cNvSpPr/>
          <p:nvPr/>
        </p:nvSpPr>
        <p:spPr>
          <a:xfrm>
            <a:off x="755650" y="4391027"/>
            <a:ext cx="7632700" cy="712196"/>
          </a:xfrm>
          <a:prstGeom prst="rect">
            <a:avLst/>
          </a:prstGeom>
          <a:solidFill>
            <a:srgbClr val="7E149C"/>
          </a:solidFill>
          <a:ln>
            <a:solidFill>
              <a:srgbClr val="7E1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altLang="en-US" sz="1600" dirty="0">
                <a:solidFill>
                  <a:schemeClr val="bg1"/>
                </a:solidFill>
              </a:rPr>
              <a:t>His invention was so successful that it was the </a:t>
            </a:r>
            <a:r>
              <a:rPr lang="en-GB" altLang="en-US" sz="1600" dirty="0" smtClean="0">
                <a:solidFill>
                  <a:schemeClr val="bg1"/>
                </a:solidFill>
              </a:rPr>
              <a:t>basis</a:t>
            </a:r>
          </a:p>
          <a:p>
            <a:r>
              <a:rPr lang="en-GB" altLang="en-US" sz="1600" dirty="0" smtClean="0">
                <a:solidFill>
                  <a:schemeClr val="bg1"/>
                </a:solidFill>
              </a:rPr>
              <a:t>for all </a:t>
            </a:r>
            <a:r>
              <a:rPr lang="en-GB" altLang="en-US" sz="1600" dirty="0">
                <a:solidFill>
                  <a:schemeClr val="bg1"/>
                </a:solidFill>
              </a:rPr>
              <a:t>the modern toothpastes we use today.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433764">
            <a:off x="4836018" y="1774457"/>
            <a:ext cx="3867606" cy="3309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38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48190" y="485773"/>
            <a:ext cx="8220075" cy="1160147"/>
          </a:xfrm>
        </p:spPr>
        <p:txBody>
          <a:bodyPr>
            <a:noAutofit/>
          </a:bodyPr>
          <a:lstStyle/>
          <a:p>
            <a:pPr algn="ctr"/>
            <a:r>
              <a:rPr lang="en-GB" dirty="0" smtClean="0"/>
              <a:t>Create Your Own Toothpaste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755650" y="1419497"/>
            <a:ext cx="3816350" cy="4537166"/>
          </a:xfrm>
          <a:prstGeom prst="rect">
            <a:avLst/>
          </a:prstGeom>
          <a:solidFill>
            <a:srgbClr val="54E29F"/>
          </a:solidFill>
          <a:ln>
            <a:solidFill>
              <a:srgbClr val="54E2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altLang="en-US" sz="1600" dirty="0">
                <a:solidFill>
                  <a:schemeClr val="tx1"/>
                </a:solidFill>
              </a:rPr>
              <a:t>You are going to invent your own toothpaste, just like Washington Sheffield</a:t>
            </a:r>
            <a:r>
              <a:rPr lang="en-GB" altLang="en-US" sz="1600" dirty="0" smtClean="0">
                <a:solidFill>
                  <a:schemeClr val="tx1"/>
                </a:solidFill>
              </a:rPr>
              <a:t>.</a:t>
            </a:r>
          </a:p>
          <a:p>
            <a:endParaRPr lang="en-GB" altLang="en-US" sz="1600" dirty="0">
              <a:solidFill>
                <a:schemeClr val="tx1"/>
              </a:solidFill>
            </a:endParaRPr>
          </a:p>
          <a:p>
            <a:r>
              <a:rPr lang="en-GB" altLang="en-US" sz="1600" dirty="0">
                <a:solidFill>
                  <a:schemeClr val="tx1"/>
                </a:solidFill>
              </a:rPr>
              <a:t>On your Toothpaste Invention Activity Sheet you will find the ingredients you will need for your toothpaste</a:t>
            </a:r>
            <a:r>
              <a:rPr lang="en-GB" altLang="en-US" sz="1600" dirty="0" smtClean="0">
                <a:solidFill>
                  <a:schemeClr val="tx1"/>
                </a:solidFill>
              </a:rPr>
              <a:t>.</a:t>
            </a:r>
          </a:p>
          <a:p>
            <a:endParaRPr lang="en-GB" altLang="en-US" sz="1600" dirty="0">
              <a:solidFill>
                <a:schemeClr val="tx1"/>
              </a:solidFill>
            </a:endParaRPr>
          </a:p>
          <a:p>
            <a:r>
              <a:rPr lang="en-GB" altLang="en-US" sz="1600" dirty="0">
                <a:solidFill>
                  <a:schemeClr val="tx1"/>
                </a:solidFill>
              </a:rPr>
              <a:t>It is up to you how much of each ingredient you put into your toothpaste, with a maximum of 1 teaspoon for each ingredient</a:t>
            </a:r>
            <a:r>
              <a:rPr lang="en-GB" altLang="en-US" sz="1600" dirty="0" smtClean="0">
                <a:solidFill>
                  <a:schemeClr val="tx1"/>
                </a:solidFill>
              </a:rPr>
              <a:t>.</a:t>
            </a:r>
          </a:p>
          <a:p>
            <a:endParaRPr lang="en-GB" altLang="en-US" sz="1600" dirty="0">
              <a:solidFill>
                <a:schemeClr val="tx1"/>
              </a:solidFill>
            </a:endParaRPr>
          </a:p>
          <a:p>
            <a:r>
              <a:rPr lang="en-GB" altLang="en-US" sz="1600" dirty="0">
                <a:solidFill>
                  <a:schemeClr val="tx1"/>
                </a:solidFill>
              </a:rPr>
              <a:t>When choosing how much of each thing to add, think about the properties of a good toothpaste. What should it smell like? What consistency should it have? How will it remove stains and plaque? Choose ingredients to give your toothpaste the properties it needs. </a:t>
            </a:r>
          </a:p>
        </p:txBody>
      </p:sp>
      <p:sp>
        <p:nvSpPr>
          <p:cNvPr id="2" name="Rectangle 1"/>
          <p:cNvSpPr/>
          <p:nvPr/>
        </p:nvSpPr>
        <p:spPr>
          <a:xfrm>
            <a:off x="4667796" y="1419497"/>
            <a:ext cx="3720554" cy="4537166"/>
          </a:xfrm>
          <a:prstGeom prst="rect">
            <a:avLst/>
          </a:prstGeom>
          <a:solidFill>
            <a:srgbClr val="FDCB3F"/>
          </a:solidFill>
          <a:ln>
            <a:solidFill>
              <a:srgbClr val="FDCB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222"/>
          <a:stretch/>
        </p:blipFill>
        <p:spPr>
          <a:xfrm>
            <a:off x="4778673" y="1419498"/>
            <a:ext cx="3498800" cy="4431708"/>
          </a:xfrm>
          <a:prstGeom prst="rect">
            <a:avLst/>
          </a:prstGeom>
        </p:spPr>
      </p:pic>
      <p:pic>
        <p:nvPicPr>
          <p:cNvPr id="10" name="Pairs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6800" y="615600"/>
            <a:ext cx="864000" cy="8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504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30770" y="485773"/>
            <a:ext cx="8220075" cy="1160147"/>
          </a:xfrm>
        </p:spPr>
        <p:txBody>
          <a:bodyPr>
            <a:noAutofit/>
          </a:bodyPr>
          <a:lstStyle/>
          <a:p>
            <a:pPr algn="ctr"/>
            <a:r>
              <a:rPr lang="en-GB" dirty="0" smtClean="0"/>
              <a:t>Create Your Own Toothpaste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4058194" y="1645920"/>
            <a:ext cx="4330156" cy="3239589"/>
          </a:xfrm>
          <a:prstGeom prst="rect">
            <a:avLst/>
          </a:prstGeom>
          <a:solidFill>
            <a:srgbClr val="54E29F"/>
          </a:solidFill>
          <a:ln>
            <a:solidFill>
              <a:srgbClr val="54E2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altLang="en-US" sz="1600" dirty="0">
                <a:solidFill>
                  <a:schemeClr val="tx1"/>
                </a:solidFill>
              </a:rPr>
              <a:t>Write down your toothpaste recipe on your activity sheet</a:t>
            </a:r>
            <a:r>
              <a:rPr lang="en-GB" altLang="en-US" sz="1600" dirty="0" smtClean="0">
                <a:solidFill>
                  <a:schemeClr val="tx1"/>
                </a:solidFill>
              </a:rPr>
              <a:t>.</a:t>
            </a:r>
          </a:p>
          <a:p>
            <a:endParaRPr lang="en-GB" altLang="en-US" sz="1600" dirty="0">
              <a:solidFill>
                <a:schemeClr val="tx1"/>
              </a:solidFill>
            </a:endParaRPr>
          </a:p>
          <a:p>
            <a:r>
              <a:rPr lang="en-GB" altLang="en-US" sz="1600" dirty="0">
                <a:solidFill>
                  <a:schemeClr val="tx1"/>
                </a:solidFill>
              </a:rPr>
              <a:t>You will test your toothpaste to see how effective it is at removing stains, and compare it to real brands of toothpaste</a:t>
            </a:r>
            <a:r>
              <a:rPr lang="en-GB" altLang="en-US" sz="1600" dirty="0" smtClean="0">
                <a:solidFill>
                  <a:schemeClr val="tx1"/>
                </a:solidFill>
              </a:rPr>
              <a:t>.</a:t>
            </a:r>
          </a:p>
          <a:p>
            <a:endParaRPr lang="en-GB" altLang="en-US" sz="1600" dirty="0">
              <a:solidFill>
                <a:schemeClr val="tx1"/>
              </a:solidFill>
            </a:endParaRPr>
          </a:p>
          <a:p>
            <a:r>
              <a:rPr lang="en-GB" altLang="en-US" sz="1600" dirty="0">
                <a:solidFill>
                  <a:schemeClr val="tx1"/>
                </a:solidFill>
              </a:rPr>
              <a:t>Remember that your toothpaste is a fun invention and should not really be used on your own teeth or anyone else's!</a:t>
            </a:r>
          </a:p>
        </p:txBody>
      </p:sp>
      <p:sp>
        <p:nvSpPr>
          <p:cNvPr id="7" name="Rectangle 6"/>
          <p:cNvSpPr/>
          <p:nvPr/>
        </p:nvSpPr>
        <p:spPr>
          <a:xfrm>
            <a:off x="755650" y="1645920"/>
            <a:ext cx="3206750" cy="3239589"/>
          </a:xfrm>
          <a:prstGeom prst="rect">
            <a:avLst/>
          </a:prstGeom>
          <a:solidFill>
            <a:srgbClr val="AEFBA2"/>
          </a:solidFill>
          <a:ln>
            <a:solidFill>
              <a:srgbClr val="AEFB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4075" y="1802675"/>
            <a:ext cx="2066499" cy="292309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Pairs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6800" y="615600"/>
            <a:ext cx="864000" cy="8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962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50885" y="1410786"/>
            <a:ext cx="7632700" cy="4293324"/>
          </a:xfrm>
          <a:prstGeom prst="rect">
            <a:avLst/>
          </a:prstGeom>
          <a:solidFill>
            <a:srgbClr val="AEFBA2"/>
          </a:solidFill>
          <a:ln>
            <a:solidFill>
              <a:srgbClr val="AEFB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altLang="en-US" dirty="0">
                <a:solidFill>
                  <a:schemeClr val="tx1"/>
                </a:solidFill>
              </a:rPr>
              <a:t>Now that you have invented your own toothpaste, you need to test it by comparing it to real brands of toothpaste</a:t>
            </a:r>
            <a:r>
              <a:rPr lang="en-GB" altLang="en-US" dirty="0" smtClean="0">
                <a:solidFill>
                  <a:schemeClr val="tx1"/>
                </a:solidFill>
              </a:rPr>
              <a:t>.</a:t>
            </a:r>
          </a:p>
          <a:p>
            <a:endParaRPr lang="en-GB" altLang="en-US" dirty="0">
              <a:solidFill>
                <a:schemeClr val="tx1"/>
              </a:solidFill>
            </a:endParaRPr>
          </a:p>
          <a:p>
            <a:r>
              <a:rPr lang="en-GB" altLang="en-US" dirty="0">
                <a:solidFill>
                  <a:schemeClr val="tx1"/>
                </a:solidFill>
              </a:rPr>
              <a:t>You will see how well each toothpaste removes a stain on a tile.</a:t>
            </a:r>
          </a:p>
          <a:p>
            <a:r>
              <a:rPr lang="en-GB" altLang="en-US" dirty="0">
                <a:solidFill>
                  <a:schemeClr val="tx1"/>
                </a:solidFill>
              </a:rPr>
              <a:t>You will use the same amount of toothpaste on the same type of toothbrush, and then try to scrub the stains off</a:t>
            </a:r>
            <a:r>
              <a:rPr lang="en-GB" altLang="en-US" dirty="0" smtClean="0">
                <a:solidFill>
                  <a:schemeClr val="tx1"/>
                </a:solidFill>
              </a:rPr>
              <a:t>.</a:t>
            </a:r>
          </a:p>
          <a:p>
            <a:endParaRPr lang="en-GB" altLang="en-US" dirty="0">
              <a:solidFill>
                <a:schemeClr val="tx1"/>
              </a:solidFill>
            </a:endParaRPr>
          </a:p>
          <a:p>
            <a:r>
              <a:rPr lang="en-GB" altLang="en-US" dirty="0">
                <a:solidFill>
                  <a:schemeClr val="tx1"/>
                </a:solidFill>
              </a:rPr>
              <a:t>You will have to decide how you will measure how effective </a:t>
            </a:r>
            <a:endParaRPr lang="en-GB" altLang="en-US" dirty="0" smtClean="0">
              <a:solidFill>
                <a:schemeClr val="tx1"/>
              </a:solidFill>
            </a:endParaRPr>
          </a:p>
          <a:p>
            <a:r>
              <a:rPr lang="en-GB" altLang="en-US" dirty="0" smtClean="0">
                <a:solidFill>
                  <a:schemeClr val="tx1"/>
                </a:solidFill>
              </a:rPr>
              <a:t>each </a:t>
            </a:r>
            <a:r>
              <a:rPr lang="en-GB" altLang="en-US" dirty="0">
                <a:solidFill>
                  <a:schemeClr val="tx1"/>
                </a:solidFill>
              </a:rPr>
              <a:t>toothpaste is at removing the stains. </a:t>
            </a:r>
            <a:endParaRPr lang="en-GB" altLang="en-US" dirty="0" smtClean="0">
              <a:solidFill>
                <a:schemeClr val="tx1"/>
              </a:solidFill>
            </a:endParaRPr>
          </a:p>
          <a:p>
            <a:r>
              <a:rPr lang="en-GB" altLang="en-US" dirty="0">
                <a:solidFill>
                  <a:schemeClr val="tx1"/>
                </a:solidFill>
              </a:rPr>
              <a:t/>
            </a:r>
            <a:br>
              <a:rPr lang="en-GB" altLang="en-US" dirty="0">
                <a:solidFill>
                  <a:schemeClr val="tx1"/>
                </a:solidFill>
              </a:rPr>
            </a:br>
            <a:r>
              <a:rPr lang="en-GB" altLang="en-US" dirty="0">
                <a:solidFill>
                  <a:schemeClr val="tx1"/>
                </a:solidFill>
              </a:rPr>
              <a:t>Some ideas include: brushing each stain 5 times </a:t>
            </a:r>
            <a:endParaRPr lang="en-GB" altLang="en-US" dirty="0" smtClean="0">
              <a:solidFill>
                <a:schemeClr val="tx1"/>
              </a:solidFill>
            </a:endParaRPr>
          </a:p>
          <a:p>
            <a:r>
              <a:rPr lang="en-GB" altLang="en-US" dirty="0" smtClean="0">
                <a:solidFill>
                  <a:schemeClr val="tx1"/>
                </a:solidFill>
              </a:rPr>
              <a:t>and </a:t>
            </a:r>
            <a:r>
              <a:rPr lang="en-GB" altLang="en-US" dirty="0">
                <a:solidFill>
                  <a:schemeClr val="tx1"/>
                </a:solidFill>
              </a:rPr>
              <a:t>seeing how well the stains have </a:t>
            </a:r>
            <a:endParaRPr lang="en-GB" altLang="en-US" dirty="0" smtClean="0">
              <a:solidFill>
                <a:schemeClr val="tx1"/>
              </a:solidFill>
            </a:endParaRPr>
          </a:p>
          <a:p>
            <a:r>
              <a:rPr lang="en-GB" altLang="en-US" dirty="0" smtClean="0">
                <a:solidFill>
                  <a:schemeClr val="tx1"/>
                </a:solidFill>
              </a:rPr>
              <a:t>been </a:t>
            </a:r>
            <a:r>
              <a:rPr lang="en-GB" altLang="en-US" dirty="0">
                <a:solidFill>
                  <a:schemeClr val="tx1"/>
                </a:solidFill>
              </a:rPr>
              <a:t>removed, or counting how </a:t>
            </a:r>
            <a:endParaRPr lang="en-GB" altLang="en-US" dirty="0" smtClean="0">
              <a:solidFill>
                <a:schemeClr val="tx1"/>
              </a:solidFill>
            </a:endParaRPr>
          </a:p>
          <a:p>
            <a:r>
              <a:rPr lang="en-GB" altLang="en-US" dirty="0" smtClean="0">
                <a:solidFill>
                  <a:schemeClr val="tx1"/>
                </a:solidFill>
              </a:rPr>
              <a:t>many </a:t>
            </a:r>
            <a:r>
              <a:rPr lang="en-GB" altLang="en-US" dirty="0">
                <a:solidFill>
                  <a:schemeClr val="tx1"/>
                </a:solidFill>
              </a:rPr>
              <a:t>brushes it takes to remove </a:t>
            </a:r>
            <a:endParaRPr lang="en-GB" altLang="en-US" dirty="0" smtClean="0">
              <a:solidFill>
                <a:schemeClr val="tx1"/>
              </a:solidFill>
            </a:endParaRPr>
          </a:p>
          <a:p>
            <a:r>
              <a:rPr lang="en-GB" altLang="en-US" dirty="0" smtClean="0">
                <a:solidFill>
                  <a:schemeClr val="tx1"/>
                </a:solidFill>
              </a:rPr>
              <a:t>each </a:t>
            </a:r>
            <a:r>
              <a:rPr lang="en-GB" altLang="en-US" dirty="0">
                <a:solidFill>
                  <a:schemeClr val="tx1"/>
                </a:solidFill>
              </a:rPr>
              <a:t>stain completely.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197" y="467526"/>
            <a:ext cx="8220075" cy="1160147"/>
          </a:xfrm>
        </p:spPr>
        <p:txBody>
          <a:bodyPr>
            <a:noAutofit/>
          </a:bodyPr>
          <a:lstStyle/>
          <a:p>
            <a:pPr algn="ctr"/>
            <a:r>
              <a:rPr lang="en-GB" dirty="0" smtClean="0"/>
              <a:t>Testing Toothpaste</a:t>
            </a:r>
            <a:endParaRPr lang="en-GB" dirty="0"/>
          </a:p>
        </p:txBody>
      </p:sp>
      <p:sp>
        <p:nvSpPr>
          <p:cNvPr id="5" name="Isosceles Triangle 4"/>
          <p:cNvSpPr/>
          <p:nvPr/>
        </p:nvSpPr>
        <p:spPr>
          <a:xfrm>
            <a:off x="4180114" y="3082834"/>
            <a:ext cx="4203471" cy="2621276"/>
          </a:xfrm>
          <a:prstGeom prst="triangle">
            <a:avLst>
              <a:gd name="adj" fmla="val 100000"/>
            </a:avLst>
          </a:prstGeom>
          <a:solidFill>
            <a:srgbClr val="54E29F"/>
          </a:solidFill>
          <a:ln>
            <a:solidFill>
              <a:srgbClr val="54E2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98125">
            <a:off x="3895295" y="2759441"/>
            <a:ext cx="4498389" cy="3352799"/>
          </a:xfrm>
          <a:prstGeom prst="rect">
            <a:avLst/>
          </a:prstGeom>
        </p:spPr>
      </p:pic>
      <p:pic>
        <p:nvPicPr>
          <p:cNvPr id="10" name="Pairs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6800" y="615600"/>
            <a:ext cx="864000" cy="8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74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winkl Planit">
      <a:dk1>
        <a:srgbClr val="1C1C1C"/>
      </a:dk1>
      <a:lt1>
        <a:srgbClr val="FFFFFF"/>
      </a:lt1>
      <a:dk2>
        <a:srgbClr val="132A8C"/>
      </a:dk2>
      <a:lt2>
        <a:srgbClr val="E2E2E2"/>
      </a:lt2>
      <a:accent1>
        <a:srgbClr val="6B388C"/>
      </a:accent1>
      <a:accent2>
        <a:srgbClr val="E6236A"/>
      </a:accent2>
      <a:accent3>
        <a:srgbClr val="32B3A2"/>
      </a:accent3>
      <a:accent4>
        <a:srgbClr val="A21774"/>
      </a:accent4>
      <a:accent5>
        <a:srgbClr val="14B4E4"/>
      </a:accent5>
      <a:accent6>
        <a:srgbClr val="EE7918"/>
      </a:accent6>
      <a:hlink>
        <a:srgbClr val="14B4E4"/>
      </a:hlink>
      <a:folHlink>
        <a:srgbClr val="86CEFA"/>
      </a:folHlink>
    </a:clrScheme>
    <a:fontScheme name="Twinkl Planit">
      <a:majorFont>
        <a:latin typeface="Sassoon Infant Md"/>
        <a:ea typeface=""/>
        <a:cs typeface=""/>
      </a:majorFont>
      <a:minorFont>
        <a:latin typeface="Sassoon Infant Rg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1082</TotalTime>
  <Words>987</Words>
  <Application>Microsoft Office PowerPoint</Application>
  <PresentationFormat>On-screen Show (4:3)</PresentationFormat>
  <Paragraphs>101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BPreplay</vt:lpstr>
      <vt:lpstr>Sassoon Infant Rg</vt:lpstr>
      <vt:lpstr>Arial</vt:lpstr>
      <vt:lpstr>ChunkFive Roman</vt:lpstr>
      <vt:lpstr>Sassoon Infant Md</vt:lpstr>
      <vt:lpstr>Calibri</vt:lpstr>
      <vt:lpstr>Office Theme</vt:lpstr>
      <vt:lpstr>PowerPoint Presentation</vt:lpstr>
      <vt:lpstr>PowerPoint Presentation</vt:lpstr>
      <vt:lpstr>What Do You Really Know  About Toothpaste?</vt:lpstr>
      <vt:lpstr>What Were the First  Toothpastes Like?</vt:lpstr>
      <vt:lpstr>Washington Sheffield</vt:lpstr>
      <vt:lpstr>Washington Sheffield</vt:lpstr>
      <vt:lpstr>Create Your Own Toothpaste</vt:lpstr>
      <vt:lpstr>Create Your Own Toothpaste</vt:lpstr>
      <vt:lpstr>Testing Toothpaste</vt:lpstr>
      <vt:lpstr>Testing Toothpaste</vt:lpstr>
      <vt:lpstr>Testing Toothpaste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Geography</dc:title>
  <dc:creator>Twinkl</dc:creator>
  <cp:lastModifiedBy>EDavid2</cp:lastModifiedBy>
  <cp:revision>80</cp:revision>
  <dcterms:created xsi:type="dcterms:W3CDTF">2014-10-01T16:09:27Z</dcterms:created>
  <dcterms:modified xsi:type="dcterms:W3CDTF">2021-02-12T12:23:28Z</dcterms:modified>
</cp:coreProperties>
</file>