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58" r:id="rId4"/>
    <p:sldId id="259" r:id="rId5"/>
    <p:sldId id="260" r:id="rId6"/>
    <p:sldId id="261" r:id="rId7"/>
    <p:sldId id="303" r:id="rId8"/>
    <p:sldId id="304" r:id="rId9"/>
    <p:sldId id="305" r:id="rId10"/>
    <p:sldId id="306" r:id="rId11"/>
    <p:sldId id="308" r:id="rId12"/>
    <p:sldId id="307" r:id="rId13"/>
    <p:sldId id="262" r:id="rId14"/>
    <p:sldId id="309" r:id="rId15"/>
    <p:sldId id="313" r:id="rId16"/>
    <p:sldId id="301" r:id="rId17"/>
    <p:sldId id="300" r:id="rId18"/>
    <p:sldId id="286" r:id="rId19"/>
    <p:sldId id="302" r:id="rId20"/>
    <p:sldId id="269" r:id="rId21"/>
    <p:sldId id="287" r:id="rId22"/>
    <p:sldId id="310" r:id="rId23"/>
    <p:sldId id="291" r:id="rId24"/>
    <p:sldId id="312" r:id="rId25"/>
    <p:sldId id="315" r:id="rId26"/>
    <p:sldId id="316" r:id="rId27"/>
    <p:sldId id="317" r:id="rId28"/>
    <p:sldId id="318" r:id="rId29"/>
    <p:sldId id="319" r:id="rId30"/>
    <p:sldId id="320" r:id="rId31"/>
    <p:sldId id="321" r:id="rId32"/>
    <p:sldId id="311" r:id="rId33"/>
    <p:sldId id="314" r:id="rId34"/>
    <p:sldId id="283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50" autoAdjust="0"/>
    <p:restoredTop sz="94660"/>
  </p:normalViewPr>
  <p:slideViewPr>
    <p:cSldViewPr>
      <p:cViewPr varScale="1">
        <p:scale>
          <a:sx n="69" d="100"/>
          <a:sy n="69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3B5DAD-C969-48E0-9F3A-16B593049C7F}" type="datetimeFigureOut">
              <a:rPr lang="en-GB" smtClean="0"/>
              <a:t>07/05/2020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6B2A56-8029-4595-AFBE-624C4064CA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3625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07/05/2020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2229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07/05/2020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5034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07/05/2020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8518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07/05/2020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2537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07/05/2020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4009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07/05/2020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44915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07/05/2020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6863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07/05/2020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2904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07/05/2020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3970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07/05/2020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6007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07/05/2020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5170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C87822-743B-4C78-87E2-CDD1B74BF785}" type="datetimeFigureOut">
              <a:rPr lang="en-GB" smtClean="0"/>
              <a:t>07/05/2020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4809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4RHQYctGYkU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2132856"/>
            <a:ext cx="7772400" cy="1470025"/>
          </a:xfrm>
        </p:spPr>
        <p:txBody>
          <a:bodyPr/>
          <a:lstStyle/>
          <a:p>
            <a:r>
              <a:rPr lang="en-GB" b="1" dirty="0"/>
              <a:t>ENGLISH LESSONS MONDAY 11</a:t>
            </a:r>
            <a:r>
              <a:rPr lang="en-GB" b="1" baseline="30000" dirty="0"/>
              <a:t>th</a:t>
            </a:r>
            <a:r>
              <a:rPr lang="en-GB" b="1" dirty="0"/>
              <a:t> MAY TO FRIDAY 15th MAY</a:t>
            </a:r>
          </a:p>
        </p:txBody>
      </p:sp>
    </p:spTree>
    <p:extLst>
      <p:ext uri="{BB962C8B-B14F-4D97-AF65-F5344CB8AC3E}">
        <p14:creationId xmlns:p14="http://schemas.microsoft.com/office/powerpoint/2010/main" val="11230556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What is a subordinate clause?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dirty="0" smtClean="0"/>
              <a:t>It contains a subject and a verb but </a:t>
            </a:r>
            <a:r>
              <a:rPr lang="en-GB" u="sng" dirty="0" smtClean="0"/>
              <a:t>it does not make sense on its own</a:t>
            </a:r>
            <a:r>
              <a:rPr lang="en-GB" dirty="0" smtClean="0"/>
              <a:t>. It usually contains a subordinating conjunction. e.g. </a:t>
            </a:r>
          </a:p>
          <a:p>
            <a:pPr marL="0" indent="0" algn="ctr">
              <a:buNone/>
            </a:pPr>
            <a:r>
              <a:rPr lang="en-GB" sz="4000" b="1" u="sng" dirty="0" smtClean="0"/>
              <a:t>although</a:t>
            </a:r>
            <a:r>
              <a:rPr lang="en-GB" sz="4000" b="1" dirty="0" smtClean="0"/>
              <a:t> the children were hungry </a:t>
            </a:r>
            <a:endParaRPr lang="en-GB" sz="4000" b="1" dirty="0"/>
          </a:p>
        </p:txBody>
      </p:sp>
      <p:sp>
        <p:nvSpPr>
          <p:cNvPr id="4" name="Rectangle 3"/>
          <p:cNvSpPr/>
          <p:nvPr/>
        </p:nvSpPr>
        <p:spPr>
          <a:xfrm>
            <a:off x="107504" y="2708920"/>
            <a:ext cx="8712968" cy="28803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38123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GB" sz="3900" dirty="0" smtClean="0"/>
              <a:t>What Is a </a:t>
            </a:r>
            <a:r>
              <a:rPr lang="en-GB" sz="3900" u="sng" dirty="0" smtClean="0"/>
              <a:t>complex sentence</a:t>
            </a:r>
            <a:r>
              <a:rPr lang="en-GB" sz="3900" dirty="0" smtClean="0"/>
              <a:t>? </a:t>
            </a:r>
          </a:p>
          <a:p>
            <a:pPr marL="0" indent="0">
              <a:buNone/>
            </a:pPr>
            <a:endParaRPr lang="en-GB" sz="3900" dirty="0"/>
          </a:p>
          <a:p>
            <a:pPr marL="0" indent="0">
              <a:buNone/>
            </a:pPr>
            <a:r>
              <a:rPr lang="en-GB" sz="3900" dirty="0" smtClean="0"/>
              <a:t>They contain a main clause (which makes sense on its own) and at least one subordinating clause (which does not make sense on its own) e.g. </a:t>
            </a:r>
          </a:p>
          <a:p>
            <a:pPr marL="0" indent="0" algn="ctr">
              <a:buNone/>
            </a:pPr>
            <a:endParaRPr lang="en-GB" sz="3900" b="1" dirty="0" smtClean="0"/>
          </a:p>
          <a:p>
            <a:pPr marL="0" indent="0" algn="ctr">
              <a:buNone/>
            </a:pPr>
            <a:r>
              <a:rPr lang="en-GB" sz="3900" b="1" dirty="0" smtClean="0"/>
              <a:t>The children played outside </a:t>
            </a:r>
            <a:r>
              <a:rPr lang="en-GB" sz="3900" b="1" i="1" u="sng" dirty="0" smtClean="0">
                <a:solidFill>
                  <a:srgbClr val="00B050"/>
                </a:solidFill>
              </a:rPr>
              <a:t>because</a:t>
            </a:r>
            <a:r>
              <a:rPr lang="en-GB" sz="3900" dirty="0" smtClean="0">
                <a:solidFill>
                  <a:srgbClr val="00B050"/>
                </a:solidFill>
              </a:rPr>
              <a:t> it was sunny. </a:t>
            </a:r>
          </a:p>
          <a:p>
            <a:pPr marL="0" indent="0">
              <a:buNone/>
            </a:pPr>
            <a:endParaRPr lang="en-GB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GB" b="1" dirty="0" smtClean="0"/>
              <a:t>Bold = main clause</a:t>
            </a:r>
          </a:p>
          <a:p>
            <a:pPr marL="0" indent="0">
              <a:buNone/>
            </a:pPr>
            <a:r>
              <a:rPr lang="en-GB" dirty="0" smtClean="0">
                <a:solidFill>
                  <a:srgbClr val="00B050"/>
                </a:solidFill>
              </a:rPr>
              <a:t>Green = subordinate clause</a:t>
            </a:r>
          </a:p>
          <a:p>
            <a:pPr marL="0" indent="0">
              <a:buNone/>
            </a:pPr>
            <a:r>
              <a:rPr lang="en-GB" b="1" i="1" dirty="0">
                <a:solidFill>
                  <a:srgbClr val="00B050"/>
                </a:solidFill>
              </a:rPr>
              <a:t>b</a:t>
            </a:r>
            <a:r>
              <a:rPr lang="en-GB" b="1" i="1" dirty="0" smtClean="0">
                <a:solidFill>
                  <a:srgbClr val="00B050"/>
                </a:solidFill>
              </a:rPr>
              <a:t>ecause</a:t>
            </a:r>
            <a:r>
              <a:rPr lang="en-GB" dirty="0" smtClean="0">
                <a:solidFill>
                  <a:srgbClr val="00B050"/>
                </a:solidFill>
              </a:rPr>
              <a:t> = subordinating conjunction</a:t>
            </a:r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7200" y="2420888"/>
            <a:ext cx="8229600" cy="33123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02424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 smtClean="0"/>
              <a:t>Task 1</a:t>
            </a:r>
            <a:r>
              <a:rPr lang="en-GB" dirty="0" smtClean="0"/>
              <a:t>: Take a look at the videos which recap on:</a:t>
            </a:r>
          </a:p>
          <a:p>
            <a:r>
              <a:rPr lang="en-GB" dirty="0" smtClean="0"/>
              <a:t>I SAW A WABUB conjunctions</a:t>
            </a:r>
          </a:p>
          <a:p>
            <a:r>
              <a:rPr lang="en-GB" dirty="0" smtClean="0"/>
              <a:t>Main clause</a:t>
            </a:r>
          </a:p>
          <a:p>
            <a:r>
              <a:rPr lang="en-GB" dirty="0" smtClean="0"/>
              <a:t>Subordinate clause</a:t>
            </a:r>
          </a:p>
          <a:p>
            <a:r>
              <a:rPr lang="en-GB" dirty="0" smtClean="0"/>
              <a:t>When and where to use a comma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98695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Stories From Other Cultures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Task 2: To complete Schofield and Sims p5 ‘Subordinate clauses’. </a:t>
            </a:r>
          </a:p>
          <a:p>
            <a:pPr marL="0" indent="0">
              <a:buNone/>
            </a:pPr>
            <a:endParaRPr lang="en-GB" sz="2200" i="1" dirty="0"/>
          </a:p>
          <a:p>
            <a:pPr marL="0" indent="0">
              <a:buNone/>
            </a:pPr>
            <a:r>
              <a:rPr lang="en-GB" sz="3000" dirty="0" smtClean="0"/>
              <a:t>In part 1 on the sheet, we would like you to label the main clause, the conjunction and the subordinate clause. You could use different colours to highlight or underline them.  </a:t>
            </a:r>
            <a:endParaRPr lang="en-GB" sz="3000" dirty="0"/>
          </a:p>
        </p:txBody>
      </p:sp>
    </p:spTree>
    <p:extLst>
      <p:ext uri="{BB962C8B-B14F-4D97-AF65-F5344CB8AC3E}">
        <p14:creationId xmlns:p14="http://schemas.microsoft.com/office/powerpoint/2010/main" val="38744364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Answers to part 1: </a:t>
            </a:r>
          </a:p>
        </p:txBody>
      </p:sp>
      <p:pic>
        <p:nvPicPr>
          <p:cNvPr id="6" name="Picture 5" descr="Monday 11th Clauses Sheet answers.pdf - Adobe Acrobat Reader DC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6" t="41445" r="29394" b="21521"/>
          <a:stretch/>
        </p:blipFill>
        <p:spPr>
          <a:xfrm>
            <a:off x="106053" y="2204864"/>
            <a:ext cx="8993709" cy="33123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5517232"/>
            <a:ext cx="8064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Notice that the subordinate clause includes the subordinating conjunction</a:t>
            </a:r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1389997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If you feel like you would like some more practice, go to </a:t>
            </a:r>
            <a:r>
              <a:rPr lang="en-GB" dirty="0" err="1" smtClean="0"/>
              <a:t>SPaG</a:t>
            </a:r>
            <a:r>
              <a:rPr lang="en-GB" dirty="0" smtClean="0"/>
              <a:t> and try the questions in </a:t>
            </a:r>
            <a:r>
              <a:rPr lang="en-GB" i="1" dirty="0" smtClean="0"/>
              <a:t>Subordinate Clauses and Conjunctions B</a:t>
            </a:r>
            <a:endParaRPr lang="en-GB" i="1" dirty="0"/>
          </a:p>
        </p:txBody>
      </p:sp>
    </p:spTree>
    <p:extLst>
      <p:ext uri="{BB962C8B-B14F-4D97-AF65-F5344CB8AC3E}">
        <p14:creationId xmlns:p14="http://schemas.microsoft.com/office/powerpoint/2010/main" val="348701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C78AB3-83C3-49AB-8E39-4D8A3BE3B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prstClr val="black"/>
                </a:solidFill>
              </a:rPr>
              <a:t>Tuesday 12</a:t>
            </a:r>
            <a:r>
              <a:rPr lang="en-GB" baseline="30000" dirty="0">
                <a:solidFill>
                  <a:prstClr val="black"/>
                </a:solidFill>
              </a:rPr>
              <a:t>th</a:t>
            </a:r>
            <a:r>
              <a:rPr lang="en-GB" dirty="0">
                <a:solidFill>
                  <a:prstClr val="black"/>
                </a:solidFill>
              </a:rPr>
              <a:t> May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8BB390-F5E6-482B-9BC7-8D07E03247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prstClr val="black"/>
                </a:solidFill>
              </a:rPr>
              <a:t>L.O. To plan an </a:t>
            </a:r>
            <a:r>
              <a:rPr lang="en-GB" dirty="0" err="1">
                <a:solidFill>
                  <a:prstClr val="black"/>
                </a:solidFill>
              </a:rPr>
              <a:t>Ananse</a:t>
            </a:r>
            <a:r>
              <a:rPr lang="en-GB" dirty="0">
                <a:solidFill>
                  <a:prstClr val="black"/>
                </a:solidFill>
              </a:rPr>
              <a:t> story</a:t>
            </a:r>
          </a:p>
          <a:p>
            <a:pPr marL="0" indent="0">
              <a:buNone/>
            </a:pPr>
            <a:r>
              <a:rPr lang="en-GB" dirty="0" smtClean="0"/>
              <a:t>Identify </a:t>
            </a:r>
            <a:r>
              <a:rPr lang="en-GB" dirty="0" smtClean="0"/>
              <a:t>the subordinating </a:t>
            </a:r>
            <a:r>
              <a:rPr lang="en-GB" dirty="0" smtClean="0"/>
              <a:t>conjunction and find the main clause in the sentence below. </a:t>
            </a:r>
          </a:p>
          <a:p>
            <a:pPr marL="0" indent="0">
              <a:buNone/>
            </a:pPr>
            <a:r>
              <a:rPr lang="en-GB" dirty="0" smtClean="0"/>
              <a:t>(Remember, a main clause makes sense on its own)</a:t>
            </a:r>
          </a:p>
          <a:p>
            <a:pPr marL="0" indent="0">
              <a:buNone/>
            </a:pPr>
            <a:endParaRPr lang="en-GB" dirty="0"/>
          </a:p>
          <a:p>
            <a:pPr marL="0" indent="0" algn="ctr">
              <a:buNone/>
            </a:pPr>
            <a:r>
              <a:rPr lang="en-GB" sz="3500" b="1" dirty="0" smtClean="0"/>
              <a:t>As the rain fell, the children ran inside. </a:t>
            </a:r>
            <a:endParaRPr lang="en-GB" sz="3500" b="1" dirty="0"/>
          </a:p>
        </p:txBody>
      </p:sp>
    </p:spTree>
    <p:extLst>
      <p:ext uri="{BB962C8B-B14F-4D97-AF65-F5344CB8AC3E}">
        <p14:creationId xmlns:p14="http://schemas.microsoft.com/office/powerpoint/2010/main" val="1298549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463F8-F4C2-4235-A8EA-EE0C29F08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prstClr val="black"/>
                </a:solidFill>
              </a:rPr>
              <a:t>Tuesday 12</a:t>
            </a:r>
            <a:r>
              <a:rPr lang="en-GB" baseline="30000" dirty="0">
                <a:solidFill>
                  <a:prstClr val="black"/>
                </a:solidFill>
              </a:rPr>
              <a:t>th</a:t>
            </a:r>
            <a:r>
              <a:rPr lang="en-GB" dirty="0">
                <a:solidFill>
                  <a:prstClr val="black"/>
                </a:solidFill>
              </a:rPr>
              <a:t> May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5A49DC-2DC6-4F9D-8E11-5F4F60B414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GB" sz="3300" dirty="0">
                <a:solidFill>
                  <a:prstClr val="black"/>
                </a:solidFill>
              </a:rPr>
              <a:t>L.O. To plan an </a:t>
            </a:r>
            <a:r>
              <a:rPr lang="en-GB" sz="3300" dirty="0" err="1">
                <a:solidFill>
                  <a:prstClr val="black"/>
                </a:solidFill>
              </a:rPr>
              <a:t>Ananse</a:t>
            </a:r>
            <a:r>
              <a:rPr lang="en-GB" sz="3300" dirty="0">
                <a:solidFill>
                  <a:prstClr val="black"/>
                </a:solidFill>
              </a:rPr>
              <a:t> story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Today, we would like you to plan your own </a:t>
            </a:r>
            <a:r>
              <a:rPr lang="en-GB" dirty="0" err="1" smtClean="0"/>
              <a:t>Ananse</a:t>
            </a:r>
            <a:r>
              <a:rPr lang="en-GB" dirty="0" smtClean="0"/>
              <a:t> story and check that your plan would make sense to someone else. </a:t>
            </a: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Let’s recap on the story structure of </a:t>
            </a:r>
            <a:r>
              <a:rPr lang="en-GB" dirty="0" err="1"/>
              <a:t>Ananse</a:t>
            </a:r>
            <a:r>
              <a:rPr lang="en-GB" dirty="0"/>
              <a:t> and Turtle. (see the next slide)</a:t>
            </a:r>
          </a:p>
        </p:txBody>
      </p:sp>
    </p:spTree>
    <p:extLst>
      <p:ext uri="{BB962C8B-B14F-4D97-AF65-F5344CB8AC3E}">
        <p14:creationId xmlns:p14="http://schemas.microsoft.com/office/powerpoint/2010/main" val="366593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Stories From Other Cultures</a:t>
            </a:r>
            <a:br>
              <a:rPr lang="en-GB" dirty="0"/>
            </a:br>
            <a:r>
              <a:rPr lang="en-GB" sz="2400" dirty="0" err="1"/>
              <a:t>Ananse</a:t>
            </a:r>
            <a:r>
              <a:rPr lang="en-GB" sz="2400" dirty="0"/>
              <a:t> and Turtle Story Mountain </a:t>
            </a:r>
          </a:p>
        </p:txBody>
      </p:sp>
      <p:pic>
        <p:nvPicPr>
          <p:cNvPr id="4" name="Content Placeholder 3" descr="Ananse Story Mountain Model Answer - Word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00" t="23947" r="18500" b="4539"/>
          <a:stretch/>
        </p:blipFill>
        <p:spPr>
          <a:xfrm>
            <a:off x="809582" y="1700808"/>
            <a:ext cx="7524836" cy="4598511"/>
          </a:xfrm>
        </p:spPr>
      </p:pic>
    </p:spTree>
    <p:extLst>
      <p:ext uri="{BB962C8B-B14F-4D97-AF65-F5344CB8AC3E}">
        <p14:creationId xmlns:p14="http://schemas.microsoft.com/office/powerpoint/2010/main" val="87101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5E238A-8A29-443F-A2EE-30CE5BE83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prstClr val="black"/>
                </a:solidFill>
              </a:rPr>
              <a:t>Tuesday 12</a:t>
            </a:r>
            <a:r>
              <a:rPr lang="en-GB" baseline="30000" dirty="0">
                <a:solidFill>
                  <a:prstClr val="black"/>
                </a:solidFill>
              </a:rPr>
              <a:t>th</a:t>
            </a:r>
            <a:r>
              <a:rPr lang="en-GB" dirty="0">
                <a:solidFill>
                  <a:prstClr val="black"/>
                </a:solidFill>
              </a:rPr>
              <a:t> May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3B0D49-BF6E-40E8-88F1-A9D8C1F447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prstClr val="black"/>
                </a:solidFill>
              </a:rPr>
              <a:t>L.O. To plan an </a:t>
            </a:r>
            <a:r>
              <a:rPr lang="en-GB" dirty="0" err="1">
                <a:solidFill>
                  <a:prstClr val="black"/>
                </a:solidFill>
              </a:rPr>
              <a:t>Ananse</a:t>
            </a:r>
            <a:r>
              <a:rPr lang="en-GB" dirty="0">
                <a:solidFill>
                  <a:prstClr val="black"/>
                </a:solidFill>
              </a:rPr>
              <a:t> story</a:t>
            </a:r>
          </a:p>
          <a:p>
            <a:pPr marL="0" indent="0">
              <a:buNone/>
            </a:pPr>
            <a:r>
              <a:rPr lang="en-GB" dirty="0"/>
              <a:t> You can plan your story however you like. You might want to use: </a:t>
            </a:r>
          </a:p>
          <a:p>
            <a:r>
              <a:rPr lang="en-GB" dirty="0"/>
              <a:t>A story mountain</a:t>
            </a:r>
          </a:p>
          <a:p>
            <a:r>
              <a:rPr lang="en-GB" dirty="0"/>
              <a:t>A series of pictures with some notes below them</a:t>
            </a:r>
          </a:p>
          <a:p>
            <a:r>
              <a:rPr lang="en-GB" dirty="0"/>
              <a:t>The questions on next slide</a:t>
            </a:r>
          </a:p>
        </p:txBody>
      </p:sp>
    </p:spTree>
    <p:extLst>
      <p:ext uri="{BB962C8B-B14F-4D97-AF65-F5344CB8AC3E}">
        <p14:creationId xmlns:p14="http://schemas.microsoft.com/office/powerpoint/2010/main" val="4139947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dirty="0"/>
              <a:t>Spellings </a:t>
            </a:r>
            <a:br>
              <a:rPr lang="en-GB" dirty="0"/>
            </a:br>
            <a:r>
              <a:rPr lang="en-GB" dirty="0"/>
              <a:t>for Friday 15</a:t>
            </a:r>
            <a:r>
              <a:rPr lang="en-GB" baseline="30000" dirty="0"/>
              <a:t>th</a:t>
            </a:r>
            <a:r>
              <a:rPr lang="en-GB" dirty="0"/>
              <a:t> May</a:t>
            </a:r>
          </a:p>
        </p:txBody>
      </p:sp>
      <p:pic>
        <p:nvPicPr>
          <p:cNvPr id="9" name="Content Placeholder 8" descr="A screenshot of a cell phone&#10;&#10;Description automatically generated">
            <a:extLst>
              <a:ext uri="{FF2B5EF4-FFF2-40B4-BE49-F238E27FC236}">
                <a16:creationId xmlns:a16="http://schemas.microsoft.com/office/drawing/2014/main" id="{A5B7471B-6E61-401C-9101-0C7A9029D2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556792"/>
            <a:ext cx="1355118" cy="4525963"/>
          </a:xfrm>
        </p:spPr>
      </p:pic>
    </p:spTree>
    <p:extLst>
      <p:ext uri="{BB962C8B-B14F-4D97-AF65-F5344CB8AC3E}">
        <p14:creationId xmlns:p14="http://schemas.microsoft.com/office/powerpoint/2010/main" val="27603919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Tuesday 12</a:t>
            </a:r>
            <a:r>
              <a:rPr lang="en-GB" baseline="30000" dirty="0"/>
              <a:t>th</a:t>
            </a:r>
            <a:r>
              <a:rPr lang="en-GB" dirty="0"/>
              <a:t> May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GB" sz="4300" dirty="0"/>
              <a:t>L.O. To plan an </a:t>
            </a:r>
            <a:r>
              <a:rPr lang="en-GB" sz="4300" dirty="0" err="1"/>
              <a:t>Ananse</a:t>
            </a:r>
            <a:r>
              <a:rPr lang="en-GB" sz="4300" dirty="0"/>
              <a:t> story</a:t>
            </a:r>
          </a:p>
          <a:p>
            <a:pPr marL="0" indent="0">
              <a:buNone/>
            </a:pPr>
            <a:r>
              <a:rPr lang="en-GB" sz="3700" b="1" dirty="0" smtClean="0"/>
              <a:t>Questions to think about: </a:t>
            </a:r>
            <a:endParaRPr lang="en-GB" sz="3700" b="1" dirty="0"/>
          </a:p>
          <a:p>
            <a:pPr marL="514350" indent="-514350">
              <a:buFont typeface="+mj-lt"/>
              <a:buAutoNum type="arabicPeriod"/>
            </a:pPr>
            <a:r>
              <a:rPr lang="en-GB" sz="3700" dirty="0" smtClean="0"/>
              <a:t>What </a:t>
            </a:r>
            <a:r>
              <a:rPr lang="en-GB" sz="3700" dirty="0"/>
              <a:t>is the message?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700" dirty="0"/>
              <a:t>Other characters (animals)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700" dirty="0"/>
              <a:t>Is </a:t>
            </a:r>
            <a:r>
              <a:rPr lang="en-GB" sz="3700" dirty="0" err="1"/>
              <a:t>Ananse</a:t>
            </a:r>
            <a:r>
              <a:rPr lang="en-GB" sz="3700" dirty="0"/>
              <a:t> wise or foolish? 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700" dirty="0"/>
              <a:t>How does it begin?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700" dirty="0"/>
              <a:t>What is the problem? 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700" dirty="0"/>
              <a:t>How does it end?</a:t>
            </a:r>
          </a:p>
          <a:p>
            <a:pPr marL="0" indent="0">
              <a:buNone/>
            </a:pPr>
            <a:r>
              <a:rPr lang="en-GB" sz="3700" b="1" dirty="0"/>
              <a:t>If you are finding it really hard to think of a story, you can re-write one from last </a:t>
            </a:r>
            <a:r>
              <a:rPr lang="en-GB" sz="3700" b="1" dirty="0" smtClean="0"/>
              <a:t>week, however</a:t>
            </a:r>
            <a:r>
              <a:rPr lang="en-GB" sz="3700" b="1" dirty="0"/>
              <a:t>, we would </a:t>
            </a:r>
            <a:r>
              <a:rPr lang="en-GB" sz="3700" b="1" dirty="0" smtClean="0"/>
              <a:t>still like </a:t>
            </a:r>
            <a:r>
              <a:rPr lang="en-GB" sz="3700" b="1" dirty="0"/>
              <a:t>you to </a:t>
            </a:r>
            <a:r>
              <a:rPr lang="en-GB" sz="3700" b="1" dirty="0" smtClean="0"/>
              <a:t>show us that you are meeting your success criteria. </a:t>
            </a:r>
            <a:endParaRPr lang="en-GB" sz="3700" dirty="0"/>
          </a:p>
        </p:txBody>
      </p:sp>
    </p:spTree>
    <p:extLst>
      <p:ext uri="{BB962C8B-B14F-4D97-AF65-F5344CB8AC3E}">
        <p14:creationId xmlns:p14="http://schemas.microsoft.com/office/powerpoint/2010/main" val="362659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7569" y="332656"/>
            <a:ext cx="8229600" cy="1143000"/>
          </a:xfrm>
        </p:spPr>
        <p:txBody>
          <a:bodyPr/>
          <a:lstStyle/>
          <a:p>
            <a:r>
              <a:rPr lang="en-GB" dirty="0" smtClean="0"/>
              <a:t>Stories From Other </a:t>
            </a:r>
            <a:r>
              <a:rPr lang="en-GB" dirty="0"/>
              <a:t>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 err="1" smtClean="0"/>
              <a:t>Ananse</a:t>
            </a:r>
            <a:r>
              <a:rPr lang="en-GB" b="1" dirty="0" smtClean="0"/>
              <a:t> stories from last </a:t>
            </a:r>
            <a:r>
              <a:rPr lang="en-GB" b="1" dirty="0" smtClean="0"/>
              <a:t>week. Take another look if you feel it would help. </a:t>
            </a:r>
            <a:endParaRPr lang="en-GB" b="1" dirty="0" smtClean="0"/>
          </a:p>
          <a:p>
            <a:pPr marL="0" indent="0">
              <a:buNone/>
            </a:pPr>
            <a:r>
              <a:rPr lang="en-GB" dirty="0" err="1" smtClean="0"/>
              <a:t>Ananse</a:t>
            </a:r>
            <a:r>
              <a:rPr lang="en-GB" dirty="0" smtClean="0"/>
              <a:t> and Turtle</a:t>
            </a:r>
          </a:p>
          <a:p>
            <a:pPr marL="0" indent="0">
              <a:buNone/>
            </a:pPr>
            <a:r>
              <a:rPr lang="en-GB" dirty="0" err="1" smtClean="0"/>
              <a:t>Ananse</a:t>
            </a:r>
            <a:r>
              <a:rPr lang="en-GB" dirty="0" smtClean="0"/>
              <a:t> and the Pot of Wisdom</a:t>
            </a:r>
          </a:p>
          <a:p>
            <a:pPr marL="0" indent="0">
              <a:buNone/>
            </a:pPr>
            <a:r>
              <a:rPr lang="en-GB" dirty="0" err="1" smtClean="0"/>
              <a:t>Ananse</a:t>
            </a:r>
            <a:r>
              <a:rPr lang="en-GB" dirty="0" smtClean="0"/>
              <a:t> </a:t>
            </a:r>
            <a:r>
              <a:rPr lang="en-GB" dirty="0"/>
              <a:t>and the Sky Kingdom:</a:t>
            </a:r>
          </a:p>
          <a:p>
            <a:r>
              <a:rPr lang="en-GB" dirty="0">
                <a:hlinkClick r:id="rId2"/>
              </a:rPr>
              <a:t>https://www.youtube.com/watch?v=4RHQYctGYkU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267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Stories From Other Cultures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Task: Finally, re-read your plan as if you are someone who is reading it for the first time. Does it make sense? </a:t>
            </a:r>
          </a:p>
          <a:p>
            <a:r>
              <a:rPr lang="en-GB" dirty="0" smtClean="0"/>
              <a:t>Could someone else pick up your plan and write a story from it? </a:t>
            </a:r>
          </a:p>
          <a:p>
            <a:r>
              <a:rPr lang="en-GB" dirty="0" smtClean="0"/>
              <a:t>Are there any spellings that you need to check before you write it? 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10703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GB" sz="5500" dirty="0"/>
          </a:p>
          <a:p>
            <a:pPr marL="0" indent="0" algn="ctr">
              <a:buNone/>
            </a:pPr>
            <a:r>
              <a:rPr lang="en-GB" sz="5500" dirty="0"/>
              <a:t>Wednesday </a:t>
            </a:r>
            <a:r>
              <a:rPr lang="en-GB" sz="5500" dirty="0" smtClean="0"/>
              <a:t>13</a:t>
            </a:r>
            <a:r>
              <a:rPr lang="en-GB" sz="5500" baseline="30000" dirty="0" smtClean="0"/>
              <a:t>th</a:t>
            </a:r>
            <a:r>
              <a:rPr lang="en-GB" sz="5500" dirty="0" smtClean="0"/>
              <a:t> May</a:t>
            </a:r>
          </a:p>
          <a:p>
            <a:pPr marL="0" indent="0" algn="ctr">
              <a:buNone/>
            </a:pPr>
            <a:r>
              <a:rPr lang="en-GB" sz="5500" dirty="0" smtClean="0"/>
              <a:t>And Thursday 14</a:t>
            </a:r>
            <a:r>
              <a:rPr lang="en-GB" sz="5500" baseline="30000" dirty="0" smtClean="0"/>
              <a:t>th</a:t>
            </a:r>
            <a:r>
              <a:rPr lang="en-GB" sz="5500" dirty="0" smtClean="0"/>
              <a:t> May </a:t>
            </a:r>
            <a:endParaRPr lang="en-GB" sz="5500" dirty="0"/>
          </a:p>
        </p:txBody>
      </p:sp>
    </p:spTree>
    <p:extLst>
      <p:ext uri="{BB962C8B-B14F-4D97-AF65-F5344CB8AC3E}">
        <p14:creationId xmlns:p14="http://schemas.microsoft.com/office/powerpoint/2010/main" val="13205695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Stories From Other Cultures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 smtClean="0"/>
              <a:t>Task 1</a:t>
            </a:r>
            <a:r>
              <a:rPr lang="en-GB" dirty="0" smtClean="0"/>
              <a:t>: Starter </a:t>
            </a:r>
            <a:r>
              <a:rPr lang="en-GB" dirty="0" smtClean="0"/>
              <a:t>activity</a:t>
            </a:r>
          </a:p>
          <a:p>
            <a:pPr marL="0" indent="0">
              <a:buNone/>
            </a:pPr>
            <a:r>
              <a:rPr lang="en-GB" dirty="0" smtClean="0"/>
              <a:t>Greens </a:t>
            </a:r>
            <a:r>
              <a:rPr lang="en-GB" dirty="0" smtClean="0"/>
              <a:t>and Purples: Recap </a:t>
            </a:r>
            <a:r>
              <a:rPr lang="en-GB" dirty="0" smtClean="0"/>
              <a:t>on </a:t>
            </a:r>
            <a:r>
              <a:rPr lang="en-GB" b="1" u="sng" dirty="0" smtClean="0"/>
              <a:t>relative </a:t>
            </a:r>
            <a:r>
              <a:rPr lang="en-GB" b="1" u="sng" dirty="0" smtClean="0"/>
              <a:t>clauses</a:t>
            </a:r>
          </a:p>
          <a:p>
            <a:pPr marL="0" indent="0">
              <a:buNone/>
            </a:pPr>
            <a:r>
              <a:rPr lang="en-GB" dirty="0" smtClean="0"/>
              <a:t>Yellows </a:t>
            </a:r>
            <a:r>
              <a:rPr lang="en-GB" dirty="0" smtClean="0"/>
              <a:t>and Oranges: </a:t>
            </a:r>
            <a:r>
              <a:rPr lang="en-GB" dirty="0" smtClean="0"/>
              <a:t>Recap on </a:t>
            </a:r>
            <a:r>
              <a:rPr lang="en-GB" b="1" u="sng" dirty="0" smtClean="0"/>
              <a:t>speech </a:t>
            </a:r>
            <a:r>
              <a:rPr lang="en-GB" b="1" u="sng" dirty="0" smtClean="0"/>
              <a:t>punctuation</a:t>
            </a:r>
            <a:r>
              <a:rPr lang="en-GB" dirty="0" smtClean="0"/>
              <a:t> rules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74024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b="1" dirty="0" smtClean="0"/>
              <a:t>Relative Clauses (Greens and Purples)</a:t>
            </a:r>
          </a:p>
          <a:p>
            <a:pPr marL="0" indent="0">
              <a:buNone/>
            </a:pPr>
            <a:r>
              <a:rPr lang="en-GB" dirty="0" smtClean="0"/>
              <a:t>A relative clause is a subordinating clause which begins with a relative pronoun such as:  </a:t>
            </a:r>
          </a:p>
          <a:p>
            <a:pPr marL="0" indent="0">
              <a:buNone/>
            </a:pPr>
            <a:r>
              <a:rPr lang="en-GB" sz="4000" b="1" dirty="0"/>
              <a:t>w</a:t>
            </a:r>
            <a:r>
              <a:rPr lang="en-GB" sz="4000" b="1" dirty="0" smtClean="0"/>
              <a:t>ho                     that                     which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It adds extra information </a:t>
            </a:r>
            <a:r>
              <a:rPr lang="en-GB" b="1" dirty="0" smtClean="0"/>
              <a:t>about the noun </a:t>
            </a:r>
            <a:r>
              <a:rPr lang="en-GB" dirty="0" smtClean="0"/>
              <a:t>to the sentence and usually sits between a pair of commas.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60175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 smtClean="0"/>
              <a:t>Examples of </a:t>
            </a:r>
            <a:r>
              <a:rPr lang="en-GB" b="1" dirty="0" smtClean="0"/>
              <a:t>relative clauses:</a:t>
            </a:r>
          </a:p>
          <a:p>
            <a:pPr marL="0" indent="0">
              <a:buNone/>
            </a:pPr>
            <a:r>
              <a:rPr lang="en-GB" dirty="0" err="1" smtClean="0"/>
              <a:t>Ananse</a:t>
            </a:r>
            <a:r>
              <a:rPr lang="en-GB" dirty="0" smtClean="0"/>
              <a:t>, </a:t>
            </a:r>
            <a:r>
              <a:rPr lang="en-GB" b="1" u="sng" dirty="0" smtClean="0"/>
              <a:t>who</a:t>
            </a:r>
            <a:r>
              <a:rPr lang="en-GB" u="sng" dirty="0" smtClean="0"/>
              <a:t> was known for being a trickster</a:t>
            </a:r>
            <a:r>
              <a:rPr lang="en-GB" dirty="0" smtClean="0"/>
              <a:t>, thought that he could have all the wisdom in the world. </a:t>
            </a:r>
          </a:p>
          <a:p>
            <a:pPr marL="0" indent="0">
              <a:buNone/>
            </a:pPr>
            <a:r>
              <a:rPr lang="en-GB" dirty="0" smtClean="0"/>
              <a:t>The sun, </a:t>
            </a:r>
            <a:r>
              <a:rPr lang="en-GB" b="1" u="sng" dirty="0" smtClean="0"/>
              <a:t>that</a:t>
            </a:r>
            <a:r>
              <a:rPr lang="en-GB" u="sng" dirty="0" smtClean="0"/>
              <a:t> glowed bright orange</a:t>
            </a:r>
            <a:r>
              <a:rPr lang="en-GB" dirty="0" smtClean="0"/>
              <a:t>, set below the horizon. 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The trees, </a:t>
            </a:r>
            <a:r>
              <a:rPr lang="en-GB" b="1" u="sng" dirty="0" smtClean="0"/>
              <a:t>which </a:t>
            </a:r>
            <a:r>
              <a:rPr lang="en-GB" u="sng" dirty="0" smtClean="0"/>
              <a:t>were swaying in the breeze</a:t>
            </a:r>
            <a:r>
              <a:rPr lang="en-GB" dirty="0" smtClean="0"/>
              <a:t>, had juicy apples hanging from their branches. 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503109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 smtClean="0"/>
              <a:t>Relative Clauses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b="1" dirty="0" smtClean="0"/>
              <a:t>Task: Greens</a:t>
            </a:r>
            <a:r>
              <a:rPr lang="en-GB" dirty="0" smtClean="0"/>
              <a:t> and </a:t>
            </a:r>
            <a:r>
              <a:rPr lang="en-GB" b="1" dirty="0" smtClean="0"/>
              <a:t>Purples</a:t>
            </a:r>
            <a:r>
              <a:rPr lang="en-GB" dirty="0" smtClean="0"/>
              <a:t>: Try to write 3 relative clauses now, using the different relative pronouns, which you could add into your story.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Other relative clauses include </a:t>
            </a:r>
            <a:r>
              <a:rPr lang="en-GB" b="1" dirty="0" smtClean="0"/>
              <a:t>whose</a:t>
            </a:r>
            <a:r>
              <a:rPr lang="en-GB" dirty="0" smtClean="0"/>
              <a:t> and </a:t>
            </a:r>
            <a:r>
              <a:rPr lang="en-GB" b="1" dirty="0" smtClean="0"/>
              <a:t>whom</a:t>
            </a:r>
            <a:r>
              <a:rPr lang="en-GB" dirty="0" smtClean="0"/>
              <a:t>. You can try using those too if you like.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30227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smtClean="0"/>
              <a:t>Speech Punctuation Rules (Oranges and Yellows)</a:t>
            </a:r>
          </a:p>
          <a:p>
            <a:pPr marL="514350" indent="-514350">
              <a:buAutoNum type="arabicPeriod"/>
            </a:pPr>
            <a:r>
              <a:rPr lang="en-GB" b="1" dirty="0" smtClean="0"/>
              <a:t>Inverted commas </a:t>
            </a:r>
            <a:r>
              <a:rPr lang="en-GB" dirty="0" smtClean="0"/>
              <a:t>go around the spoken words: </a:t>
            </a:r>
            <a:r>
              <a:rPr lang="en-GB" b="1" i="1" dirty="0" smtClean="0">
                <a:solidFill>
                  <a:srgbClr val="00B050"/>
                </a:solidFill>
              </a:rPr>
              <a:t>“</a:t>
            </a:r>
            <a:r>
              <a:rPr lang="en-GB" i="1" dirty="0"/>
              <a:t>Hello,</a:t>
            </a:r>
            <a:r>
              <a:rPr lang="en-GB" b="1" i="1" dirty="0">
                <a:solidFill>
                  <a:srgbClr val="00B050"/>
                </a:solidFill>
              </a:rPr>
              <a:t>”</a:t>
            </a:r>
            <a:r>
              <a:rPr lang="en-GB" i="1" dirty="0"/>
              <a:t> said Bob</a:t>
            </a:r>
            <a:r>
              <a:rPr lang="en-GB" i="1" dirty="0" smtClean="0"/>
              <a:t>.</a:t>
            </a:r>
          </a:p>
          <a:p>
            <a:pPr marL="0" indent="0">
              <a:buNone/>
            </a:pPr>
            <a:endParaRPr lang="en-GB" i="1" dirty="0"/>
          </a:p>
          <a:p>
            <a:pPr marL="0" indent="0">
              <a:buNone/>
            </a:pPr>
            <a:r>
              <a:rPr lang="en-GB" b="1" dirty="0" smtClean="0"/>
              <a:t>2. </a:t>
            </a:r>
            <a:r>
              <a:rPr lang="en-GB" dirty="0"/>
              <a:t>A </a:t>
            </a:r>
            <a:r>
              <a:rPr lang="en-GB" b="1" dirty="0"/>
              <a:t>punctuation </a:t>
            </a:r>
            <a:r>
              <a:rPr lang="en-GB" b="1" dirty="0" smtClean="0"/>
              <a:t>mark </a:t>
            </a:r>
            <a:r>
              <a:rPr lang="en-GB" dirty="0" smtClean="0"/>
              <a:t>is needed before you close speech e.g.   ,   !   ? </a:t>
            </a:r>
            <a:r>
              <a:rPr lang="en-GB" i="1" dirty="0" smtClean="0"/>
              <a:t>“Hello</a:t>
            </a:r>
            <a:r>
              <a:rPr lang="en-GB" b="1" i="1" dirty="0" smtClean="0">
                <a:solidFill>
                  <a:srgbClr val="00B050"/>
                </a:solidFill>
              </a:rPr>
              <a:t>,</a:t>
            </a:r>
            <a:r>
              <a:rPr lang="en-GB" i="1" dirty="0" smtClean="0"/>
              <a:t>” said Bob</a:t>
            </a:r>
            <a:r>
              <a:rPr lang="en-GB" dirty="0" smtClean="0"/>
              <a:t>. </a:t>
            </a:r>
            <a:r>
              <a:rPr lang="en-GB" sz="2400" dirty="0" smtClean="0"/>
              <a:t>(remember, don’t use a full stop if the reporting clause comes </a:t>
            </a:r>
            <a:r>
              <a:rPr lang="en-GB" sz="2400" u="sng" dirty="0" smtClean="0"/>
              <a:t>after</a:t>
            </a:r>
            <a:r>
              <a:rPr lang="en-GB" sz="2400" dirty="0" smtClean="0"/>
              <a:t> the speech) </a:t>
            </a:r>
          </a:p>
        </p:txBody>
      </p:sp>
    </p:spTree>
    <p:extLst>
      <p:ext uri="{BB962C8B-B14F-4D97-AF65-F5344CB8AC3E}">
        <p14:creationId xmlns:p14="http://schemas.microsoft.com/office/powerpoint/2010/main" val="5567669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Speech Punctuation </a:t>
            </a:r>
            <a:r>
              <a:rPr lang="en-GB" dirty="0" smtClean="0"/>
              <a:t>Rules</a:t>
            </a:r>
          </a:p>
          <a:p>
            <a:pPr marL="0" indent="0">
              <a:buNone/>
            </a:pPr>
            <a:r>
              <a:rPr lang="en-GB" dirty="0" smtClean="0"/>
              <a:t>3. The </a:t>
            </a:r>
            <a:r>
              <a:rPr lang="en-GB" dirty="0"/>
              <a:t>first spoken word always needs a </a:t>
            </a:r>
            <a:r>
              <a:rPr lang="en-GB" b="1" dirty="0"/>
              <a:t>capital letter</a:t>
            </a:r>
            <a:r>
              <a:rPr lang="en-GB" dirty="0"/>
              <a:t>: </a:t>
            </a:r>
            <a:r>
              <a:rPr lang="en-GB" i="1" dirty="0"/>
              <a:t>“</a:t>
            </a:r>
            <a:r>
              <a:rPr lang="en-GB" b="1" i="1" dirty="0">
                <a:solidFill>
                  <a:srgbClr val="00B050"/>
                </a:solidFill>
              </a:rPr>
              <a:t>H</a:t>
            </a:r>
            <a:r>
              <a:rPr lang="en-GB" i="1" dirty="0"/>
              <a:t>ello,” said Bob. </a:t>
            </a:r>
            <a:endParaRPr lang="en-GB" i="1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4. Use </a:t>
            </a:r>
            <a:r>
              <a:rPr lang="en-GB" b="1" dirty="0" smtClean="0"/>
              <a:t>a reporting clause </a:t>
            </a:r>
            <a:r>
              <a:rPr lang="en-GB" dirty="0" smtClean="0"/>
              <a:t>to explain who is speaking: </a:t>
            </a:r>
            <a:r>
              <a:rPr lang="en-GB" i="1" dirty="0" smtClean="0"/>
              <a:t>“</a:t>
            </a:r>
            <a:r>
              <a:rPr lang="en-GB" b="1" i="1" dirty="0" smtClean="0"/>
              <a:t>H</a:t>
            </a:r>
            <a:r>
              <a:rPr lang="en-GB" i="1" dirty="0" smtClean="0"/>
              <a:t>ello</a:t>
            </a:r>
            <a:r>
              <a:rPr lang="en-GB" i="1" dirty="0"/>
              <a:t>,” </a:t>
            </a:r>
            <a:r>
              <a:rPr lang="en-GB" i="1" dirty="0">
                <a:solidFill>
                  <a:srgbClr val="00B050"/>
                </a:solidFill>
              </a:rPr>
              <a:t>said Bob</a:t>
            </a:r>
            <a:r>
              <a:rPr lang="en-GB" dirty="0"/>
              <a:t>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62495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sz="4800" dirty="0"/>
              <a:t>Week Commencing Monday 11</a:t>
            </a:r>
            <a:r>
              <a:rPr lang="en-GB" sz="4800" baseline="30000" dirty="0"/>
              <a:t>th</a:t>
            </a:r>
            <a:r>
              <a:rPr lang="en-GB" sz="4800" dirty="0"/>
              <a:t> May</a:t>
            </a:r>
          </a:p>
          <a:p>
            <a:r>
              <a:rPr lang="en-GB" sz="4800" dirty="0"/>
              <a:t>This PowerPoint has been written so that children can either work through it independently or with the support of an adult. </a:t>
            </a:r>
          </a:p>
          <a:p>
            <a:r>
              <a:rPr lang="en-GB" dirty="0"/>
              <a:t>The specific days to complete the activities are suggestions. Please do what you can, when you can. You may choose to complete the 4 main lessons in 1,2,3 or 4 days. We also appreciate that the amount of time that children wish to spend on these tasks may vary from child to child</a:t>
            </a:r>
            <a:r>
              <a:rPr lang="en-GB" sz="2800" dirty="0"/>
              <a:t>. 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67438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Speech Punctuation </a:t>
            </a:r>
            <a:r>
              <a:rPr lang="en-GB" dirty="0" smtClean="0"/>
              <a:t>Rules</a:t>
            </a:r>
          </a:p>
          <a:p>
            <a:pPr marL="0" indent="0">
              <a:buNone/>
            </a:pPr>
            <a:r>
              <a:rPr lang="en-GB" dirty="0" smtClean="0"/>
              <a:t>5. If using a reporting clause at the start, you need </a:t>
            </a:r>
            <a:r>
              <a:rPr lang="en-GB" b="1" dirty="0" smtClean="0"/>
              <a:t>a comma </a:t>
            </a:r>
            <a:r>
              <a:rPr lang="en-GB" dirty="0" smtClean="0"/>
              <a:t>to introduce speech: </a:t>
            </a:r>
            <a:r>
              <a:rPr lang="en-GB" i="1" dirty="0" smtClean="0"/>
              <a:t>Bob said</a:t>
            </a:r>
            <a:r>
              <a:rPr lang="en-GB" i="1" dirty="0" smtClean="0">
                <a:solidFill>
                  <a:srgbClr val="00B050"/>
                </a:solidFill>
              </a:rPr>
              <a:t>,</a:t>
            </a:r>
            <a:r>
              <a:rPr lang="en-GB" i="1" dirty="0" smtClean="0"/>
              <a:t> “Hello.”</a:t>
            </a:r>
          </a:p>
          <a:p>
            <a:pPr marL="0" indent="0">
              <a:buNone/>
            </a:pPr>
            <a:endParaRPr lang="en-GB" i="1" dirty="0"/>
          </a:p>
          <a:p>
            <a:pPr marL="0" indent="0">
              <a:buNone/>
            </a:pPr>
            <a:r>
              <a:rPr lang="en-GB" dirty="0" smtClean="0"/>
              <a:t>6. A new speaker goes on a </a:t>
            </a:r>
            <a:r>
              <a:rPr lang="en-GB" b="1" dirty="0" smtClean="0"/>
              <a:t>new line</a:t>
            </a:r>
            <a:r>
              <a:rPr lang="en-GB" dirty="0" smtClean="0"/>
              <a:t>: </a:t>
            </a:r>
          </a:p>
          <a:p>
            <a:pPr marL="0" indent="0">
              <a:buNone/>
            </a:pPr>
            <a:r>
              <a:rPr lang="en-GB" dirty="0" smtClean="0"/>
              <a:t>Bob said, “Hello.”</a:t>
            </a:r>
          </a:p>
          <a:p>
            <a:pPr marL="0" indent="0">
              <a:buNone/>
            </a:pPr>
            <a:r>
              <a:rPr lang="en-GB" dirty="0" smtClean="0"/>
              <a:t>“Hi!” said Tim. </a:t>
            </a:r>
            <a:endParaRPr lang="en-GB" dirty="0"/>
          </a:p>
        </p:txBody>
      </p:sp>
      <p:sp>
        <p:nvSpPr>
          <p:cNvPr id="5" name="U-Turn Arrow 4"/>
          <p:cNvSpPr/>
          <p:nvPr/>
        </p:nvSpPr>
        <p:spPr>
          <a:xfrm rot="5400000">
            <a:off x="3347864" y="5373216"/>
            <a:ext cx="504056" cy="360040"/>
          </a:xfrm>
          <a:prstGeom prst="utur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ysClr val="windowText" lastClr="000000"/>
                </a:solidFill>
              </a:ln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90549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Speech Punctuation Rules</a:t>
            </a:r>
          </a:p>
          <a:p>
            <a:pPr marL="0" indent="0">
              <a:buNone/>
            </a:pPr>
            <a:r>
              <a:rPr lang="en-GB" b="1" dirty="0" smtClean="0"/>
              <a:t>Task</a:t>
            </a:r>
            <a:r>
              <a:rPr lang="en-GB" dirty="0" smtClean="0"/>
              <a:t>: Copy out the sentence below, with the speech punctuation added. 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sz="4000" b="1" i="1" dirty="0" smtClean="0"/>
              <a:t>How are we going to get all the way up to Sky God asked </a:t>
            </a:r>
            <a:r>
              <a:rPr lang="en-GB" sz="4000" b="1" i="1" dirty="0" err="1" smtClean="0"/>
              <a:t>Ananse</a:t>
            </a:r>
            <a:r>
              <a:rPr lang="en-GB" sz="4000" b="1" i="1" dirty="0" smtClean="0"/>
              <a:t> </a:t>
            </a:r>
            <a:endParaRPr lang="en-GB" sz="4000" b="1" i="1" dirty="0"/>
          </a:p>
        </p:txBody>
      </p:sp>
    </p:spTree>
    <p:extLst>
      <p:ext uri="{BB962C8B-B14F-4D97-AF65-F5344CB8AC3E}">
        <p14:creationId xmlns:p14="http://schemas.microsoft.com/office/powerpoint/2010/main" val="13477696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Success Criteria </a:t>
            </a:r>
            <a:br>
              <a:rPr lang="en-GB" dirty="0" smtClean="0"/>
            </a:br>
            <a:r>
              <a:rPr lang="en-GB" dirty="0" smtClean="0"/>
              <a:t>for your story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/>
              <a:t>L.O. To write in the style of a traditional African folktale</a:t>
            </a:r>
          </a:p>
          <a:p>
            <a:pPr marL="0" indent="0">
              <a:buNone/>
            </a:pPr>
            <a:r>
              <a:rPr lang="en-GB" sz="2800" b="1" dirty="0" smtClean="0"/>
              <a:t>Task 2</a:t>
            </a:r>
            <a:r>
              <a:rPr lang="en-GB" sz="2800" dirty="0" smtClean="0"/>
              <a:t>: Read</a:t>
            </a:r>
            <a:r>
              <a:rPr lang="en-GB" sz="2800" dirty="0" smtClean="0"/>
              <a:t> </a:t>
            </a:r>
            <a:r>
              <a:rPr lang="en-GB" sz="2800" dirty="0" smtClean="0"/>
              <a:t>your success </a:t>
            </a:r>
            <a:r>
              <a:rPr lang="en-GB" sz="2800" dirty="0" smtClean="0"/>
              <a:t>criteria. (It is saved as a Word document) </a:t>
            </a:r>
            <a:endParaRPr lang="en-GB" sz="2800" dirty="0" smtClean="0"/>
          </a:p>
          <a:p>
            <a:r>
              <a:rPr lang="en-GB" sz="2800" dirty="0" smtClean="0"/>
              <a:t>Check</a:t>
            </a:r>
            <a:r>
              <a:rPr lang="en-GB" sz="2800" dirty="0" smtClean="0"/>
              <a:t> </a:t>
            </a:r>
            <a:r>
              <a:rPr lang="en-GB" sz="2800" dirty="0" smtClean="0"/>
              <a:t>you know what all the </a:t>
            </a:r>
            <a:endParaRPr lang="en-GB" sz="2800" dirty="0" smtClean="0"/>
          </a:p>
          <a:p>
            <a:pPr marL="0" indent="0">
              <a:buNone/>
            </a:pPr>
            <a:r>
              <a:rPr lang="en-GB" sz="2800" dirty="0" smtClean="0"/>
              <a:t>different </a:t>
            </a:r>
            <a:r>
              <a:rPr lang="en-GB" sz="2800" dirty="0" smtClean="0"/>
              <a:t>bits </a:t>
            </a:r>
            <a:r>
              <a:rPr lang="en-GB" sz="2800" dirty="0" smtClean="0"/>
              <a:t>mean</a:t>
            </a:r>
            <a:r>
              <a:rPr lang="en-GB" sz="2800" dirty="0"/>
              <a:t>.</a:t>
            </a:r>
            <a:r>
              <a:rPr lang="en-GB" sz="2800" dirty="0" smtClean="0"/>
              <a:t> </a:t>
            </a:r>
          </a:p>
          <a:p>
            <a:r>
              <a:rPr lang="en-GB" sz="2800" dirty="0" smtClean="0"/>
              <a:t>I have included speech </a:t>
            </a:r>
          </a:p>
          <a:p>
            <a:pPr marL="0" indent="0">
              <a:buNone/>
            </a:pPr>
            <a:r>
              <a:rPr lang="en-GB" sz="2800" dirty="0" smtClean="0"/>
              <a:t>punctuation rules as a </a:t>
            </a:r>
          </a:p>
          <a:p>
            <a:pPr marL="0" indent="0">
              <a:buNone/>
            </a:pPr>
            <a:r>
              <a:rPr lang="en-GB" sz="2800" dirty="0" smtClean="0"/>
              <a:t>Reminder on a Word doc too.</a:t>
            </a:r>
            <a:endParaRPr lang="en-GB" sz="2800" dirty="0"/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6480" y="3071177"/>
            <a:ext cx="3010320" cy="3086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00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b="1" dirty="0" smtClean="0"/>
              <a:t>Task 3</a:t>
            </a:r>
            <a:r>
              <a:rPr lang="en-GB" dirty="0" smtClean="0"/>
              <a:t>: Start to write your story</a:t>
            </a:r>
          </a:p>
          <a:p>
            <a:pPr marL="0" indent="0">
              <a:buNone/>
            </a:pPr>
            <a:r>
              <a:rPr lang="en-GB" dirty="0" smtClean="0"/>
              <a:t>Over </a:t>
            </a:r>
            <a:r>
              <a:rPr lang="en-GB" dirty="0" smtClean="0"/>
              <a:t>the next two lessons, we would like you to write your </a:t>
            </a:r>
            <a:r>
              <a:rPr lang="en-GB" dirty="0" err="1" smtClean="0"/>
              <a:t>Ananse</a:t>
            </a:r>
            <a:r>
              <a:rPr lang="en-GB" dirty="0" smtClean="0"/>
              <a:t> story. </a:t>
            </a:r>
          </a:p>
          <a:p>
            <a:r>
              <a:rPr lang="en-GB" dirty="0" smtClean="0"/>
              <a:t>Aim for two sides of A4</a:t>
            </a:r>
          </a:p>
          <a:p>
            <a:r>
              <a:rPr lang="en-GB" dirty="0" smtClean="0"/>
              <a:t>Use your plan to help</a:t>
            </a:r>
          </a:p>
          <a:p>
            <a:r>
              <a:rPr lang="en-GB" dirty="0" smtClean="0"/>
              <a:t>Keep checking your success criteria </a:t>
            </a:r>
          </a:p>
          <a:p>
            <a:r>
              <a:rPr lang="en-GB" dirty="0" smtClean="0"/>
              <a:t>Remember to keep reading your work back and correcting spelling and punctuation errors you </a:t>
            </a:r>
            <a:r>
              <a:rPr lang="en-GB" dirty="0" smtClean="0"/>
              <a:t>notice. It would be great to see these corrections so neat crossing out is fine.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103738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Friday </a:t>
            </a:r>
            <a:r>
              <a:rPr lang="en-GB" dirty="0" smtClean="0"/>
              <a:t>16</a:t>
            </a:r>
            <a:r>
              <a:rPr lang="en-GB" baseline="30000" dirty="0" smtClean="0"/>
              <a:t>th</a:t>
            </a:r>
            <a:r>
              <a:rPr lang="en-GB" dirty="0" smtClean="0"/>
              <a:t> </a:t>
            </a:r>
            <a:r>
              <a:rPr lang="en-GB" dirty="0"/>
              <a:t>May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 smtClean="0"/>
              <a:t>Spellings</a:t>
            </a:r>
          </a:p>
          <a:p>
            <a:pPr marL="0" indent="0">
              <a:buNone/>
            </a:pPr>
            <a:r>
              <a:rPr lang="en-GB" dirty="0"/>
              <a:t>Why not have a go at the 10 sentences I have uploaded this week for your </a:t>
            </a:r>
            <a:r>
              <a:rPr lang="en-GB" dirty="0" smtClean="0"/>
              <a:t>grown-ups </a:t>
            </a:r>
            <a:r>
              <a:rPr lang="en-GB" dirty="0"/>
              <a:t>to read out. </a:t>
            </a:r>
          </a:p>
          <a:p>
            <a:pPr marL="0" indent="0">
              <a:buNone/>
            </a:pPr>
            <a:r>
              <a:rPr lang="en-GB" dirty="0" smtClean="0"/>
              <a:t>Keep an ear out for those extras we talk about each week: Previous spellings, Year 3/ 4 spellings, apostrophes and homophones. </a:t>
            </a:r>
            <a:endParaRPr lang="en-GB" dirty="0"/>
          </a:p>
          <a:p>
            <a:pPr marL="0" indent="0">
              <a:buNone/>
            </a:pP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42218014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GB" u="sng" dirty="0"/>
              <a:t>Weekly Overview </a:t>
            </a:r>
          </a:p>
          <a:p>
            <a:pPr marL="0" indent="0">
              <a:buNone/>
            </a:pPr>
            <a:r>
              <a:rPr lang="en-GB" dirty="0"/>
              <a:t>This week, we would like you to plan and write your own </a:t>
            </a:r>
            <a:r>
              <a:rPr lang="en-GB" dirty="0" err="1"/>
              <a:t>Ananse</a:t>
            </a:r>
            <a:r>
              <a:rPr lang="en-GB" dirty="0"/>
              <a:t> story. </a:t>
            </a:r>
          </a:p>
          <a:p>
            <a:r>
              <a:rPr lang="en-GB" dirty="0"/>
              <a:t>We will take a look at main </a:t>
            </a:r>
            <a:r>
              <a:rPr lang="en-GB" dirty="0" smtClean="0"/>
              <a:t>clauses and </a:t>
            </a:r>
            <a:r>
              <a:rPr lang="en-GB" dirty="0"/>
              <a:t>subordinate clauses</a:t>
            </a:r>
          </a:p>
          <a:p>
            <a:r>
              <a:rPr lang="en-GB" dirty="0"/>
              <a:t>We will plan a story </a:t>
            </a:r>
          </a:p>
          <a:p>
            <a:r>
              <a:rPr lang="en-GB" dirty="0" smtClean="0"/>
              <a:t>We would like you to write </a:t>
            </a:r>
            <a:r>
              <a:rPr lang="en-GB" dirty="0"/>
              <a:t>your own </a:t>
            </a:r>
            <a:r>
              <a:rPr lang="en-GB" dirty="0" err="1"/>
              <a:t>Ananse</a:t>
            </a:r>
            <a:r>
              <a:rPr lang="en-GB" dirty="0"/>
              <a:t> </a:t>
            </a:r>
            <a:r>
              <a:rPr lang="en-GB" dirty="0" smtClean="0"/>
              <a:t>story, </a:t>
            </a:r>
            <a:r>
              <a:rPr lang="en-GB" b="1" dirty="0" smtClean="0"/>
              <a:t>by hand rather than on the computer</a:t>
            </a:r>
            <a:r>
              <a:rPr lang="en-GB" dirty="0" smtClean="0"/>
              <a:t>. </a:t>
            </a:r>
            <a:r>
              <a:rPr lang="en-GB" dirty="0"/>
              <a:t>What will your key message in the story be? Is </a:t>
            </a:r>
            <a:r>
              <a:rPr lang="en-GB" dirty="0" err="1"/>
              <a:t>Ananse</a:t>
            </a:r>
            <a:r>
              <a:rPr lang="en-GB" dirty="0"/>
              <a:t> wise or foolish in your story? </a:t>
            </a:r>
          </a:p>
          <a:p>
            <a:r>
              <a:rPr lang="en-GB" dirty="0"/>
              <a:t>It would be great if you could use lots of examples of subordinating conjunctions like the ones we looked at last week. </a:t>
            </a:r>
            <a:r>
              <a:rPr lang="en-GB" b="1" i="1" dirty="0"/>
              <a:t>e.g. </a:t>
            </a:r>
            <a:r>
              <a:rPr lang="en-GB" b="1" i="1" dirty="0" smtClean="0"/>
              <a:t>while, if, when, although</a:t>
            </a:r>
            <a:r>
              <a:rPr lang="en-GB" b="1" i="1" dirty="0"/>
              <a:t>, until, despite, since, nevertheless, however, therefore.</a:t>
            </a:r>
          </a:p>
          <a:p>
            <a:pPr marL="0" indent="0" algn="ctr">
              <a:buNone/>
            </a:pPr>
            <a:r>
              <a:rPr lang="en-GB" b="1" dirty="0"/>
              <a:t>We would love to see examples of what you have done.   </a:t>
            </a:r>
          </a:p>
        </p:txBody>
      </p:sp>
    </p:spTree>
    <p:extLst>
      <p:ext uri="{BB962C8B-B14F-4D97-AF65-F5344CB8AC3E}">
        <p14:creationId xmlns:p14="http://schemas.microsoft.com/office/powerpoint/2010/main" val="11099056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492896"/>
            <a:ext cx="8229600" cy="1143000"/>
          </a:xfrm>
        </p:spPr>
        <p:txBody>
          <a:bodyPr>
            <a:normAutofit/>
          </a:bodyPr>
          <a:lstStyle/>
          <a:p>
            <a:r>
              <a:rPr lang="en-GB" sz="5500" b="1" dirty="0"/>
              <a:t>Monday 11</a:t>
            </a:r>
            <a:r>
              <a:rPr lang="en-GB" sz="5500" b="1" baseline="30000" dirty="0"/>
              <a:t>th</a:t>
            </a:r>
            <a:r>
              <a:rPr lang="en-GB" sz="5500" b="1" dirty="0"/>
              <a:t> May</a:t>
            </a:r>
          </a:p>
        </p:txBody>
      </p:sp>
      <p:sp>
        <p:nvSpPr>
          <p:cNvPr id="3" name="Rectangle 2"/>
          <p:cNvSpPr/>
          <p:nvPr/>
        </p:nvSpPr>
        <p:spPr>
          <a:xfrm>
            <a:off x="971600" y="764704"/>
            <a:ext cx="65778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400" dirty="0"/>
              <a:t>Stories From Other Cultures</a:t>
            </a:r>
          </a:p>
        </p:txBody>
      </p:sp>
    </p:spTree>
    <p:extLst>
      <p:ext uri="{BB962C8B-B14F-4D97-AF65-F5344CB8AC3E}">
        <p14:creationId xmlns:p14="http://schemas.microsoft.com/office/powerpoint/2010/main" val="37924835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Stories From Other Cultures</a:t>
            </a:r>
            <a:r>
              <a:rPr lang="en-GB" b="1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b="1" dirty="0"/>
              <a:t>Monday </a:t>
            </a:r>
            <a:r>
              <a:rPr lang="en-GB" b="1" dirty="0" smtClean="0"/>
              <a:t>11</a:t>
            </a:r>
            <a:r>
              <a:rPr lang="en-GB" b="1" baseline="30000" dirty="0" smtClean="0"/>
              <a:t>th</a:t>
            </a:r>
            <a:r>
              <a:rPr lang="en-GB" b="1" dirty="0" smtClean="0"/>
              <a:t> </a:t>
            </a:r>
            <a:r>
              <a:rPr lang="en-GB" b="1" dirty="0"/>
              <a:t>May</a:t>
            </a:r>
          </a:p>
          <a:p>
            <a:pPr marL="0" indent="0">
              <a:buNone/>
            </a:pPr>
            <a:r>
              <a:rPr lang="en-GB" b="1" dirty="0" smtClean="0"/>
              <a:t>L.O</a:t>
            </a:r>
            <a:r>
              <a:rPr lang="en-GB" b="1" dirty="0"/>
              <a:t>. To identify main and </a:t>
            </a:r>
            <a:r>
              <a:rPr lang="en-GB" b="1" dirty="0" smtClean="0"/>
              <a:t>subordinate clauses</a:t>
            </a:r>
          </a:p>
          <a:p>
            <a:pPr marL="0" indent="0">
              <a:buNone/>
            </a:pPr>
            <a:endParaRPr lang="en-GB" b="1" dirty="0"/>
          </a:p>
          <a:p>
            <a:pPr marL="0" indent="0">
              <a:buNone/>
            </a:pPr>
            <a:r>
              <a:rPr lang="en-GB" dirty="0" smtClean="0"/>
              <a:t>We are going back over this as quite a few of you weren’t sure which was the main clause and which was the subordinate clause on your recent </a:t>
            </a:r>
            <a:r>
              <a:rPr lang="en-GB" dirty="0" err="1" smtClean="0"/>
              <a:t>SPaG</a:t>
            </a:r>
            <a:r>
              <a:rPr lang="en-GB" dirty="0" smtClean="0"/>
              <a:t> work.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Let’s look at some key questions. See if you know the answer before looking under the box?  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98484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Stories From Other Cultures</a:t>
            </a:r>
            <a:r>
              <a:rPr lang="en-GB" b="1" dirty="0"/>
              <a:t>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What is a </a:t>
            </a:r>
            <a:r>
              <a:rPr lang="en-GB" b="1" u="sng" dirty="0" smtClean="0"/>
              <a:t>phrase</a:t>
            </a:r>
            <a:r>
              <a:rPr lang="en-GB" dirty="0" smtClean="0"/>
              <a:t>?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A group of words that form </a:t>
            </a:r>
            <a:r>
              <a:rPr lang="en-GB" u="sng" dirty="0" smtClean="0"/>
              <a:t>part </a:t>
            </a:r>
            <a:r>
              <a:rPr lang="en-GB" dirty="0" smtClean="0"/>
              <a:t>of a sentence</a:t>
            </a:r>
          </a:p>
          <a:p>
            <a:pPr marL="0" indent="0">
              <a:buNone/>
            </a:pPr>
            <a:r>
              <a:rPr lang="en-GB" dirty="0" smtClean="0"/>
              <a:t>e.g. </a:t>
            </a:r>
          </a:p>
          <a:p>
            <a:pPr marL="0" indent="0" algn="ctr">
              <a:buNone/>
            </a:pPr>
            <a:r>
              <a:rPr lang="en-GB" sz="4000" b="1" dirty="0" smtClean="0"/>
              <a:t>through the deep, dark wood</a:t>
            </a:r>
          </a:p>
          <a:p>
            <a:pPr marL="0" indent="0">
              <a:buNone/>
            </a:pPr>
            <a:r>
              <a:rPr lang="en-GB" dirty="0" smtClean="0"/>
              <a:t>(it doesn’t make sense on its own and there is no subordinating conjunction) 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323528" y="2852936"/>
            <a:ext cx="7992888" cy="31683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7725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What is a clause?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A group of words that contains a subject and a verb e.g. </a:t>
            </a:r>
          </a:p>
          <a:p>
            <a:pPr marL="0" indent="0" algn="ctr">
              <a:buNone/>
            </a:pPr>
            <a:r>
              <a:rPr lang="en-GB" sz="4000" b="1" dirty="0" smtClean="0"/>
              <a:t>The dog ran </a:t>
            </a:r>
          </a:p>
          <a:p>
            <a:pPr marL="0" indent="0">
              <a:buNone/>
            </a:pPr>
            <a:r>
              <a:rPr lang="en-GB" dirty="0" smtClean="0"/>
              <a:t>Subject = dog</a:t>
            </a:r>
          </a:p>
          <a:p>
            <a:pPr marL="0" indent="0">
              <a:buNone/>
            </a:pPr>
            <a:r>
              <a:rPr lang="en-GB" dirty="0" smtClean="0"/>
              <a:t>Verb = ran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457200" y="2852936"/>
            <a:ext cx="7931224" cy="3600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92519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What </a:t>
            </a:r>
            <a:r>
              <a:rPr lang="en-GB" dirty="0"/>
              <a:t>i</a:t>
            </a:r>
            <a:r>
              <a:rPr lang="en-GB" dirty="0" smtClean="0"/>
              <a:t>s a </a:t>
            </a:r>
            <a:r>
              <a:rPr lang="en-GB" u="sng" dirty="0" smtClean="0"/>
              <a:t>main clause</a:t>
            </a:r>
            <a:r>
              <a:rPr lang="en-GB" dirty="0" smtClean="0"/>
              <a:t>? </a:t>
            </a:r>
          </a:p>
          <a:p>
            <a:endParaRPr lang="en-GB" dirty="0"/>
          </a:p>
          <a:p>
            <a:r>
              <a:rPr lang="en-GB" dirty="0" smtClean="0"/>
              <a:t>A main clause contains a subject and a verb and can act as a sentence on its own</a:t>
            </a:r>
            <a:r>
              <a:rPr lang="en-GB" dirty="0"/>
              <a:t> </a:t>
            </a:r>
            <a:r>
              <a:rPr lang="en-GB" dirty="0" smtClean="0"/>
              <a:t>e.g. </a:t>
            </a:r>
          </a:p>
          <a:p>
            <a:pPr marL="0" indent="0" algn="ctr">
              <a:buNone/>
            </a:pPr>
            <a:r>
              <a:rPr lang="en-GB" sz="4000" b="1" dirty="0" smtClean="0"/>
              <a:t>We drove to the shop.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2852936"/>
            <a:ext cx="8003232" cy="22322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10158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</TotalTime>
  <Words>1568</Words>
  <Application>Microsoft Office PowerPoint</Application>
  <PresentationFormat>On-screen Show (4:3)</PresentationFormat>
  <Paragraphs>178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7" baseType="lpstr">
      <vt:lpstr>Arial</vt:lpstr>
      <vt:lpstr>Calibri</vt:lpstr>
      <vt:lpstr>Office Theme</vt:lpstr>
      <vt:lpstr>ENGLISH LESSONS MONDAY 11th MAY TO FRIDAY 15th MAY</vt:lpstr>
      <vt:lpstr>Spellings  for Friday 15th May</vt:lpstr>
      <vt:lpstr>Stories From Other Cultures</vt:lpstr>
      <vt:lpstr>Stories From Other Cultures</vt:lpstr>
      <vt:lpstr>Monday 11th May</vt:lpstr>
      <vt:lpstr>Stories From Other Cultures </vt:lpstr>
      <vt:lpstr>Stories From Other Cultures </vt:lpstr>
      <vt:lpstr>Stories From Other Cultures</vt:lpstr>
      <vt:lpstr>Stories From Other Cultures</vt:lpstr>
      <vt:lpstr>Stories From Other Cultures</vt:lpstr>
      <vt:lpstr>Stories From Other Cultures</vt:lpstr>
      <vt:lpstr>Stories From Other Cultures</vt:lpstr>
      <vt:lpstr>Stories From Other Cultures </vt:lpstr>
      <vt:lpstr>Stories From Other Cultures</vt:lpstr>
      <vt:lpstr>Stories From Other Cultures</vt:lpstr>
      <vt:lpstr>Tuesday 12th May</vt:lpstr>
      <vt:lpstr>Tuesday 12th May</vt:lpstr>
      <vt:lpstr>Stories From Other Cultures Ananse and Turtle Story Mountain </vt:lpstr>
      <vt:lpstr>Tuesday 12th May</vt:lpstr>
      <vt:lpstr>Tuesday 12th May</vt:lpstr>
      <vt:lpstr>Stories From Other Cultures</vt:lpstr>
      <vt:lpstr>Stories From Other Cultures</vt:lpstr>
      <vt:lpstr>Stories From Other Cultures</vt:lpstr>
      <vt:lpstr>Stories From Other Cultures</vt:lpstr>
      <vt:lpstr>Stories From Other Cultures</vt:lpstr>
      <vt:lpstr>Stories From Other Cultures</vt:lpstr>
      <vt:lpstr>Stories From Other Cultures</vt:lpstr>
      <vt:lpstr>Stories From Other Cultures</vt:lpstr>
      <vt:lpstr>Stories From Other Cultures</vt:lpstr>
      <vt:lpstr>Stories From Other Cultures</vt:lpstr>
      <vt:lpstr>Stories From Other Cultures</vt:lpstr>
      <vt:lpstr>Success Criteria  for your story</vt:lpstr>
      <vt:lpstr>Stories From Other Cultures</vt:lpstr>
      <vt:lpstr>Friday 16th May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jase</dc:creator>
  <cp:lastModifiedBy>KRollins</cp:lastModifiedBy>
  <cp:revision>164</cp:revision>
  <dcterms:created xsi:type="dcterms:W3CDTF">2020-04-22T19:30:28Z</dcterms:created>
  <dcterms:modified xsi:type="dcterms:W3CDTF">2020-05-07T15:59:41Z</dcterms:modified>
</cp:coreProperties>
</file>