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3"/>
  </p:notesMasterIdLst>
  <p:handoutMasterIdLst>
    <p:handoutMasterId r:id="rId24"/>
  </p:handoutMasterIdLst>
  <p:sldIdLst>
    <p:sldId id="301" r:id="rId2"/>
    <p:sldId id="327" r:id="rId3"/>
    <p:sldId id="337" r:id="rId4"/>
    <p:sldId id="328" r:id="rId5"/>
    <p:sldId id="329" r:id="rId6"/>
    <p:sldId id="370" r:id="rId7"/>
    <p:sldId id="338" r:id="rId8"/>
    <p:sldId id="339" r:id="rId9"/>
    <p:sldId id="340" r:id="rId10"/>
    <p:sldId id="360" r:id="rId11"/>
    <p:sldId id="359" r:id="rId12"/>
    <p:sldId id="361" r:id="rId13"/>
    <p:sldId id="362" r:id="rId14"/>
    <p:sldId id="363" r:id="rId15"/>
    <p:sldId id="365" r:id="rId16"/>
    <p:sldId id="364" r:id="rId17"/>
    <p:sldId id="366" r:id="rId18"/>
    <p:sldId id="367" r:id="rId19"/>
    <p:sldId id="368" r:id="rId20"/>
    <p:sldId id="369" r:id="rId21"/>
    <p:sldId id="342" r:id="rId22"/>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Smith" initials="CS" lastIdx="15" clrIdx="0"/>
  <p:cmAuthor id="2" name="Anna Budzynska" initials="AB" lastIdx="5" clrIdx="1"/>
  <p:cmAuthor id="3" name="Karen White" initials="KW" lastIdx="1" clrIdx="2"/>
  <p:cmAuthor id="4" name="Shellie Marlowe Proofreading" initials="SMP" lastIdx="3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A20"/>
    <a:srgbClr val="42145F"/>
    <a:srgbClr val="06B3BB"/>
    <a:srgbClr val="CE3B57"/>
    <a:srgbClr val="FFBC22"/>
    <a:srgbClr val="660066"/>
    <a:srgbClr val="FFDDA1"/>
    <a:srgbClr val="E74960"/>
    <a:srgbClr val="FFE4BD"/>
    <a:srgbClr val="3CAF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216" autoAdjust="0"/>
    <p:restoredTop sz="94249" autoAdjust="0"/>
  </p:normalViewPr>
  <p:slideViewPr>
    <p:cSldViewPr snapToGrid="0">
      <p:cViewPr varScale="1">
        <p:scale>
          <a:sx n="72" d="100"/>
          <a:sy n="72" d="100"/>
        </p:scale>
        <p:origin x="282" y="66"/>
      </p:cViewPr>
      <p:guideLst>
        <p:guide orient="horz" pos="2160"/>
        <p:guide pos="3840"/>
      </p:guideLst>
    </p:cSldViewPr>
  </p:slideViewPr>
  <p:outlineViewPr>
    <p:cViewPr>
      <p:scale>
        <a:sx n="40" d="100"/>
        <a:sy n="40"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7" d="100"/>
          <a:sy n="87" d="100"/>
        </p:scale>
        <p:origin x="449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B64213B2-A162-4A62-90F6-5FAF5EE8BE44}" type="datetimeFigureOut">
              <a:rPr lang="en-GB" smtClean="0"/>
              <a:pPr/>
              <a:t>03/06/2020</a:t>
            </a:fld>
            <a:endParaRPr lang="en-GB" dirty="0"/>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0AE14C2-A320-4604-92A5-6304752E0A27}" type="slidenum">
              <a:rPr lang="en-GB" smtClean="0"/>
              <a:pPr/>
              <a:t>‹#›</a:t>
            </a:fld>
            <a:endParaRPr lang="en-GB" dirty="0"/>
          </a:p>
        </p:txBody>
      </p:sp>
    </p:spTree>
    <p:extLst>
      <p:ext uri="{BB962C8B-B14F-4D97-AF65-F5344CB8AC3E}">
        <p14:creationId xmlns:p14="http://schemas.microsoft.com/office/powerpoint/2010/main" val="3247931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9A14053A-BF36-4632-B38A-A823DD821C50}" type="datetimeFigureOut">
              <a:rPr lang="en-GB" smtClean="0"/>
              <a:pPr/>
              <a:t>03/06/2020</a:t>
            </a:fld>
            <a:endParaRPr lang="en-GB" dirty="0"/>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GB" dirty="0"/>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F2F6B6AD-975A-420F-A004-332AAEDBABC5}" type="slidenum">
              <a:rPr lang="en-GB" smtClean="0"/>
              <a:pPr/>
              <a:t>‹#›</a:t>
            </a:fld>
            <a:endParaRPr lang="en-GB" dirty="0"/>
          </a:p>
        </p:txBody>
      </p:sp>
    </p:spTree>
    <p:extLst>
      <p:ext uri="{BB962C8B-B14F-4D97-AF65-F5344CB8AC3E}">
        <p14:creationId xmlns:p14="http://schemas.microsoft.com/office/powerpoint/2010/main" val="2624141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2</a:t>
            </a:fld>
            <a:endParaRPr lang="en-GB" dirty="0"/>
          </a:p>
        </p:txBody>
      </p:sp>
    </p:spTree>
    <p:extLst>
      <p:ext uri="{BB962C8B-B14F-4D97-AF65-F5344CB8AC3E}">
        <p14:creationId xmlns:p14="http://schemas.microsoft.com/office/powerpoint/2010/main" val="1191476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10</a:t>
            </a:fld>
            <a:endParaRPr lang="en-GB" dirty="0"/>
          </a:p>
        </p:txBody>
      </p:sp>
    </p:spTree>
    <p:extLst>
      <p:ext uri="{BB962C8B-B14F-4D97-AF65-F5344CB8AC3E}">
        <p14:creationId xmlns:p14="http://schemas.microsoft.com/office/powerpoint/2010/main" val="2180340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11</a:t>
            </a:fld>
            <a:endParaRPr lang="en-GB" dirty="0"/>
          </a:p>
        </p:txBody>
      </p:sp>
    </p:spTree>
    <p:extLst>
      <p:ext uri="{BB962C8B-B14F-4D97-AF65-F5344CB8AC3E}">
        <p14:creationId xmlns:p14="http://schemas.microsoft.com/office/powerpoint/2010/main" val="468888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F6B6AD-975A-420F-A004-332AAEDBABC5}" type="slidenum">
              <a:rPr lang="en-GB" smtClean="0"/>
              <a:pPr/>
              <a:t>14</a:t>
            </a:fld>
            <a:endParaRPr lang="en-GB" dirty="0"/>
          </a:p>
        </p:txBody>
      </p:sp>
    </p:spTree>
    <p:extLst>
      <p:ext uri="{BB962C8B-B14F-4D97-AF65-F5344CB8AC3E}">
        <p14:creationId xmlns:p14="http://schemas.microsoft.com/office/powerpoint/2010/main" val="3960183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C85381-6D12-A444-9F01-AA75B100E9A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29786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450ED3-0242-2248-9A04-C2182E2668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978A756E-47DF-FB4D-891A-CB5560CBC880}"/>
              </a:ext>
            </a:extLst>
          </p:cNvPr>
          <p:cNvSpPr/>
          <p:nvPr userDrawn="1"/>
        </p:nvSpPr>
        <p:spPr>
          <a:xfrm>
            <a:off x="0" y="866274"/>
            <a:ext cx="12192000" cy="5991726"/>
          </a:xfrm>
          <a:prstGeom prst="rect">
            <a:avLst/>
          </a:prstGeom>
          <a:solidFill>
            <a:srgbClr val="CE3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107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9E059F-A58F-1C47-AADF-A310A3542E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E881633C-EAD7-7441-B56E-80939A6EDD42}"/>
              </a:ext>
            </a:extLst>
          </p:cNvPr>
          <p:cNvSpPr/>
          <p:nvPr userDrawn="1"/>
        </p:nvSpPr>
        <p:spPr>
          <a:xfrm>
            <a:off x="0" y="866274"/>
            <a:ext cx="12192000" cy="5991726"/>
          </a:xfrm>
          <a:prstGeom prst="rect">
            <a:avLst/>
          </a:prstGeom>
          <a:solidFill>
            <a:srgbClr val="FBBA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C4DF093-2C2A-C94A-BBA1-DB38A584A8B6}"/>
              </a:ext>
            </a:extLst>
          </p:cNvPr>
          <p:cNvSpPr/>
          <p:nvPr userDrawn="1"/>
        </p:nvSpPr>
        <p:spPr>
          <a:xfrm>
            <a:off x="8339175" y="6376331"/>
            <a:ext cx="3478837" cy="261610"/>
          </a:xfrm>
          <a:prstGeom prst="rect">
            <a:avLst/>
          </a:prstGeom>
        </p:spPr>
        <p:txBody>
          <a:bodyPr wrap="none">
            <a:spAutoFit/>
          </a:bodyPr>
          <a:lstStyle/>
          <a:p>
            <a:pPr algn="r"/>
            <a:r>
              <a:rPr lang="en-US" sz="1100" b="1" i="0" baseline="0" dirty="0">
                <a:solidFill>
                  <a:srgbClr val="42145F"/>
                </a:solidFill>
              </a:rPr>
              <a:t>What are the links between jobs and money? | </a:t>
            </a:r>
            <a:fld id="{DC05E1EE-818C-8646-B2D7-09A9D629E3D2}" type="slidenum">
              <a:rPr lang="en-US" sz="1100" b="1" i="0" baseline="0" smtClean="0">
                <a:solidFill>
                  <a:srgbClr val="42145F"/>
                </a:solidFill>
              </a:rPr>
              <a:pPr algn="r"/>
              <a:t>‹#›</a:t>
            </a:fld>
            <a:endParaRPr lang="en-US" sz="1100" b="1" i="0" baseline="0" dirty="0">
              <a:solidFill>
                <a:srgbClr val="42145F"/>
              </a:solidFill>
            </a:endParaRPr>
          </a:p>
        </p:txBody>
      </p:sp>
    </p:spTree>
    <p:extLst>
      <p:ext uri="{BB962C8B-B14F-4D97-AF65-F5344CB8AC3E}">
        <p14:creationId xmlns:p14="http://schemas.microsoft.com/office/powerpoint/2010/main" val="2901215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A253F0-8C21-6A42-AEB2-9FF56FA981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18792227-7578-0E4A-9BA8-25656DCB8A4B}"/>
              </a:ext>
            </a:extLst>
          </p:cNvPr>
          <p:cNvSpPr/>
          <p:nvPr userDrawn="1"/>
        </p:nvSpPr>
        <p:spPr>
          <a:xfrm>
            <a:off x="0" y="866274"/>
            <a:ext cx="12192000" cy="5991726"/>
          </a:xfrm>
          <a:prstGeom prst="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8339175" y="6376331"/>
            <a:ext cx="3478837" cy="261610"/>
          </a:xfrm>
          <a:prstGeom prst="rect">
            <a:avLst/>
          </a:prstGeom>
        </p:spPr>
        <p:txBody>
          <a:bodyPr wrap="none">
            <a:spAutoFit/>
          </a:bodyPr>
          <a:lstStyle/>
          <a:p>
            <a:pPr algn="r"/>
            <a:r>
              <a:rPr lang="en-US" sz="1100" b="1" i="0" baseline="0" dirty="0">
                <a:solidFill>
                  <a:schemeClr val="bg1"/>
                </a:solidFill>
              </a:rPr>
              <a:t>What are the links between jobs and money? | </a:t>
            </a:r>
            <a:fld id="{DC05E1EE-818C-8646-B2D7-09A9D629E3D2}" type="slidenum">
              <a:rPr lang="en-US" sz="1100" b="1" i="0" baseline="0" smtClean="0">
                <a:solidFill>
                  <a:schemeClr val="bg1"/>
                </a:solidFill>
              </a:rPr>
              <a:pPr algn="r"/>
              <a:t>‹#›</a:t>
            </a:fld>
            <a:endParaRPr lang="en-US" sz="1100" b="1" i="0" baseline="0" dirty="0">
              <a:solidFill>
                <a:schemeClr val="bg1"/>
              </a:solidFill>
            </a:endParaRPr>
          </a:p>
        </p:txBody>
      </p:sp>
    </p:spTree>
    <p:extLst>
      <p:ext uri="{BB962C8B-B14F-4D97-AF65-F5344CB8AC3E}">
        <p14:creationId xmlns:p14="http://schemas.microsoft.com/office/powerpoint/2010/main" val="30669388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9232047" y="6376331"/>
            <a:ext cx="2585965" cy="261610"/>
          </a:xfrm>
          <a:prstGeom prst="rect">
            <a:avLst/>
          </a:prstGeom>
        </p:spPr>
        <p:txBody>
          <a:bodyPr wrap="none">
            <a:spAutoFit/>
          </a:bodyPr>
          <a:lstStyle/>
          <a:p>
            <a:pPr algn="r"/>
            <a:r>
              <a:rPr lang="en-US" sz="1100" b="1" i="0" baseline="0" dirty="0">
                <a:solidFill>
                  <a:srgbClr val="34889F"/>
                </a:solidFill>
              </a:rPr>
              <a:t>How do I plan a simple budget? | </a:t>
            </a:r>
            <a:fld id="{DC05E1EE-818C-8646-B2D7-09A9D629E3D2}" type="slidenum">
              <a:rPr lang="en-US" sz="1100" b="1" i="0" baseline="0" smtClean="0">
                <a:solidFill>
                  <a:srgbClr val="34889F"/>
                </a:solidFill>
              </a:rPr>
              <a:pPr algn="r"/>
              <a:t>‹#›</a:t>
            </a:fld>
            <a:endParaRPr lang="en-US" sz="1100" b="1" i="0" baseline="0" dirty="0">
              <a:solidFill>
                <a:srgbClr val="34889F"/>
              </a:solidFill>
            </a:endParaRPr>
          </a:p>
        </p:txBody>
      </p:sp>
    </p:spTree>
    <p:extLst>
      <p:ext uri="{BB962C8B-B14F-4D97-AF65-F5344CB8AC3E}">
        <p14:creationId xmlns:p14="http://schemas.microsoft.com/office/powerpoint/2010/main" val="2145237487"/>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7" r:id="rId3"/>
    <p:sldLayoutId id="2147483678" r:id="rId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funkidslive.com/learn/co-op-money/the-importance-of-saving/"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EA27AA70-E805-2B4D-831B-79F5287889D0}"/>
              </a:ext>
            </a:extLst>
          </p:cNvPr>
          <p:cNvSpPr/>
          <p:nvPr/>
        </p:nvSpPr>
        <p:spPr>
          <a:xfrm>
            <a:off x="6259873" y="5916348"/>
            <a:ext cx="3401568" cy="233726"/>
          </a:xfrm>
          <a:prstGeom prst="ellipse">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a:spLocks noGrp="1"/>
          </p:cNvSpPr>
          <p:nvPr>
            <p:ph type="ctrTitle" idx="4294967295"/>
          </p:nvPr>
        </p:nvSpPr>
        <p:spPr>
          <a:xfrm>
            <a:off x="841503" y="4581094"/>
            <a:ext cx="5349875" cy="1101725"/>
          </a:xfrm>
          <a:prstGeom prst="rect">
            <a:avLst/>
          </a:prstGeom>
        </p:spPr>
        <p:txBody>
          <a:bodyPr>
            <a:noAutofit/>
          </a:bodyPr>
          <a:lstStyle/>
          <a:p>
            <a:pPr algn="l"/>
            <a:br>
              <a:rPr lang="en-GB" sz="1800" dirty="0">
                <a:solidFill>
                  <a:schemeClr val="bg1"/>
                </a:solidFill>
                <a:latin typeface="Arial"/>
                <a:cs typeface="Arial"/>
              </a:rPr>
            </a:br>
            <a:r>
              <a:rPr lang="en-GB" sz="5400" dirty="0">
                <a:solidFill>
                  <a:schemeClr val="bg1"/>
                </a:solidFill>
                <a:latin typeface="Arial"/>
                <a:cs typeface="Arial"/>
              </a:rPr>
              <a:t>Presentation</a:t>
            </a:r>
            <a:br>
              <a:rPr lang="en-GB" sz="6600" b="1" dirty="0">
                <a:solidFill>
                  <a:schemeClr val="bg1"/>
                </a:solidFill>
                <a:latin typeface="RN House Sans" panose="020B0504020203020204" pitchFamily="34" charset="0"/>
              </a:rPr>
            </a:br>
            <a:endParaRPr lang="en-GB" sz="6600" b="1" dirty="0">
              <a:solidFill>
                <a:schemeClr val="bg1"/>
              </a:solidFill>
              <a:latin typeface="RN House Sans" panose="020B0504020203020204" pitchFamily="34" charset="0"/>
            </a:endParaRPr>
          </a:p>
        </p:txBody>
      </p:sp>
      <p:sp>
        <p:nvSpPr>
          <p:cNvPr id="3" name="TextBox 2"/>
          <p:cNvSpPr txBox="1"/>
          <p:nvPr/>
        </p:nvSpPr>
        <p:spPr>
          <a:xfrm>
            <a:off x="5825873" y="6323630"/>
            <a:ext cx="184731" cy="461665"/>
          </a:xfrm>
          <a:prstGeom prst="rect">
            <a:avLst/>
          </a:prstGeom>
          <a:noFill/>
        </p:spPr>
        <p:txBody>
          <a:bodyPr wrap="none" rtlCol="0">
            <a:spAutoFit/>
          </a:bodyPr>
          <a:lstStyle/>
          <a:p>
            <a:endParaRPr lang="en-US" sz="2400" dirty="0"/>
          </a:p>
        </p:txBody>
      </p:sp>
      <p:pic>
        <p:nvPicPr>
          <p:cNvPr id="9" name="Picture 8">
            <a:extLst>
              <a:ext uri="{FF2B5EF4-FFF2-40B4-BE49-F238E27FC236}">
                <a16:creationId xmlns:a16="http://schemas.microsoft.com/office/drawing/2014/main" id="{C9542F4A-3AEE-BC47-AB6A-FF6826596E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8614" y="179108"/>
            <a:ext cx="5224087" cy="5844362"/>
          </a:xfrm>
          <a:prstGeom prst="rect">
            <a:avLst/>
          </a:prstGeom>
        </p:spPr>
      </p:pic>
      <p:sp>
        <p:nvSpPr>
          <p:cNvPr id="4" name="Text Placeholder 1"/>
          <p:cNvSpPr txBox="1">
            <a:spLocks/>
          </p:cNvSpPr>
          <p:nvPr/>
        </p:nvSpPr>
        <p:spPr>
          <a:xfrm>
            <a:off x="841503" y="1510026"/>
            <a:ext cx="4854369" cy="31825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350" indent="0">
              <a:buNone/>
            </a:pPr>
            <a:r>
              <a:rPr lang="en-GB" sz="5400" b="1" dirty="0">
                <a:solidFill>
                  <a:schemeClr val="bg1"/>
                </a:solidFill>
                <a:latin typeface="Arial" panose="020B0604020202020204" pitchFamily="34" charset="0"/>
                <a:cs typeface="Arial" panose="020B0604020202020204" pitchFamily="34" charset="0"/>
              </a:rPr>
              <a:t>The importance of saving.</a:t>
            </a:r>
            <a:endParaRPr lang="en-US" sz="5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1084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574FFC0-A991-E543-93B2-980DA65D7A3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484" t="42331" r="40171"/>
          <a:stretch/>
        </p:blipFill>
        <p:spPr>
          <a:xfrm>
            <a:off x="9844231" y="4599352"/>
            <a:ext cx="2347769" cy="1652855"/>
          </a:xfrm>
          <a:prstGeom prst="rect">
            <a:avLst/>
          </a:prstGeom>
        </p:spPr>
      </p:pic>
      <p:pic>
        <p:nvPicPr>
          <p:cNvPr id="2" name="Picture 1">
            <a:extLst>
              <a:ext uri="{FF2B5EF4-FFF2-40B4-BE49-F238E27FC236}">
                <a16:creationId xmlns:a16="http://schemas.microsoft.com/office/drawing/2014/main" id="{21B7B7B6-71E1-0D4A-B1D7-0E16A22BB5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3313" y="1308616"/>
            <a:ext cx="5092590" cy="2128649"/>
          </a:xfrm>
          <a:prstGeom prst="rect">
            <a:avLst/>
          </a:prstGeom>
        </p:spPr>
      </p:pic>
      <p:sp>
        <p:nvSpPr>
          <p:cNvPr id="3" name="Text Placeholder 1">
            <a:extLst>
              <a:ext uri="{FF2B5EF4-FFF2-40B4-BE49-F238E27FC236}">
                <a16:creationId xmlns:a16="http://schemas.microsoft.com/office/drawing/2014/main" id="{015774F4-04CF-0C4F-B06E-F8608A1A4AAB}"/>
              </a:ext>
            </a:extLst>
          </p:cNvPr>
          <p:cNvSpPr txBox="1">
            <a:spLocks/>
          </p:cNvSpPr>
          <p:nvPr/>
        </p:nvSpPr>
        <p:spPr>
          <a:xfrm>
            <a:off x="4991063" y="3379234"/>
            <a:ext cx="6574972" cy="17403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GB" sz="5400" b="1" dirty="0">
                <a:solidFill>
                  <a:schemeClr val="bg1"/>
                </a:solidFill>
                <a:latin typeface="Arial" panose="020B0604020202020204" pitchFamily="34" charset="0"/>
                <a:cs typeface="Arial" panose="020B0604020202020204" pitchFamily="34" charset="0"/>
              </a:rPr>
              <a:t>Why is it important to save money?</a:t>
            </a:r>
          </a:p>
          <a:p>
            <a:pPr marL="0" indent="0" algn="ctr">
              <a:spcBef>
                <a:spcPts val="0"/>
              </a:spcBef>
              <a:buNone/>
            </a:pPr>
            <a:endParaRPr lang="en-US" sz="5867" b="1"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EEA3ECE-50CF-F54C-93AE-BD590FB7EF8E}"/>
              </a:ext>
            </a:extLst>
          </p:cNvPr>
          <p:cNvPicPr>
            <a:picLocks noChangeAspect="1"/>
          </p:cNvPicPr>
          <p:nvPr/>
        </p:nvPicPr>
        <p:blipFill rotWithShape="1">
          <a:blip r:embed="rId5">
            <a:extLst>
              <a:ext uri="{28A0092B-C50C-407E-A947-70E740481C1C}">
                <a14:useLocalDpi xmlns:a14="http://schemas.microsoft.com/office/drawing/2010/main" val="0"/>
              </a:ext>
            </a:extLst>
          </a:blip>
          <a:srcRect l="17259" t="-1677" r="64021" b="58798"/>
          <a:stretch/>
        </p:blipFill>
        <p:spPr>
          <a:xfrm>
            <a:off x="0" y="1521660"/>
            <a:ext cx="4001474" cy="4730547"/>
          </a:xfrm>
          <a:prstGeom prst="rect">
            <a:avLst/>
          </a:prstGeom>
        </p:spPr>
      </p:pic>
      <p:pic>
        <p:nvPicPr>
          <p:cNvPr id="15" name="Picture 14">
            <a:extLst>
              <a:ext uri="{FF2B5EF4-FFF2-40B4-BE49-F238E27FC236}">
                <a16:creationId xmlns:a16="http://schemas.microsoft.com/office/drawing/2014/main" id="{137E1318-3BDE-8942-BD12-262885E2C2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853" r="60748"/>
          <a:stretch/>
        </p:blipFill>
        <p:spPr>
          <a:xfrm flipH="1">
            <a:off x="4827872" y="5345686"/>
            <a:ext cx="2284219" cy="1093355"/>
          </a:xfrm>
          <a:prstGeom prst="rect">
            <a:avLst/>
          </a:prstGeom>
        </p:spPr>
      </p:pic>
      <p:pic>
        <p:nvPicPr>
          <p:cNvPr id="16" name="Picture 15">
            <a:extLst>
              <a:ext uri="{FF2B5EF4-FFF2-40B4-BE49-F238E27FC236}">
                <a16:creationId xmlns:a16="http://schemas.microsoft.com/office/drawing/2014/main" id="{E642F770-D8C4-F947-AB3A-35893413BE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61853" r="60748"/>
          <a:stretch/>
        </p:blipFill>
        <p:spPr>
          <a:xfrm>
            <a:off x="1374484" y="5389697"/>
            <a:ext cx="2284219" cy="1093355"/>
          </a:xfrm>
          <a:prstGeom prst="rect">
            <a:avLst/>
          </a:prstGeom>
        </p:spPr>
      </p:pic>
      <p:pic>
        <p:nvPicPr>
          <p:cNvPr id="5" name="Picture 4">
            <a:extLst>
              <a:ext uri="{FF2B5EF4-FFF2-40B4-BE49-F238E27FC236}">
                <a16:creationId xmlns:a16="http://schemas.microsoft.com/office/drawing/2014/main" id="{03653B3F-2DBE-9048-AEB2-F3F2C546DE3B}"/>
              </a:ext>
            </a:extLst>
          </p:cNvPr>
          <p:cNvPicPr>
            <a:picLocks noChangeAspect="1"/>
          </p:cNvPicPr>
          <p:nvPr/>
        </p:nvPicPr>
        <p:blipFill rotWithShape="1">
          <a:blip r:embed="rId5">
            <a:extLst>
              <a:ext uri="{28A0092B-C50C-407E-A947-70E740481C1C}">
                <a14:useLocalDpi xmlns:a14="http://schemas.microsoft.com/office/drawing/2010/main" val="0"/>
              </a:ext>
            </a:extLst>
          </a:blip>
          <a:srcRect l="76170" t="11028" r="-470" b="59356"/>
          <a:stretch/>
        </p:blipFill>
        <p:spPr>
          <a:xfrm>
            <a:off x="2178746" y="3203934"/>
            <a:ext cx="5295541" cy="3331061"/>
          </a:xfrm>
          <a:prstGeom prst="rect">
            <a:avLst/>
          </a:prstGeom>
        </p:spPr>
      </p:pic>
    </p:spTree>
    <p:extLst>
      <p:ext uri="{BB962C8B-B14F-4D97-AF65-F5344CB8AC3E}">
        <p14:creationId xmlns:p14="http://schemas.microsoft.com/office/powerpoint/2010/main" val="280133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ccel="50000" fill="hold" nodeType="clickEffect">
                                  <p:stCondLst>
                                    <p:cond delay="500"/>
                                  </p:stCondLst>
                                  <p:childTnLst>
                                    <p:animScale>
                                      <p:cBhvr>
                                        <p:cTn id="6" dur="2000" fill="hold"/>
                                        <p:tgtEl>
                                          <p:spTgt spid="2"/>
                                        </p:tgtEl>
                                      </p:cBhvr>
                                      <p:by x="125000" y="1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A6B38EC-4D08-4F4E-BF95-2C0509EDA7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17" t="-1677" r="64021" b="57946"/>
          <a:stretch/>
        </p:blipFill>
        <p:spPr>
          <a:xfrm>
            <a:off x="0" y="2547459"/>
            <a:ext cx="3676464" cy="3813077"/>
          </a:xfrm>
          <a:prstGeom prst="rect">
            <a:avLst/>
          </a:prstGeom>
        </p:spPr>
      </p:pic>
      <p:pic>
        <p:nvPicPr>
          <p:cNvPr id="9" name="Picture 8">
            <a:extLst>
              <a:ext uri="{FF2B5EF4-FFF2-40B4-BE49-F238E27FC236}">
                <a16:creationId xmlns:a16="http://schemas.microsoft.com/office/drawing/2014/main" id="{1C94399E-0420-2940-9815-07119F2A9B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081728" flipH="1">
            <a:off x="2245179" y="236058"/>
            <a:ext cx="7698648" cy="3607431"/>
          </a:xfrm>
          <a:prstGeom prst="rect">
            <a:avLst/>
          </a:prstGeom>
        </p:spPr>
      </p:pic>
      <p:sp>
        <p:nvSpPr>
          <p:cNvPr id="3" name="Text Placeholder 1">
            <a:extLst>
              <a:ext uri="{FF2B5EF4-FFF2-40B4-BE49-F238E27FC236}">
                <a16:creationId xmlns:a16="http://schemas.microsoft.com/office/drawing/2014/main" id="{C54B97B8-6663-FC4E-AB79-24D98C5434CD}"/>
              </a:ext>
            </a:extLst>
          </p:cNvPr>
          <p:cNvSpPr txBox="1">
            <a:spLocks/>
          </p:cNvSpPr>
          <p:nvPr/>
        </p:nvSpPr>
        <p:spPr>
          <a:xfrm rot="21261962" flipH="1">
            <a:off x="3413577" y="363806"/>
            <a:ext cx="5841429" cy="279504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chemeClr val="bg1"/>
                </a:solidFill>
                <a:latin typeface="Arial" panose="020B0604020202020204" pitchFamily="34" charset="0"/>
                <a:cs typeface="Arial" panose="020B0604020202020204" pitchFamily="34" charset="0"/>
              </a:rPr>
              <a:t>Question 1</a:t>
            </a:r>
          </a:p>
          <a:p>
            <a:pPr marL="0" indent="0" algn="ctr">
              <a:lnSpc>
                <a:spcPct val="100000"/>
              </a:lnSpc>
              <a:buNone/>
            </a:pPr>
            <a:r>
              <a:rPr lang="en-GB" sz="4000" b="1" dirty="0">
                <a:solidFill>
                  <a:schemeClr val="bg1"/>
                </a:solidFill>
                <a:latin typeface="Arial" panose="020B0604020202020204" pitchFamily="34" charset="0"/>
                <a:cs typeface="Arial" panose="020B0604020202020204" pitchFamily="34" charset="0"/>
              </a:rPr>
              <a:t>Which of these is </a:t>
            </a:r>
            <a:br>
              <a:rPr lang="en-GB" sz="4000" b="1" dirty="0">
                <a:solidFill>
                  <a:schemeClr val="bg1"/>
                </a:solidFill>
                <a:latin typeface="Arial" panose="020B0604020202020204" pitchFamily="34" charset="0"/>
                <a:cs typeface="Arial" panose="020B0604020202020204" pitchFamily="34" charset="0"/>
              </a:rPr>
            </a:br>
            <a:r>
              <a:rPr lang="en-GB" sz="4000" b="1" dirty="0">
                <a:solidFill>
                  <a:schemeClr val="bg1"/>
                </a:solidFill>
                <a:latin typeface="Arial" panose="020B0604020202020204" pitchFamily="34" charset="0"/>
                <a:cs typeface="Arial" panose="020B0604020202020204" pitchFamily="34" charset="0"/>
              </a:rPr>
              <a:t>NOT what ‘rainy-day’ saving means?</a:t>
            </a:r>
            <a:endParaRPr lang="en-GB" sz="4400" b="1" dirty="0">
              <a:solidFill>
                <a:schemeClr val="bg1"/>
              </a:solidFill>
              <a:latin typeface="Arial" panose="020B0604020202020204" pitchFamily="34" charset="0"/>
              <a:cs typeface="Arial" panose="020B0604020202020204" pitchFamily="34" charset="0"/>
            </a:endParaRPr>
          </a:p>
        </p:txBody>
      </p:sp>
      <p:sp>
        <p:nvSpPr>
          <p:cNvPr id="10" name="Rounded Rectangle 9">
            <a:extLst>
              <a:ext uri="{FF2B5EF4-FFF2-40B4-BE49-F238E27FC236}">
                <a16:creationId xmlns:a16="http://schemas.microsoft.com/office/drawing/2014/main" id="{FD22829D-F9E3-8940-8B56-DEB5CE61E83B}"/>
              </a:ext>
            </a:extLst>
          </p:cNvPr>
          <p:cNvSpPr/>
          <p:nvPr/>
        </p:nvSpPr>
        <p:spPr>
          <a:xfrm>
            <a:off x="2657140" y="3808235"/>
            <a:ext cx="9280502"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Saving some of your pocket money for an emergency</a:t>
            </a:r>
          </a:p>
          <a:p>
            <a:endParaRPr lang="en-GB" sz="2600" b="1" dirty="0">
              <a:solidFill>
                <a:srgbClr val="FFBC22"/>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1" name="Rounded Rectangle 10">
            <a:extLst>
              <a:ext uri="{FF2B5EF4-FFF2-40B4-BE49-F238E27FC236}">
                <a16:creationId xmlns:a16="http://schemas.microsoft.com/office/drawing/2014/main" id="{7D177C93-6EB4-2A49-9A24-1D73785CC2D7}"/>
              </a:ext>
            </a:extLst>
          </p:cNvPr>
          <p:cNvSpPr/>
          <p:nvPr/>
        </p:nvSpPr>
        <p:spPr>
          <a:xfrm>
            <a:off x="2657140" y="4453998"/>
            <a:ext cx="9280501"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Saving up for an umbrella</a:t>
            </a:r>
          </a:p>
          <a:p>
            <a:endParaRPr lang="en-US" dirty="0">
              <a:latin typeface="Arial" panose="020B0604020202020204" pitchFamily="34" charset="0"/>
              <a:cs typeface="Arial" panose="020B0604020202020204" pitchFamily="34" charset="0"/>
            </a:endParaRPr>
          </a:p>
        </p:txBody>
      </p:sp>
      <p:sp>
        <p:nvSpPr>
          <p:cNvPr id="12" name="Rounded Rectangle 11">
            <a:extLst>
              <a:ext uri="{FF2B5EF4-FFF2-40B4-BE49-F238E27FC236}">
                <a16:creationId xmlns:a16="http://schemas.microsoft.com/office/drawing/2014/main" id="{5005EFF2-2E5D-D846-9C29-0F891642A2FF}"/>
              </a:ext>
            </a:extLst>
          </p:cNvPr>
          <p:cNvSpPr/>
          <p:nvPr/>
        </p:nvSpPr>
        <p:spPr>
          <a:xfrm>
            <a:off x="2657140" y="5099761"/>
            <a:ext cx="9280502"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Not spending all of your money at once</a:t>
            </a:r>
            <a:endParaRPr lang="en-US" dirty="0">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8FD7C125-CF5A-604A-8E8F-A0E88DC23B28}"/>
              </a:ext>
            </a:extLst>
          </p:cNvPr>
          <p:cNvSpPr/>
          <p:nvPr/>
        </p:nvSpPr>
        <p:spPr>
          <a:xfrm>
            <a:off x="2657140" y="5745523"/>
            <a:ext cx="9280501"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Using your savings to fix something that has broken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5163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CA54439E-FC53-764B-B26B-7D78C18DC878}"/>
              </a:ext>
            </a:extLst>
          </p:cNvPr>
          <p:cNvSpPr/>
          <p:nvPr/>
        </p:nvSpPr>
        <p:spPr>
          <a:xfrm>
            <a:off x="699432" y="3819571"/>
            <a:ext cx="9245714"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Saving some of your pocket money for an emergency</a:t>
            </a:r>
          </a:p>
          <a:p>
            <a:endParaRPr lang="en-GB" sz="2600" b="1" dirty="0">
              <a:solidFill>
                <a:srgbClr val="42145F"/>
              </a:solidFill>
              <a:latin typeface="Arial" panose="020B0604020202020204" pitchFamily="34" charset="0"/>
              <a:cs typeface="Arial" panose="020B0604020202020204" pitchFamily="34" charset="0"/>
            </a:endParaRPr>
          </a:p>
          <a:p>
            <a:endParaRPr lang="en-US" dirty="0">
              <a:solidFill>
                <a:srgbClr val="42145F"/>
              </a:solidFill>
              <a:latin typeface="Arial" panose="020B0604020202020204" pitchFamily="34" charset="0"/>
              <a:cs typeface="Arial" panose="020B0604020202020204" pitchFamily="34" charset="0"/>
            </a:endParaRPr>
          </a:p>
        </p:txBody>
      </p:sp>
      <p:sp>
        <p:nvSpPr>
          <p:cNvPr id="20" name="Rounded Rectangle 19">
            <a:extLst>
              <a:ext uri="{FF2B5EF4-FFF2-40B4-BE49-F238E27FC236}">
                <a16:creationId xmlns:a16="http://schemas.microsoft.com/office/drawing/2014/main" id="{7E49FEC6-A9FA-7742-A9FF-00B41A65D425}"/>
              </a:ext>
            </a:extLst>
          </p:cNvPr>
          <p:cNvSpPr/>
          <p:nvPr/>
        </p:nvSpPr>
        <p:spPr>
          <a:xfrm>
            <a:off x="699432" y="5111097"/>
            <a:ext cx="9245714"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Not spending all of your money at once</a:t>
            </a:r>
            <a:endParaRPr lang="en-US" dirty="0">
              <a:solidFill>
                <a:srgbClr val="42145F"/>
              </a:solidFill>
              <a:latin typeface="Arial" panose="020B0604020202020204" pitchFamily="34" charset="0"/>
              <a:cs typeface="Arial" panose="020B0604020202020204" pitchFamily="34" charset="0"/>
            </a:endParaRPr>
          </a:p>
        </p:txBody>
      </p:sp>
      <p:sp>
        <p:nvSpPr>
          <p:cNvPr id="21" name="Rounded Rectangle 20">
            <a:extLst>
              <a:ext uri="{FF2B5EF4-FFF2-40B4-BE49-F238E27FC236}">
                <a16:creationId xmlns:a16="http://schemas.microsoft.com/office/drawing/2014/main" id="{0A6A696F-58B1-404A-8D9A-EB003FB2CCBB}"/>
              </a:ext>
            </a:extLst>
          </p:cNvPr>
          <p:cNvSpPr/>
          <p:nvPr/>
        </p:nvSpPr>
        <p:spPr>
          <a:xfrm>
            <a:off x="699433" y="5756859"/>
            <a:ext cx="9245714"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D. Using your savings to fix something that has broken</a:t>
            </a:r>
            <a:endParaRPr lang="en-US" dirty="0">
              <a:solidFill>
                <a:srgbClr val="42145F"/>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DC43D7E-2F88-E241-9500-90C4EF4C1D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30105">
            <a:off x="489605" y="-316086"/>
            <a:ext cx="5325956" cy="3361899"/>
          </a:xfrm>
          <a:prstGeom prst="rect">
            <a:avLst/>
          </a:prstGeom>
        </p:spPr>
      </p:pic>
      <p:sp>
        <p:nvSpPr>
          <p:cNvPr id="6" name="Text Placeholder 1">
            <a:extLst>
              <a:ext uri="{FF2B5EF4-FFF2-40B4-BE49-F238E27FC236}">
                <a16:creationId xmlns:a16="http://schemas.microsoft.com/office/drawing/2014/main" id="{DED9238F-0C0B-B846-8831-6CCCA4C93853}"/>
              </a:ext>
            </a:extLst>
          </p:cNvPr>
          <p:cNvSpPr txBox="1">
            <a:spLocks/>
          </p:cNvSpPr>
          <p:nvPr/>
        </p:nvSpPr>
        <p:spPr>
          <a:xfrm rot="21054783">
            <a:off x="510008" y="267335"/>
            <a:ext cx="4706135" cy="1992962"/>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Question 1 </a:t>
            </a:r>
            <a:br>
              <a:rPr lang="en-GB" sz="3800" b="1" dirty="0">
                <a:solidFill>
                  <a:schemeClr val="bg1"/>
                </a:solidFill>
                <a:latin typeface="Arial" panose="020B0604020202020204" pitchFamily="34" charset="0"/>
                <a:cs typeface="Arial" panose="020B0604020202020204" pitchFamily="34" charset="0"/>
              </a:rPr>
            </a:br>
            <a:r>
              <a:rPr lang="en-GB" sz="3200" b="1" dirty="0">
                <a:latin typeface="Arial" panose="020B0604020202020204" pitchFamily="34" charset="0"/>
                <a:cs typeface="Arial" panose="020B0604020202020204" pitchFamily="34" charset="0"/>
              </a:rPr>
              <a:t>Which of these is </a:t>
            </a:r>
            <a:br>
              <a:rPr lang="en-GB" sz="3200" b="1" dirty="0">
                <a:latin typeface="Arial" panose="020B0604020202020204" pitchFamily="34" charset="0"/>
                <a:cs typeface="Arial" panose="020B0604020202020204" pitchFamily="34" charset="0"/>
              </a:rPr>
            </a:br>
            <a:r>
              <a:rPr lang="en-GB" sz="3200" b="1" dirty="0">
                <a:latin typeface="Arial" panose="020B0604020202020204" pitchFamily="34" charset="0"/>
                <a:cs typeface="Arial" panose="020B0604020202020204" pitchFamily="34" charset="0"/>
              </a:rPr>
              <a:t>NOT what ‘rainy-day’ saving means?</a:t>
            </a:r>
          </a:p>
        </p:txBody>
      </p:sp>
      <p:pic>
        <p:nvPicPr>
          <p:cNvPr id="9" name="Picture 8">
            <a:extLst>
              <a:ext uri="{FF2B5EF4-FFF2-40B4-BE49-F238E27FC236}">
                <a16:creationId xmlns:a16="http://schemas.microsoft.com/office/drawing/2014/main" id="{3110D291-C792-C746-8D45-68A7A1F600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58802">
            <a:off x="8207304" y="621629"/>
            <a:ext cx="4369411" cy="3244380"/>
          </a:xfrm>
          <a:prstGeom prst="rect">
            <a:avLst/>
          </a:prstGeom>
        </p:spPr>
      </p:pic>
      <p:sp>
        <p:nvSpPr>
          <p:cNvPr id="7" name="TextBox 6">
            <a:extLst>
              <a:ext uri="{FF2B5EF4-FFF2-40B4-BE49-F238E27FC236}">
                <a16:creationId xmlns:a16="http://schemas.microsoft.com/office/drawing/2014/main" id="{3DE3AAA1-B504-7744-B320-87AA067E804D}"/>
              </a:ext>
            </a:extLst>
          </p:cNvPr>
          <p:cNvSpPr txBox="1"/>
          <p:nvPr/>
        </p:nvSpPr>
        <p:spPr>
          <a:xfrm rot="1264325">
            <a:off x="8765922" y="1297848"/>
            <a:ext cx="3252175" cy="1569660"/>
          </a:xfrm>
          <a:prstGeom prst="rect">
            <a:avLst/>
          </a:prstGeom>
          <a:noFill/>
        </p:spPr>
        <p:txBody>
          <a:bodyPr wrap="square" rtlCol="0">
            <a:spAutoFit/>
          </a:bodyPr>
          <a:lstStyle/>
          <a:p>
            <a:pPr algn="ctr"/>
            <a:r>
              <a:rPr lang="en-GB" sz="2400" b="1" dirty="0">
                <a:solidFill>
                  <a:srgbClr val="42145F"/>
                </a:solidFill>
                <a:latin typeface="Arial" panose="020B0604020202020204" pitchFamily="34" charset="0"/>
                <a:cs typeface="Arial" panose="020B0604020202020204" pitchFamily="34" charset="0"/>
              </a:rPr>
              <a:t>‘Rainy-day saving’ means putting money aside for </a:t>
            </a:r>
            <a:br>
              <a:rPr lang="en-GB" sz="2400" b="1" dirty="0">
                <a:solidFill>
                  <a:srgbClr val="42145F"/>
                </a:solidFill>
                <a:latin typeface="Arial" panose="020B0604020202020204" pitchFamily="34" charset="0"/>
                <a:cs typeface="Arial" panose="020B0604020202020204" pitchFamily="34" charset="0"/>
              </a:rPr>
            </a:br>
            <a:r>
              <a:rPr lang="en-GB" sz="2400" b="1" dirty="0">
                <a:solidFill>
                  <a:srgbClr val="42145F"/>
                </a:solidFill>
                <a:latin typeface="Arial" panose="020B0604020202020204" pitchFamily="34" charset="0"/>
                <a:cs typeface="Arial" panose="020B0604020202020204" pitchFamily="34" charset="0"/>
              </a:rPr>
              <a:t>unexpected events.</a:t>
            </a:r>
          </a:p>
        </p:txBody>
      </p:sp>
      <p:sp>
        <p:nvSpPr>
          <p:cNvPr id="11" name="Text Placeholder 1">
            <a:extLst>
              <a:ext uri="{FF2B5EF4-FFF2-40B4-BE49-F238E27FC236}">
                <a16:creationId xmlns:a16="http://schemas.microsoft.com/office/drawing/2014/main" id="{30A34554-436E-3149-A42D-5F63E9A00954}"/>
              </a:ext>
            </a:extLst>
          </p:cNvPr>
          <p:cNvSpPr txBox="1">
            <a:spLocks/>
          </p:cNvSpPr>
          <p:nvPr/>
        </p:nvSpPr>
        <p:spPr>
          <a:xfrm>
            <a:off x="1295949" y="3202708"/>
            <a:ext cx="2509428" cy="782523"/>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5400" b="1" dirty="0">
              <a:solidFill>
                <a:schemeClr val="bg1"/>
              </a:solidFill>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8C216F5D-CDF2-7941-BCF8-72A030D8EB8C}"/>
              </a:ext>
            </a:extLst>
          </p:cNvPr>
          <p:cNvSpPr/>
          <p:nvPr/>
        </p:nvSpPr>
        <p:spPr>
          <a:xfrm>
            <a:off x="699432" y="4456047"/>
            <a:ext cx="9245714"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800" b="1" dirty="0">
                <a:solidFill>
                  <a:srgbClr val="42145F"/>
                </a:solidFill>
                <a:latin typeface="Arial" panose="020B0604020202020204" pitchFamily="34" charset="0"/>
                <a:cs typeface="Arial" panose="020B0604020202020204" pitchFamily="34" charset="0"/>
              </a:rPr>
              <a:t> B. Saving up for an umbrella</a:t>
            </a:r>
          </a:p>
          <a:p>
            <a:endParaRPr lang="en-GB" sz="2800" b="1" dirty="0">
              <a:solidFill>
                <a:srgbClr val="42145F"/>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0CDF742D-B691-EC4C-87B4-93ECA0237891}"/>
              </a:ext>
            </a:extLst>
          </p:cNvPr>
          <p:cNvPicPr>
            <a:picLocks noChangeAspect="1"/>
          </p:cNvPicPr>
          <p:nvPr/>
        </p:nvPicPr>
        <p:blipFill rotWithShape="1">
          <a:blip r:embed="rId4">
            <a:extLst>
              <a:ext uri="{28A0092B-C50C-407E-A947-70E740481C1C}">
                <a14:useLocalDpi xmlns:a14="http://schemas.microsoft.com/office/drawing/2010/main" val="0"/>
              </a:ext>
            </a:extLst>
          </a:blip>
          <a:srcRect l="76170" t="11027" r="-867" b="59297"/>
          <a:stretch/>
        </p:blipFill>
        <p:spPr>
          <a:xfrm>
            <a:off x="4869856" y="647332"/>
            <a:ext cx="5381990" cy="3337899"/>
          </a:xfrm>
          <a:prstGeom prst="rect">
            <a:avLst/>
          </a:prstGeom>
        </p:spPr>
      </p:pic>
    </p:spTree>
    <p:extLst>
      <p:ext uri="{BB962C8B-B14F-4D97-AF65-F5344CB8AC3E}">
        <p14:creationId xmlns:p14="http://schemas.microsoft.com/office/powerpoint/2010/main" val="3091924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50AECCF-7E69-2243-82AF-7C742EBA160B}"/>
              </a:ext>
            </a:extLst>
          </p:cNvPr>
          <p:cNvPicPr>
            <a:picLocks noChangeAspect="1"/>
          </p:cNvPicPr>
          <p:nvPr/>
        </p:nvPicPr>
        <p:blipFill rotWithShape="1">
          <a:blip r:embed="rId2">
            <a:extLst>
              <a:ext uri="{28A0092B-C50C-407E-A947-70E740481C1C}">
                <a14:useLocalDpi xmlns:a14="http://schemas.microsoft.com/office/drawing/2010/main" val="0"/>
              </a:ext>
            </a:extLst>
          </a:blip>
          <a:srcRect l="14217" t="-1677" r="64021" b="57946"/>
          <a:stretch/>
        </p:blipFill>
        <p:spPr>
          <a:xfrm>
            <a:off x="122110" y="1901435"/>
            <a:ext cx="4351595" cy="4513295"/>
          </a:xfrm>
          <a:prstGeom prst="rect">
            <a:avLst/>
          </a:prstGeom>
        </p:spPr>
      </p:pic>
      <p:grpSp>
        <p:nvGrpSpPr>
          <p:cNvPr id="3" name="Group 2">
            <a:extLst>
              <a:ext uri="{FF2B5EF4-FFF2-40B4-BE49-F238E27FC236}">
                <a16:creationId xmlns:a16="http://schemas.microsoft.com/office/drawing/2014/main" id="{249445EE-6069-D049-9A63-B886B3C58CB9}"/>
              </a:ext>
            </a:extLst>
          </p:cNvPr>
          <p:cNvGrpSpPr/>
          <p:nvPr/>
        </p:nvGrpSpPr>
        <p:grpSpPr>
          <a:xfrm>
            <a:off x="2892611" y="0"/>
            <a:ext cx="6961720" cy="4443224"/>
            <a:chOff x="2892611" y="0"/>
            <a:chExt cx="6961720" cy="4443224"/>
          </a:xfrm>
        </p:grpSpPr>
        <p:pic>
          <p:nvPicPr>
            <p:cNvPr id="4" name="Picture 3">
              <a:extLst>
                <a:ext uri="{FF2B5EF4-FFF2-40B4-BE49-F238E27FC236}">
                  <a16:creationId xmlns:a16="http://schemas.microsoft.com/office/drawing/2014/main" id="{FFC358B4-3C62-4C4E-BF1F-2A46BFD501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2611" y="0"/>
              <a:ext cx="6961720" cy="4443224"/>
            </a:xfrm>
            <a:prstGeom prst="rect">
              <a:avLst/>
            </a:prstGeom>
          </p:spPr>
        </p:pic>
        <p:sp>
          <p:nvSpPr>
            <p:cNvPr id="9" name="Text Placeholder 1">
              <a:extLst>
                <a:ext uri="{FF2B5EF4-FFF2-40B4-BE49-F238E27FC236}">
                  <a16:creationId xmlns:a16="http://schemas.microsoft.com/office/drawing/2014/main" id="{73160F6B-18FE-2D4E-99A3-7EE24585160F}"/>
                </a:ext>
              </a:extLst>
            </p:cNvPr>
            <p:cNvSpPr txBox="1">
              <a:spLocks/>
            </p:cNvSpPr>
            <p:nvPr/>
          </p:nvSpPr>
          <p:spPr>
            <a:xfrm rot="255920" flipH="1">
              <a:off x="3737455" y="589000"/>
              <a:ext cx="5826178" cy="282694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rgbClr val="660066"/>
                  </a:solidFill>
                  <a:latin typeface="Arial" panose="020B0604020202020204" pitchFamily="34" charset="0"/>
                  <a:cs typeface="Arial" panose="020B0604020202020204" pitchFamily="34" charset="0"/>
                </a:rPr>
                <a:t>Question 2</a:t>
              </a:r>
            </a:p>
            <a:p>
              <a:pPr marL="0" indent="0" algn="ctr">
                <a:lnSpc>
                  <a:spcPct val="100000"/>
                </a:lnSpc>
                <a:buNone/>
              </a:pPr>
              <a:r>
                <a:rPr lang="en-GB" sz="3200" b="1" dirty="0">
                  <a:solidFill>
                    <a:srgbClr val="660066"/>
                  </a:solidFill>
                  <a:latin typeface="Arial" panose="020B0604020202020204" pitchFamily="34" charset="0"/>
                  <a:cs typeface="Arial" panose="020B0604020202020204" pitchFamily="34" charset="0"/>
                </a:rPr>
                <a:t>Which of these things that an adult might spend money on could be an example of rainy-day saving?</a:t>
              </a:r>
            </a:p>
          </p:txBody>
        </p:sp>
      </p:grpSp>
      <p:sp>
        <p:nvSpPr>
          <p:cNvPr id="14" name="Rounded Rectangle 13">
            <a:extLst>
              <a:ext uri="{FF2B5EF4-FFF2-40B4-BE49-F238E27FC236}">
                <a16:creationId xmlns:a16="http://schemas.microsoft.com/office/drawing/2014/main" id="{E0D84641-D221-5245-8821-C50AF652623B}"/>
              </a:ext>
            </a:extLst>
          </p:cNvPr>
          <p:cNvSpPr/>
          <p:nvPr/>
        </p:nvSpPr>
        <p:spPr>
          <a:xfrm>
            <a:off x="3603811" y="3628694"/>
            <a:ext cx="8267623"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Buying new clothes</a:t>
            </a:r>
            <a:endParaRPr lang="en-US" dirty="0">
              <a:latin typeface="Arial" panose="020B0604020202020204" pitchFamily="34" charset="0"/>
              <a:cs typeface="Arial" panose="020B0604020202020204" pitchFamily="34" charset="0"/>
            </a:endParaRPr>
          </a:p>
        </p:txBody>
      </p:sp>
      <p:sp>
        <p:nvSpPr>
          <p:cNvPr id="10" name="Rounded Rectangle 9">
            <a:extLst>
              <a:ext uri="{FF2B5EF4-FFF2-40B4-BE49-F238E27FC236}">
                <a16:creationId xmlns:a16="http://schemas.microsoft.com/office/drawing/2014/main" id="{F244AFE1-A2EC-7C4B-AE98-46A36E98797D}"/>
              </a:ext>
            </a:extLst>
          </p:cNvPr>
          <p:cNvSpPr/>
          <p:nvPr/>
        </p:nvSpPr>
        <p:spPr>
          <a:xfrm>
            <a:off x="3603811" y="4289955"/>
            <a:ext cx="8267623"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Taking the family to the cinema</a:t>
            </a:r>
          </a:p>
          <a:p>
            <a:endParaRPr lang="en-US" dirty="0">
              <a:latin typeface="Arial" panose="020B0604020202020204" pitchFamily="34" charset="0"/>
              <a:cs typeface="Arial" panose="020B0604020202020204" pitchFamily="34" charset="0"/>
            </a:endParaRPr>
          </a:p>
        </p:txBody>
      </p:sp>
      <p:sp>
        <p:nvSpPr>
          <p:cNvPr id="11" name="Rounded Rectangle 10">
            <a:extLst>
              <a:ext uri="{FF2B5EF4-FFF2-40B4-BE49-F238E27FC236}">
                <a16:creationId xmlns:a16="http://schemas.microsoft.com/office/drawing/2014/main" id="{ABBEDB31-0889-8B46-B02D-BCCD5DE81795}"/>
              </a:ext>
            </a:extLst>
          </p:cNvPr>
          <p:cNvSpPr/>
          <p:nvPr/>
        </p:nvSpPr>
        <p:spPr>
          <a:xfrm>
            <a:off x="3603811" y="4951216"/>
            <a:ext cx="8267623"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Buying food for dinner</a:t>
            </a:r>
          </a:p>
          <a:p>
            <a:endParaRPr lang="en-US" dirty="0">
              <a:latin typeface="Arial" panose="020B0604020202020204" pitchFamily="34" charset="0"/>
              <a:cs typeface="Arial" panose="020B0604020202020204" pitchFamily="34" charset="0"/>
            </a:endParaRPr>
          </a:p>
        </p:txBody>
      </p:sp>
      <p:sp>
        <p:nvSpPr>
          <p:cNvPr id="12" name="Rounded Rectangle 11">
            <a:extLst>
              <a:ext uri="{FF2B5EF4-FFF2-40B4-BE49-F238E27FC236}">
                <a16:creationId xmlns:a16="http://schemas.microsoft.com/office/drawing/2014/main" id="{1B29E66A-185A-6247-BF69-2B3AF970EBC8}"/>
              </a:ext>
            </a:extLst>
          </p:cNvPr>
          <p:cNvSpPr/>
          <p:nvPr/>
        </p:nvSpPr>
        <p:spPr>
          <a:xfrm>
            <a:off x="3603812" y="5612477"/>
            <a:ext cx="8267622"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Mending the washing machine when it’s broken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5794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879CEA1-352B-B047-AE60-45D436B844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52" y="-104685"/>
            <a:ext cx="6882397" cy="3412664"/>
          </a:xfrm>
          <a:prstGeom prst="rect">
            <a:avLst/>
          </a:prstGeom>
        </p:spPr>
      </p:pic>
      <p:sp>
        <p:nvSpPr>
          <p:cNvPr id="13" name="Text Placeholder 1">
            <a:extLst>
              <a:ext uri="{FF2B5EF4-FFF2-40B4-BE49-F238E27FC236}">
                <a16:creationId xmlns:a16="http://schemas.microsoft.com/office/drawing/2014/main" id="{3B8D884A-D3A3-6F4A-99A2-E3C5A1E57C26}"/>
              </a:ext>
            </a:extLst>
          </p:cNvPr>
          <p:cNvSpPr txBox="1">
            <a:spLocks/>
          </p:cNvSpPr>
          <p:nvPr/>
        </p:nvSpPr>
        <p:spPr>
          <a:xfrm>
            <a:off x="686262" y="355373"/>
            <a:ext cx="5071964" cy="2314266"/>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Question 2</a:t>
            </a:r>
            <a:br>
              <a:rPr lang="en-GB" sz="3800" b="1" dirty="0">
                <a:solidFill>
                  <a:schemeClr val="bg1"/>
                </a:solidFill>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Which of these things that an adult might spend money on could be an example of rainy-day saving?</a:t>
            </a:r>
          </a:p>
        </p:txBody>
      </p:sp>
      <p:sp>
        <p:nvSpPr>
          <p:cNvPr id="14" name="Text Placeholder 1">
            <a:extLst>
              <a:ext uri="{FF2B5EF4-FFF2-40B4-BE49-F238E27FC236}">
                <a16:creationId xmlns:a16="http://schemas.microsoft.com/office/drawing/2014/main" id="{89250DF3-C22D-B243-8864-ACE692282A5D}"/>
              </a:ext>
            </a:extLst>
          </p:cNvPr>
          <p:cNvSpPr txBox="1">
            <a:spLocks/>
          </p:cNvSpPr>
          <p:nvPr/>
        </p:nvSpPr>
        <p:spPr>
          <a:xfrm>
            <a:off x="725511" y="2982654"/>
            <a:ext cx="2509428" cy="782523"/>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5400" b="1" dirty="0">
              <a:solidFill>
                <a:schemeClr val="bg1"/>
              </a:solidFill>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DD963EE2-4100-824F-B5E7-983DC7044127}"/>
              </a:ext>
            </a:extLst>
          </p:cNvPr>
          <p:cNvSpPr/>
          <p:nvPr/>
        </p:nvSpPr>
        <p:spPr>
          <a:xfrm>
            <a:off x="845489" y="5547931"/>
            <a:ext cx="8267623"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D. Mending the washing machine when it’s broken</a:t>
            </a:r>
          </a:p>
        </p:txBody>
      </p:sp>
      <p:sp>
        <p:nvSpPr>
          <p:cNvPr id="15" name="Rounded Rectangle 14">
            <a:extLst>
              <a:ext uri="{FF2B5EF4-FFF2-40B4-BE49-F238E27FC236}">
                <a16:creationId xmlns:a16="http://schemas.microsoft.com/office/drawing/2014/main" id="{4D8AFD94-3131-6C4F-A1D1-BE6FD9C097EA}"/>
              </a:ext>
            </a:extLst>
          </p:cNvPr>
          <p:cNvSpPr/>
          <p:nvPr/>
        </p:nvSpPr>
        <p:spPr>
          <a:xfrm>
            <a:off x="845489" y="3564148"/>
            <a:ext cx="8267623"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Buying new clothes</a:t>
            </a:r>
            <a:endParaRPr lang="en-US" dirty="0">
              <a:solidFill>
                <a:srgbClr val="42145F"/>
              </a:solidFill>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0D3C75DD-1978-8641-B18A-279A7A870D31}"/>
              </a:ext>
            </a:extLst>
          </p:cNvPr>
          <p:cNvSpPr/>
          <p:nvPr/>
        </p:nvSpPr>
        <p:spPr>
          <a:xfrm>
            <a:off x="845489" y="4225409"/>
            <a:ext cx="8267623"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B. Taking the family to the cinema</a:t>
            </a:r>
          </a:p>
          <a:p>
            <a:endParaRPr lang="en-US" dirty="0">
              <a:solidFill>
                <a:srgbClr val="42145F"/>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C84EA431-40B7-9A42-A56E-AB5006F9B18A}"/>
              </a:ext>
            </a:extLst>
          </p:cNvPr>
          <p:cNvSpPr/>
          <p:nvPr/>
        </p:nvSpPr>
        <p:spPr>
          <a:xfrm>
            <a:off x="845489" y="4886670"/>
            <a:ext cx="8267623"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Buying food for dinner</a:t>
            </a:r>
          </a:p>
          <a:p>
            <a:endParaRPr lang="en-US" dirty="0">
              <a:solidFill>
                <a:srgbClr val="42145F"/>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13745E42-3882-F541-A64E-68C6093345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7541"/>
          <a:stretch/>
        </p:blipFill>
        <p:spPr>
          <a:xfrm rot="16200000" flipV="1">
            <a:off x="8803503" y="-302138"/>
            <a:ext cx="2585296" cy="4914190"/>
          </a:xfrm>
          <a:prstGeom prst="rect">
            <a:avLst/>
          </a:prstGeom>
        </p:spPr>
      </p:pic>
      <p:sp>
        <p:nvSpPr>
          <p:cNvPr id="10" name="TextBox 9">
            <a:extLst>
              <a:ext uri="{FF2B5EF4-FFF2-40B4-BE49-F238E27FC236}">
                <a16:creationId xmlns:a16="http://schemas.microsoft.com/office/drawing/2014/main" id="{54B59694-D712-824E-AB38-762517E262F1}"/>
              </a:ext>
            </a:extLst>
          </p:cNvPr>
          <p:cNvSpPr txBox="1"/>
          <p:nvPr/>
        </p:nvSpPr>
        <p:spPr>
          <a:xfrm rot="21330096">
            <a:off x="8662058" y="1229280"/>
            <a:ext cx="3156659" cy="1938992"/>
          </a:xfrm>
          <a:prstGeom prst="rect">
            <a:avLst/>
          </a:prstGeom>
          <a:noFill/>
        </p:spPr>
        <p:txBody>
          <a:bodyPr wrap="square" rtlCol="0">
            <a:spAutoFit/>
          </a:bodyPr>
          <a:lstStyle/>
          <a:p>
            <a:pPr algn="ctr"/>
            <a:r>
              <a:rPr lang="en-GB" sz="2400" b="1" dirty="0">
                <a:solidFill>
                  <a:srgbClr val="42145F"/>
                </a:solidFill>
                <a:latin typeface="Arial" panose="020B0604020202020204" pitchFamily="34" charset="0"/>
                <a:cs typeface="Arial" panose="020B0604020202020204" pitchFamily="34" charset="0"/>
              </a:rPr>
              <a:t>Saving for a ‘rainy day’ will help you when things go wrong or get </a:t>
            </a:r>
            <a:br>
              <a:rPr lang="en-GB" sz="2400" b="1" dirty="0">
                <a:solidFill>
                  <a:srgbClr val="42145F"/>
                </a:solidFill>
                <a:latin typeface="Arial" panose="020B0604020202020204" pitchFamily="34" charset="0"/>
                <a:cs typeface="Arial" panose="020B0604020202020204" pitchFamily="34" charset="0"/>
              </a:rPr>
            </a:br>
            <a:r>
              <a:rPr lang="en-GB" sz="2400" b="1" dirty="0">
                <a:solidFill>
                  <a:srgbClr val="42145F"/>
                </a:solidFill>
                <a:latin typeface="Arial" panose="020B0604020202020204" pitchFamily="34" charset="0"/>
                <a:cs typeface="Arial" panose="020B0604020202020204" pitchFamily="34" charset="0"/>
              </a:rPr>
              <a:t>broken.</a:t>
            </a:r>
          </a:p>
        </p:txBody>
      </p:sp>
      <p:pic>
        <p:nvPicPr>
          <p:cNvPr id="20" name="Picture 19">
            <a:extLst>
              <a:ext uri="{FF2B5EF4-FFF2-40B4-BE49-F238E27FC236}">
                <a16:creationId xmlns:a16="http://schemas.microsoft.com/office/drawing/2014/main" id="{6645FD91-1EA2-8D4B-8962-3B3069C59919}"/>
              </a:ext>
            </a:extLst>
          </p:cNvPr>
          <p:cNvPicPr>
            <a:picLocks noChangeAspect="1"/>
          </p:cNvPicPr>
          <p:nvPr/>
        </p:nvPicPr>
        <p:blipFill rotWithShape="1">
          <a:blip r:embed="rId5">
            <a:extLst>
              <a:ext uri="{28A0092B-C50C-407E-A947-70E740481C1C}">
                <a14:useLocalDpi xmlns:a14="http://schemas.microsoft.com/office/drawing/2010/main" val="0"/>
              </a:ext>
            </a:extLst>
          </a:blip>
          <a:srcRect l="76169" t="11027" r="-347" b="58333"/>
          <a:stretch/>
        </p:blipFill>
        <p:spPr>
          <a:xfrm>
            <a:off x="5500783" y="1148378"/>
            <a:ext cx="5268817" cy="3446199"/>
          </a:xfrm>
          <a:prstGeom prst="rect">
            <a:avLst/>
          </a:prstGeom>
        </p:spPr>
      </p:pic>
    </p:spTree>
    <p:extLst>
      <p:ext uri="{BB962C8B-B14F-4D97-AF65-F5344CB8AC3E}">
        <p14:creationId xmlns:p14="http://schemas.microsoft.com/office/powerpoint/2010/main" val="1886141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AC2493A-0823-E440-8BB1-6BACB94DD3A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718" t="-1677" r="64020" b="58798"/>
          <a:stretch/>
        </p:blipFill>
        <p:spPr>
          <a:xfrm>
            <a:off x="82658" y="3125446"/>
            <a:ext cx="3775562" cy="3591977"/>
          </a:xfrm>
          <a:prstGeom prst="rect">
            <a:avLst/>
          </a:prstGeom>
        </p:spPr>
      </p:pic>
      <p:pic>
        <p:nvPicPr>
          <p:cNvPr id="7" name="Picture 6">
            <a:extLst>
              <a:ext uri="{FF2B5EF4-FFF2-40B4-BE49-F238E27FC236}">
                <a16:creationId xmlns:a16="http://schemas.microsoft.com/office/drawing/2014/main" id="{F58499E7-EE18-0B44-B017-0F75EFC228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23338" flipH="1">
            <a:off x="2520207" y="750249"/>
            <a:ext cx="8252121" cy="4032443"/>
          </a:xfrm>
          <a:prstGeom prst="rect">
            <a:avLst/>
          </a:prstGeom>
        </p:spPr>
      </p:pic>
      <p:sp>
        <p:nvSpPr>
          <p:cNvPr id="8" name="Text Placeholder 1">
            <a:extLst>
              <a:ext uri="{FF2B5EF4-FFF2-40B4-BE49-F238E27FC236}">
                <a16:creationId xmlns:a16="http://schemas.microsoft.com/office/drawing/2014/main" id="{DD65A68E-F1DD-9D46-9D88-ACDEAA520F3C}"/>
              </a:ext>
            </a:extLst>
          </p:cNvPr>
          <p:cNvSpPr txBox="1">
            <a:spLocks/>
          </p:cNvSpPr>
          <p:nvPr/>
        </p:nvSpPr>
        <p:spPr>
          <a:xfrm rot="21514618" flipH="1">
            <a:off x="3760179" y="907917"/>
            <a:ext cx="6494614" cy="31056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chemeClr val="bg1"/>
                </a:solidFill>
                <a:latin typeface="Arial" panose="020B0604020202020204" pitchFamily="34" charset="0"/>
                <a:cs typeface="Arial" panose="020B0604020202020204" pitchFamily="34" charset="0"/>
              </a:rPr>
              <a:t>Question 3</a:t>
            </a:r>
          </a:p>
          <a:p>
            <a:pPr marL="0" indent="0" algn="ctr">
              <a:lnSpc>
                <a:spcPct val="100000"/>
              </a:lnSpc>
              <a:buNone/>
            </a:pPr>
            <a:r>
              <a:rPr lang="en-GB" sz="4400" b="1" dirty="0">
                <a:solidFill>
                  <a:schemeClr val="bg1"/>
                </a:solidFill>
                <a:latin typeface="Arial" panose="020B0604020202020204" pitchFamily="34" charset="0"/>
                <a:cs typeface="Arial" panose="020B0604020202020204" pitchFamily="34" charset="0"/>
              </a:rPr>
              <a:t>Which of these actions are things you could </a:t>
            </a:r>
            <a:br>
              <a:rPr lang="en-GB" sz="4400" b="1" dirty="0">
                <a:solidFill>
                  <a:schemeClr val="bg1"/>
                </a:solidFill>
                <a:latin typeface="Arial" panose="020B0604020202020204" pitchFamily="34" charset="0"/>
                <a:cs typeface="Arial" panose="020B0604020202020204" pitchFamily="34" charset="0"/>
              </a:rPr>
            </a:br>
            <a:r>
              <a:rPr lang="en-GB" sz="4400" b="1" dirty="0">
                <a:solidFill>
                  <a:schemeClr val="bg1"/>
                </a:solidFill>
                <a:latin typeface="Arial" panose="020B0604020202020204" pitchFamily="34" charset="0"/>
                <a:cs typeface="Arial" panose="020B0604020202020204" pitchFamily="34" charset="0"/>
              </a:rPr>
              <a:t>do to earn pocket money? </a:t>
            </a:r>
          </a:p>
        </p:txBody>
      </p:sp>
      <p:sp>
        <p:nvSpPr>
          <p:cNvPr id="10" name="Rounded Rectangle 9">
            <a:extLst>
              <a:ext uri="{FF2B5EF4-FFF2-40B4-BE49-F238E27FC236}">
                <a16:creationId xmlns:a16="http://schemas.microsoft.com/office/drawing/2014/main" id="{41D8E8ED-B66A-6749-98F0-0F4826468A02}"/>
              </a:ext>
            </a:extLst>
          </p:cNvPr>
          <p:cNvSpPr/>
          <p:nvPr/>
        </p:nvSpPr>
        <p:spPr>
          <a:xfrm>
            <a:off x="3666441" y="4952294"/>
            <a:ext cx="3983737"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Wash a car</a:t>
            </a:r>
          </a:p>
        </p:txBody>
      </p:sp>
      <p:sp>
        <p:nvSpPr>
          <p:cNvPr id="11" name="Rounded Rectangle 10">
            <a:extLst>
              <a:ext uri="{FF2B5EF4-FFF2-40B4-BE49-F238E27FC236}">
                <a16:creationId xmlns:a16="http://schemas.microsoft.com/office/drawing/2014/main" id="{503543B1-8D27-EA4F-BEB9-178FED17F1B4}"/>
              </a:ext>
            </a:extLst>
          </p:cNvPr>
          <p:cNvSpPr/>
          <p:nvPr/>
        </p:nvSpPr>
        <p:spPr>
          <a:xfrm>
            <a:off x="7924978" y="4952294"/>
            <a:ext cx="3983737"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Clean your bedroom</a:t>
            </a:r>
          </a:p>
        </p:txBody>
      </p:sp>
      <p:sp>
        <p:nvSpPr>
          <p:cNvPr id="12" name="Rounded Rectangle 11">
            <a:extLst>
              <a:ext uri="{FF2B5EF4-FFF2-40B4-BE49-F238E27FC236}">
                <a16:creationId xmlns:a16="http://schemas.microsoft.com/office/drawing/2014/main" id="{4B5A7D73-982C-9240-BF23-8D684E6D74CA}"/>
              </a:ext>
            </a:extLst>
          </p:cNvPr>
          <p:cNvSpPr/>
          <p:nvPr/>
        </p:nvSpPr>
        <p:spPr>
          <a:xfrm>
            <a:off x="3666441" y="5617869"/>
            <a:ext cx="3983737"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Look after a pet</a:t>
            </a:r>
          </a:p>
        </p:txBody>
      </p:sp>
      <p:sp>
        <p:nvSpPr>
          <p:cNvPr id="13" name="Rounded Rectangle 12">
            <a:extLst>
              <a:ext uri="{FF2B5EF4-FFF2-40B4-BE49-F238E27FC236}">
                <a16:creationId xmlns:a16="http://schemas.microsoft.com/office/drawing/2014/main" id="{88A508CB-7749-AD4F-847B-F1AFCDB95631}"/>
              </a:ext>
            </a:extLst>
          </p:cNvPr>
          <p:cNvSpPr/>
          <p:nvPr/>
        </p:nvSpPr>
        <p:spPr>
          <a:xfrm>
            <a:off x="7924979" y="5617869"/>
            <a:ext cx="3983736"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All of these actions</a:t>
            </a:r>
          </a:p>
        </p:txBody>
      </p:sp>
    </p:spTree>
    <p:extLst>
      <p:ext uri="{BB962C8B-B14F-4D97-AF65-F5344CB8AC3E}">
        <p14:creationId xmlns:p14="http://schemas.microsoft.com/office/powerpoint/2010/main" val="2978008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531375EF-8457-A44E-9247-FAE48E732486}"/>
              </a:ext>
            </a:extLst>
          </p:cNvPr>
          <p:cNvSpPr/>
          <p:nvPr/>
        </p:nvSpPr>
        <p:spPr>
          <a:xfrm>
            <a:off x="4676169" y="5490629"/>
            <a:ext cx="3982209"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700" b="1" dirty="0">
                <a:solidFill>
                  <a:srgbClr val="42145F"/>
                </a:solidFill>
                <a:latin typeface="Arial" panose="020B0604020202020204" pitchFamily="34" charset="0"/>
                <a:cs typeface="Arial" panose="020B0604020202020204" pitchFamily="34" charset="0"/>
              </a:rPr>
              <a:t> D. All of these actions</a:t>
            </a:r>
          </a:p>
        </p:txBody>
      </p:sp>
      <p:pic>
        <p:nvPicPr>
          <p:cNvPr id="11" name="Picture 10">
            <a:extLst>
              <a:ext uri="{FF2B5EF4-FFF2-40B4-BE49-F238E27FC236}">
                <a16:creationId xmlns:a16="http://schemas.microsoft.com/office/drawing/2014/main" id="{E83AD02D-D0A8-6340-8B7D-68E093ED96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80" y="512795"/>
            <a:ext cx="6019928" cy="3558600"/>
          </a:xfrm>
          <a:prstGeom prst="rect">
            <a:avLst/>
          </a:prstGeom>
        </p:spPr>
      </p:pic>
      <p:sp>
        <p:nvSpPr>
          <p:cNvPr id="12" name="Text Placeholder 1">
            <a:extLst>
              <a:ext uri="{FF2B5EF4-FFF2-40B4-BE49-F238E27FC236}">
                <a16:creationId xmlns:a16="http://schemas.microsoft.com/office/drawing/2014/main" id="{01FBB3B3-E602-6149-9BFA-2DB2A35C38D2}"/>
              </a:ext>
            </a:extLst>
          </p:cNvPr>
          <p:cNvSpPr txBox="1">
            <a:spLocks/>
          </p:cNvSpPr>
          <p:nvPr/>
        </p:nvSpPr>
        <p:spPr>
          <a:xfrm rot="21364753">
            <a:off x="313364" y="1270849"/>
            <a:ext cx="4873370" cy="2001180"/>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Question 3 </a:t>
            </a:r>
            <a:br>
              <a:rPr lang="en-GB" sz="3800" b="1" dirty="0">
                <a:solidFill>
                  <a:schemeClr val="bg1"/>
                </a:solidFill>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Which of these actions are things you could do to earn pocket money?</a:t>
            </a:r>
            <a:endParaRPr lang="en-GB" b="1" dirty="0">
              <a:solidFill>
                <a:srgbClr val="42145F"/>
              </a:solidFill>
              <a:latin typeface="Arial" panose="020B0604020202020204" pitchFamily="34" charset="0"/>
              <a:cs typeface="Arial" panose="020B0604020202020204" pitchFamily="34" charset="0"/>
            </a:endParaRPr>
          </a:p>
        </p:txBody>
      </p:sp>
      <p:sp>
        <p:nvSpPr>
          <p:cNvPr id="16" name="Text Placeholder 1">
            <a:extLst>
              <a:ext uri="{FF2B5EF4-FFF2-40B4-BE49-F238E27FC236}">
                <a16:creationId xmlns:a16="http://schemas.microsoft.com/office/drawing/2014/main" id="{D909E0D8-6636-3742-9561-F6D8EA96094A}"/>
              </a:ext>
            </a:extLst>
          </p:cNvPr>
          <p:cNvSpPr txBox="1">
            <a:spLocks/>
          </p:cNvSpPr>
          <p:nvPr/>
        </p:nvSpPr>
        <p:spPr>
          <a:xfrm>
            <a:off x="-152923" y="4080341"/>
            <a:ext cx="3076186" cy="681510"/>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5400" b="1" dirty="0">
              <a:solidFill>
                <a:schemeClr val="bg1"/>
              </a:solidFill>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D7EABCC3-9B6E-234C-9392-A96FC59FF8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70125">
            <a:off x="7745766" y="789359"/>
            <a:ext cx="4757184" cy="3420592"/>
          </a:xfrm>
          <a:prstGeom prst="rect">
            <a:avLst/>
          </a:prstGeom>
        </p:spPr>
      </p:pic>
      <p:sp>
        <p:nvSpPr>
          <p:cNvPr id="22" name="TextBox 21">
            <a:extLst>
              <a:ext uri="{FF2B5EF4-FFF2-40B4-BE49-F238E27FC236}">
                <a16:creationId xmlns:a16="http://schemas.microsoft.com/office/drawing/2014/main" id="{2BE184A8-3909-1A4B-8A22-21856812E258}"/>
              </a:ext>
            </a:extLst>
          </p:cNvPr>
          <p:cNvSpPr txBox="1"/>
          <p:nvPr/>
        </p:nvSpPr>
        <p:spPr>
          <a:xfrm rot="661135">
            <a:off x="8353740" y="1422870"/>
            <a:ext cx="3541237" cy="1938992"/>
          </a:xfrm>
          <a:prstGeom prst="rect">
            <a:avLst/>
          </a:prstGeom>
          <a:noFill/>
        </p:spPr>
        <p:txBody>
          <a:bodyPr wrap="square" rtlCol="0">
            <a:spAutoFit/>
          </a:bodyPr>
          <a:lstStyle/>
          <a:p>
            <a:pPr algn="ctr"/>
            <a:r>
              <a:rPr lang="en-GB" sz="2000" b="1" dirty="0">
                <a:solidFill>
                  <a:srgbClr val="42145F"/>
                </a:solidFill>
                <a:latin typeface="Arial" panose="020B0604020202020204" pitchFamily="34" charset="0"/>
                <a:cs typeface="Arial" panose="020B0604020202020204" pitchFamily="34" charset="0"/>
              </a:rPr>
              <a:t>There are lots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of ways to help your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family – and you could earn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pocket money to save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for something you </a:t>
            </a:r>
            <a:br>
              <a:rPr lang="en-GB" sz="2000" b="1" dirty="0">
                <a:solidFill>
                  <a:srgbClr val="42145F"/>
                </a:solidFill>
                <a:latin typeface="Arial" panose="020B0604020202020204" pitchFamily="34" charset="0"/>
                <a:cs typeface="Arial" panose="020B0604020202020204" pitchFamily="34" charset="0"/>
              </a:rPr>
            </a:br>
            <a:r>
              <a:rPr lang="en-GB" sz="2000" b="1" dirty="0">
                <a:solidFill>
                  <a:srgbClr val="42145F"/>
                </a:solidFill>
                <a:latin typeface="Arial" panose="020B0604020202020204" pitchFamily="34" charset="0"/>
                <a:cs typeface="Arial" panose="020B0604020202020204" pitchFamily="34" charset="0"/>
              </a:rPr>
              <a:t>really want! </a:t>
            </a:r>
          </a:p>
        </p:txBody>
      </p:sp>
      <p:sp>
        <p:nvSpPr>
          <p:cNvPr id="13" name="Rounded Rectangle 12">
            <a:extLst>
              <a:ext uri="{FF2B5EF4-FFF2-40B4-BE49-F238E27FC236}">
                <a16:creationId xmlns:a16="http://schemas.microsoft.com/office/drawing/2014/main" id="{0CC5BA53-7FB1-D244-BFC2-2FD4290C5FB7}"/>
              </a:ext>
            </a:extLst>
          </p:cNvPr>
          <p:cNvSpPr/>
          <p:nvPr/>
        </p:nvSpPr>
        <p:spPr>
          <a:xfrm>
            <a:off x="417632" y="4825054"/>
            <a:ext cx="3983737"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Wash a car</a:t>
            </a:r>
          </a:p>
        </p:txBody>
      </p:sp>
      <p:sp>
        <p:nvSpPr>
          <p:cNvPr id="14" name="Rounded Rectangle 13">
            <a:extLst>
              <a:ext uri="{FF2B5EF4-FFF2-40B4-BE49-F238E27FC236}">
                <a16:creationId xmlns:a16="http://schemas.microsoft.com/office/drawing/2014/main" id="{8BBA0345-55CA-7449-843F-39116086EB22}"/>
              </a:ext>
            </a:extLst>
          </p:cNvPr>
          <p:cNvSpPr/>
          <p:nvPr/>
        </p:nvSpPr>
        <p:spPr>
          <a:xfrm>
            <a:off x="4676169" y="4825054"/>
            <a:ext cx="3983737"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B. Clean your bedroom</a:t>
            </a:r>
          </a:p>
        </p:txBody>
      </p:sp>
      <p:sp>
        <p:nvSpPr>
          <p:cNvPr id="18" name="Rounded Rectangle 17">
            <a:extLst>
              <a:ext uri="{FF2B5EF4-FFF2-40B4-BE49-F238E27FC236}">
                <a16:creationId xmlns:a16="http://schemas.microsoft.com/office/drawing/2014/main" id="{0A3F58FC-1BFE-E846-ADA6-CCB5C38D2490}"/>
              </a:ext>
            </a:extLst>
          </p:cNvPr>
          <p:cNvSpPr/>
          <p:nvPr/>
        </p:nvSpPr>
        <p:spPr>
          <a:xfrm>
            <a:off x="417632" y="5490629"/>
            <a:ext cx="3983737"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Look after a pet</a:t>
            </a:r>
          </a:p>
        </p:txBody>
      </p:sp>
      <p:pic>
        <p:nvPicPr>
          <p:cNvPr id="25" name="Picture 24">
            <a:extLst>
              <a:ext uri="{FF2B5EF4-FFF2-40B4-BE49-F238E27FC236}">
                <a16:creationId xmlns:a16="http://schemas.microsoft.com/office/drawing/2014/main" id="{109007F9-66E8-114B-AEDA-C83BA674C454}"/>
              </a:ext>
            </a:extLst>
          </p:cNvPr>
          <p:cNvPicPr>
            <a:picLocks noChangeAspect="1"/>
          </p:cNvPicPr>
          <p:nvPr/>
        </p:nvPicPr>
        <p:blipFill rotWithShape="1">
          <a:blip r:embed="rId4">
            <a:extLst>
              <a:ext uri="{28A0092B-C50C-407E-A947-70E740481C1C}">
                <a14:useLocalDpi xmlns:a14="http://schemas.microsoft.com/office/drawing/2010/main" val="0"/>
              </a:ext>
            </a:extLst>
          </a:blip>
          <a:srcRect l="76170" t="11027" r="-329" b="59328"/>
          <a:stretch/>
        </p:blipFill>
        <p:spPr>
          <a:xfrm>
            <a:off x="4807095" y="1629340"/>
            <a:ext cx="5264857" cy="3334269"/>
          </a:xfrm>
          <a:prstGeom prst="rect">
            <a:avLst/>
          </a:prstGeom>
        </p:spPr>
      </p:pic>
    </p:spTree>
    <p:extLst>
      <p:ext uri="{BB962C8B-B14F-4D97-AF65-F5344CB8AC3E}">
        <p14:creationId xmlns:p14="http://schemas.microsoft.com/office/powerpoint/2010/main" val="1144261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264FAF7-0807-1A4B-A8E1-F5791D041929}"/>
              </a:ext>
            </a:extLst>
          </p:cNvPr>
          <p:cNvPicPr>
            <a:picLocks noChangeAspect="1"/>
          </p:cNvPicPr>
          <p:nvPr/>
        </p:nvPicPr>
        <p:blipFill rotWithShape="1">
          <a:blip r:embed="rId2">
            <a:extLst>
              <a:ext uri="{28A0092B-C50C-407E-A947-70E740481C1C}">
                <a14:useLocalDpi xmlns:a14="http://schemas.microsoft.com/office/drawing/2010/main" val="0"/>
              </a:ext>
            </a:extLst>
          </a:blip>
          <a:srcRect l="12718" t="-1677" r="64020" b="58798"/>
          <a:stretch/>
        </p:blipFill>
        <p:spPr>
          <a:xfrm>
            <a:off x="-36755" y="1488858"/>
            <a:ext cx="5511140" cy="5243163"/>
          </a:xfrm>
          <a:prstGeom prst="rect">
            <a:avLst/>
          </a:prstGeom>
        </p:spPr>
      </p:pic>
      <p:pic>
        <p:nvPicPr>
          <p:cNvPr id="19" name="Picture 18">
            <a:extLst>
              <a:ext uri="{FF2B5EF4-FFF2-40B4-BE49-F238E27FC236}">
                <a16:creationId xmlns:a16="http://schemas.microsoft.com/office/drawing/2014/main" id="{DBE95DCD-1943-8F48-BA16-F03C45F83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98434">
            <a:off x="3766038" y="263797"/>
            <a:ext cx="8033344" cy="5211629"/>
          </a:xfrm>
          <a:prstGeom prst="rect">
            <a:avLst/>
          </a:prstGeom>
        </p:spPr>
      </p:pic>
      <p:sp>
        <p:nvSpPr>
          <p:cNvPr id="13" name="Text Placeholder 1">
            <a:extLst>
              <a:ext uri="{FF2B5EF4-FFF2-40B4-BE49-F238E27FC236}">
                <a16:creationId xmlns:a16="http://schemas.microsoft.com/office/drawing/2014/main" id="{18E751CA-53B9-6B4B-A17D-9941B6B079AF}"/>
              </a:ext>
            </a:extLst>
          </p:cNvPr>
          <p:cNvSpPr txBox="1">
            <a:spLocks/>
          </p:cNvSpPr>
          <p:nvPr/>
        </p:nvSpPr>
        <p:spPr>
          <a:xfrm rot="21406465" flipH="1">
            <a:off x="4875859" y="1099098"/>
            <a:ext cx="6429487" cy="28327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rgbClr val="660066"/>
                </a:solidFill>
                <a:latin typeface="Arial" panose="020B0604020202020204" pitchFamily="34" charset="0"/>
                <a:cs typeface="Arial" panose="020B0604020202020204" pitchFamily="34" charset="0"/>
              </a:rPr>
              <a:t>Question 4</a:t>
            </a:r>
          </a:p>
          <a:p>
            <a:pPr marL="0" indent="0" algn="ctr">
              <a:lnSpc>
                <a:spcPct val="100000"/>
              </a:lnSpc>
              <a:buNone/>
            </a:pPr>
            <a:r>
              <a:rPr lang="en-GB" sz="3200" b="1" dirty="0">
                <a:solidFill>
                  <a:srgbClr val="660066"/>
                </a:solidFill>
                <a:latin typeface="Arial" panose="020B0604020202020204" pitchFamily="34" charset="0"/>
                <a:cs typeface="Arial" panose="020B0604020202020204" pitchFamily="34" charset="0"/>
              </a:rPr>
              <a:t>Which of these words does NOT show how you might feel after saving money for something you want to buy?</a:t>
            </a:r>
          </a:p>
        </p:txBody>
      </p:sp>
      <p:sp>
        <p:nvSpPr>
          <p:cNvPr id="14" name="Rounded Rectangle 13">
            <a:extLst>
              <a:ext uri="{FF2B5EF4-FFF2-40B4-BE49-F238E27FC236}">
                <a16:creationId xmlns:a16="http://schemas.microsoft.com/office/drawing/2014/main" id="{8BC69FEC-C680-1B43-A60E-DB60102E27F8}"/>
              </a:ext>
            </a:extLst>
          </p:cNvPr>
          <p:cNvSpPr/>
          <p:nvPr/>
        </p:nvSpPr>
        <p:spPr>
          <a:xfrm>
            <a:off x="6020855" y="4783428"/>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A. Happy</a:t>
            </a:r>
            <a:endParaRPr lang="en-US" sz="2600" dirty="0">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891FAB07-DD07-1F40-92AC-BF5B5014101E}"/>
              </a:ext>
            </a:extLst>
          </p:cNvPr>
          <p:cNvSpPr/>
          <p:nvPr/>
        </p:nvSpPr>
        <p:spPr>
          <a:xfrm>
            <a:off x="8363904" y="4783429"/>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B. Sad</a:t>
            </a:r>
            <a:endParaRPr lang="en-US" sz="2600" dirty="0">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988839FE-02E1-EA4A-8720-0DB47B82FF92}"/>
              </a:ext>
            </a:extLst>
          </p:cNvPr>
          <p:cNvSpPr/>
          <p:nvPr/>
        </p:nvSpPr>
        <p:spPr>
          <a:xfrm>
            <a:off x="6020855" y="5445020"/>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C. Excited</a:t>
            </a:r>
            <a:endParaRPr lang="en-US" sz="2600" dirty="0">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F02D7F3E-CE8E-6D4F-885C-D15954CA76ED}"/>
              </a:ext>
            </a:extLst>
          </p:cNvPr>
          <p:cNvSpPr/>
          <p:nvPr/>
        </p:nvSpPr>
        <p:spPr>
          <a:xfrm>
            <a:off x="8363904" y="5434262"/>
            <a:ext cx="2075150" cy="52938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chemeClr val="bg1"/>
                </a:solidFill>
                <a:latin typeface="Arial" panose="020B0604020202020204" pitchFamily="34" charset="0"/>
                <a:cs typeface="Arial" panose="020B0604020202020204" pitchFamily="34" charset="0"/>
              </a:rPr>
              <a:t> </a:t>
            </a:r>
            <a:r>
              <a:rPr lang="en-GB" sz="2600" b="1" dirty="0">
                <a:solidFill>
                  <a:srgbClr val="FFBC22"/>
                </a:solidFill>
                <a:latin typeface="Arial" panose="020B0604020202020204" pitchFamily="34" charset="0"/>
                <a:cs typeface="Arial" panose="020B0604020202020204" pitchFamily="34" charset="0"/>
              </a:rPr>
              <a:t>D. Proud</a:t>
            </a:r>
            <a:endParaRPr lang="en-US"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5585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2AC7C7A-15E5-4943-BE68-6B7C77706C7C}"/>
              </a:ext>
            </a:extLst>
          </p:cNvPr>
          <p:cNvSpPr/>
          <p:nvPr/>
        </p:nvSpPr>
        <p:spPr>
          <a:xfrm>
            <a:off x="3763581" y="5013258"/>
            <a:ext cx="2081987" cy="529389"/>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B. Sad</a:t>
            </a:r>
          </a:p>
        </p:txBody>
      </p:sp>
      <p:pic>
        <p:nvPicPr>
          <p:cNvPr id="19" name="Picture 18">
            <a:extLst>
              <a:ext uri="{FF2B5EF4-FFF2-40B4-BE49-F238E27FC236}">
                <a16:creationId xmlns:a16="http://schemas.microsoft.com/office/drawing/2014/main" id="{D6EF2626-EDC5-7042-8E95-7F0406D7ED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7394453" cy="4665154"/>
          </a:xfrm>
          <a:prstGeom prst="rect">
            <a:avLst/>
          </a:prstGeom>
        </p:spPr>
      </p:pic>
      <p:pic>
        <p:nvPicPr>
          <p:cNvPr id="21" name="Picture 20">
            <a:extLst>
              <a:ext uri="{FF2B5EF4-FFF2-40B4-BE49-F238E27FC236}">
                <a16:creationId xmlns:a16="http://schemas.microsoft.com/office/drawing/2014/main" id="{FE48B3FB-235A-5B46-A265-DC204FADA5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8447" y="908591"/>
            <a:ext cx="4787730" cy="2753328"/>
          </a:xfrm>
          <a:prstGeom prst="rect">
            <a:avLst/>
          </a:prstGeom>
        </p:spPr>
      </p:pic>
      <p:sp>
        <p:nvSpPr>
          <p:cNvPr id="22" name="TextBox 21">
            <a:extLst>
              <a:ext uri="{FF2B5EF4-FFF2-40B4-BE49-F238E27FC236}">
                <a16:creationId xmlns:a16="http://schemas.microsoft.com/office/drawing/2014/main" id="{8AF11C29-93E2-5340-A4BA-7C1BB01EF74D}"/>
              </a:ext>
            </a:extLst>
          </p:cNvPr>
          <p:cNvSpPr txBox="1"/>
          <p:nvPr/>
        </p:nvSpPr>
        <p:spPr>
          <a:xfrm>
            <a:off x="8083331" y="1228094"/>
            <a:ext cx="3757961" cy="1938992"/>
          </a:xfrm>
          <a:prstGeom prst="rect">
            <a:avLst/>
          </a:prstGeom>
          <a:noFill/>
        </p:spPr>
        <p:txBody>
          <a:bodyPr wrap="square" rtlCol="0">
            <a:spAutoFit/>
          </a:bodyPr>
          <a:lstStyle/>
          <a:p>
            <a:pPr algn="ctr"/>
            <a:r>
              <a:rPr lang="en-GB" sz="2000" b="1" dirty="0">
                <a:solidFill>
                  <a:srgbClr val="660066"/>
                </a:solidFill>
                <a:latin typeface="Arial" panose="020B0604020202020204" pitchFamily="34" charset="0"/>
                <a:cs typeface="Arial" panose="020B0604020202020204" pitchFamily="34" charset="0"/>
              </a:rPr>
              <a:t>Saving money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will help you to do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lots of things and you’ll feel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great being able to buy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something you </a:t>
            </a:r>
            <a:br>
              <a:rPr lang="en-GB" sz="2000" b="1" dirty="0">
                <a:solidFill>
                  <a:srgbClr val="660066"/>
                </a:solidFill>
                <a:latin typeface="Arial" panose="020B0604020202020204" pitchFamily="34" charset="0"/>
                <a:cs typeface="Arial" panose="020B0604020202020204" pitchFamily="34" charset="0"/>
              </a:rPr>
            </a:br>
            <a:r>
              <a:rPr lang="en-GB" sz="2000" b="1" dirty="0">
                <a:solidFill>
                  <a:srgbClr val="660066"/>
                </a:solidFill>
                <a:latin typeface="Arial" panose="020B0604020202020204" pitchFamily="34" charset="0"/>
                <a:cs typeface="Arial" panose="020B0604020202020204" pitchFamily="34" charset="0"/>
              </a:rPr>
              <a:t>want!</a:t>
            </a:r>
          </a:p>
        </p:txBody>
      </p:sp>
      <p:sp>
        <p:nvSpPr>
          <p:cNvPr id="6" name="Text Placeholder 1">
            <a:extLst>
              <a:ext uri="{FF2B5EF4-FFF2-40B4-BE49-F238E27FC236}">
                <a16:creationId xmlns:a16="http://schemas.microsoft.com/office/drawing/2014/main" id="{F6720824-4F0D-A94F-A807-D96AF7F591D6}"/>
              </a:ext>
            </a:extLst>
          </p:cNvPr>
          <p:cNvSpPr txBox="1">
            <a:spLocks/>
          </p:cNvSpPr>
          <p:nvPr/>
        </p:nvSpPr>
        <p:spPr>
          <a:xfrm>
            <a:off x="1289179" y="4343825"/>
            <a:ext cx="2359614" cy="6033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3600" b="1" dirty="0">
                <a:solidFill>
                  <a:schemeClr val="bg1"/>
                </a:solidFill>
                <a:latin typeface="Arial" panose="020B0604020202020204" pitchFamily="34" charset="0"/>
                <a:cs typeface="Arial" panose="020B0604020202020204" pitchFamily="34" charset="0"/>
              </a:rPr>
              <a:t>Answer:</a:t>
            </a:r>
            <a:endParaRPr lang="en-GB" sz="4800" b="1" dirty="0">
              <a:solidFill>
                <a:schemeClr val="bg1"/>
              </a:solidFill>
              <a:latin typeface="Arial" panose="020B0604020202020204" pitchFamily="34" charset="0"/>
              <a:cs typeface="Arial" panose="020B0604020202020204" pitchFamily="34" charset="0"/>
            </a:endParaRPr>
          </a:p>
        </p:txBody>
      </p:sp>
      <p:sp>
        <p:nvSpPr>
          <p:cNvPr id="17" name="Text Placeholder 1">
            <a:extLst>
              <a:ext uri="{FF2B5EF4-FFF2-40B4-BE49-F238E27FC236}">
                <a16:creationId xmlns:a16="http://schemas.microsoft.com/office/drawing/2014/main" id="{EC0E7A9B-0094-134C-A02B-5FD8E3441230}"/>
              </a:ext>
            </a:extLst>
          </p:cNvPr>
          <p:cNvSpPr txBox="1">
            <a:spLocks/>
          </p:cNvSpPr>
          <p:nvPr/>
        </p:nvSpPr>
        <p:spPr>
          <a:xfrm rot="21279835">
            <a:off x="662961" y="592743"/>
            <a:ext cx="5392800" cy="28245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200" b="1" dirty="0">
                <a:solidFill>
                  <a:schemeClr val="bg1"/>
                </a:solidFill>
                <a:latin typeface="Arial" panose="020B0604020202020204" pitchFamily="34" charset="0"/>
                <a:cs typeface="Arial" panose="020B0604020202020204" pitchFamily="34" charset="0"/>
              </a:rPr>
              <a:t>Question 4 </a:t>
            </a:r>
          </a:p>
          <a:p>
            <a:pPr marL="0" indent="0" algn="ctr">
              <a:lnSpc>
                <a:spcPct val="100000"/>
              </a:lnSpc>
              <a:buNone/>
            </a:pPr>
            <a:r>
              <a:rPr lang="en-GB" sz="3200" b="1" dirty="0">
                <a:latin typeface="Arial" panose="020B0604020202020204" pitchFamily="34" charset="0"/>
                <a:cs typeface="Arial" panose="020B0604020202020204" pitchFamily="34" charset="0"/>
              </a:rPr>
              <a:t>Which of these words does NOT show how you might feel after saving money for something you want to buy?</a:t>
            </a:r>
          </a:p>
        </p:txBody>
      </p:sp>
      <p:sp>
        <p:nvSpPr>
          <p:cNvPr id="12" name="Rounded Rectangle 11">
            <a:extLst>
              <a:ext uri="{FF2B5EF4-FFF2-40B4-BE49-F238E27FC236}">
                <a16:creationId xmlns:a16="http://schemas.microsoft.com/office/drawing/2014/main" id="{3FE1E0D0-B4DB-2F40-B169-F2F812DD2878}"/>
              </a:ext>
            </a:extLst>
          </p:cNvPr>
          <p:cNvSpPr/>
          <p:nvPr/>
        </p:nvSpPr>
        <p:spPr>
          <a:xfrm>
            <a:off x="1420532" y="5013258"/>
            <a:ext cx="2075150"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A. Happy</a:t>
            </a:r>
            <a:endParaRPr lang="en-US" sz="2600" dirty="0">
              <a:solidFill>
                <a:srgbClr val="42145F"/>
              </a:solidFill>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45CBECBC-0F07-454F-A8FF-0FDE8968ED47}"/>
              </a:ext>
            </a:extLst>
          </p:cNvPr>
          <p:cNvSpPr/>
          <p:nvPr/>
        </p:nvSpPr>
        <p:spPr>
          <a:xfrm>
            <a:off x="1420532" y="5674850"/>
            <a:ext cx="2075150"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C. Excited</a:t>
            </a:r>
            <a:endParaRPr lang="en-US" sz="2600" dirty="0">
              <a:solidFill>
                <a:srgbClr val="42145F"/>
              </a:solidFill>
              <a:latin typeface="Arial" panose="020B0604020202020204" pitchFamily="34" charset="0"/>
              <a:cs typeface="Arial" panose="020B0604020202020204" pitchFamily="34" charset="0"/>
            </a:endParaRPr>
          </a:p>
        </p:txBody>
      </p:sp>
      <p:sp>
        <p:nvSpPr>
          <p:cNvPr id="23" name="Rounded Rectangle 22">
            <a:extLst>
              <a:ext uri="{FF2B5EF4-FFF2-40B4-BE49-F238E27FC236}">
                <a16:creationId xmlns:a16="http://schemas.microsoft.com/office/drawing/2014/main" id="{5E526C8D-41C7-D54B-8CE6-D19042513598}"/>
              </a:ext>
            </a:extLst>
          </p:cNvPr>
          <p:cNvSpPr/>
          <p:nvPr/>
        </p:nvSpPr>
        <p:spPr>
          <a:xfrm>
            <a:off x="3763581" y="5664092"/>
            <a:ext cx="2075150" cy="52938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 D. Proud</a:t>
            </a:r>
            <a:endParaRPr lang="en-US" sz="2600" dirty="0">
              <a:solidFill>
                <a:srgbClr val="42145F"/>
              </a:solidFill>
              <a:latin typeface="Arial" panose="020B0604020202020204" pitchFamily="34" charset="0"/>
              <a:cs typeface="Arial" panose="020B0604020202020204" pitchFamily="34" charset="0"/>
            </a:endParaRPr>
          </a:p>
        </p:txBody>
      </p:sp>
      <p:pic>
        <p:nvPicPr>
          <p:cNvPr id="25" name="Picture 24">
            <a:extLst>
              <a:ext uri="{FF2B5EF4-FFF2-40B4-BE49-F238E27FC236}">
                <a16:creationId xmlns:a16="http://schemas.microsoft.com/office/drawing/2014/main" id="{6B293DC4-0BE8-9443-AEA5-D02078A11C90}"/>
              </a:ext>
            </a:extLst>
          </p:cNvPr>
          <p:cNvPicPr>
            <a:picLocks noChangeAspect="1"/>
          </p:cNvPicPr>
          <p:nvPr/>
        </p:nvPicPr>
        <p:blipFill rotWithShape="1">
          <a:blip r:embed="rId4">
            <a:extLst>
              <a:ext uri="{28A0092B-C50C-407E-A947-70E740481C1C}">
                <a14:useLocalDpi xmlns:a14="http://schemas.microsoft.com/office/drawing/2010/main" val="0"/>
              </a:ext>
            </a:extLst>
          </a:blip>
          <a:srcRect l="76170" t="11027" r="-329" b="59328"/>
          <a:stretch/>
        </p:blipFill>
        <p:spPr>
          <a:xfrm>
            <a:off x="5783614" y="2926217"/>
            <a:ext cx="5264857" cy="3334269"/>
          </a:xfrm>
          <a:prstGeom prst="rect">
            <a:avLst/>
          </a:prstGeom>
        </p:spPr>
      </p:pic>
    </p:spTree>
    <p:extLst>
      <p:ext uri="{BB962C8B-B14F-4D97-AF65-F5344CB8AC3E}">
        <p14:creationId xmlns:p14="http://schemas.microsoft.com/office/powerpoint/2010/main" val="2074768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D6D1EE7-04A9-6148-A7E9-82D9F022CFD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718" t="-1677" r="64020" b="58798"/>
          <a:stretch/>
        </p:blipFill>
        <p:spPr>
          <a:xfrm flipH="1">
            <a:off x="8150578" y="1834750"/>
            <a:ext cx="4331878" cy="4121242"/>
          </a:xfrm>
          <a:prstGeom prst="rect">
            <a:avLst/>
          </a:prstGeom>
        </p:spPr>
      </p:pic>
      <p:sp>
        <p:nvSpPr>
          <p:cNvPr id="13" name="Rounded Rectangle 12">
            <a:extLst>
              <a:ext uri="{FF2B5EF4-FFF2-40B4-BE49-F238E27FC236}">
                <a16:creationId xmlns:a16="http://schemas.microsoft.com/office/drawing/2014/main" id="{FD95B140-DC73-6247-9DB3-E548A26DDADE}"/>
              </a:ext>
            </a:extLst>
          </p:cNvPr>
          <p:cNvSpPr/>
          <p:nvPr/>
        </p:nvSpPr>
        <p:spPr>
          <a:xfrm>
            <a:off x="213407" y="2663336"/>
            <a:ext cx="6906409" cy="924464"/>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A. You will never have any </a:t>
            </a:r>
            <a:br>
              <a:rPr lang="en-GB" sz="2600" b="1" dirty="0">
                <a:solidFill>
                  <a:srgbClr val="FFBC22"/>
                </a:solidFill>
                <a:latin typeface="Arial" panose="020B0604020202020204" pitchFamily="34" charset="0"/>
                <a:cs typeface="Arial" panose="020B0604020202020204" pitchFamily="34" charset="0"/>
              </a:rPr>
            </a:br>
            <a:r>
              <a:rPr lang="en-GB" sz="2600" b="1" dirty="0">
                <a:solidFill>
                  <a:srgbClr val="FFBC22"/>
                </a:solidFill>
                <a:latin typeface="Arial" panose="020B0604020202020204" pitchFamily="34" charset="0"/>
                <a:cs typeface="Arial" panose="020B0604020202020204" pitchFamily="34" charset="0"/>
              </a:rPr>
              <a:t>fun if you save your money</a:t>
            </a:r>
          </a:p>
        </p:txBody>
      </p:sp>
      <p:sp>
        <p:nvSpPr>
          <p:cNvPr id="14" name="Rounded Rectangle 13">
            <a:extLst>
              <a:ext uri="{FF2B5EF4-FFF2-40B4-BE49-F238E27FC236}">
                <a16:creationId xmlns:a16="http://schemas.microsoft.com/office/drawing/2014/main" id="{116521C9-CE15-7040-AE64-9E373D9961E3}"/>
              </a:ext>
            </a:extLst>
          </p:cNvPr>
          <p:cNvSpPr/>
          <p:nvPr/>
        </p:nvSpPr>
        <p:spPr>
          <a:xfrm>
            <a:off x="213407" y="3658698"/>
            <a:ext cx="6906410" cy="918614"/>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B. If you spend all your money, you won’t be able to save for more expensive things</a:t>
            </a:r>
          </a:p>
          <a:p>
            <a:endParaRPr lang="en-US" sz="2600" dirty="0">
              <a:latin typeface="Arial" panose="020B0604020202020204" pitchFamily="34" charset="0"/>
              <a:cs typeface="Arial" panose="020B0604020202020204" pitchFamily="34" charset="0"/>
            </a:endParaRPr>
          </a:p>
        </p:txBody>
      </p:sp>
      <p:sp>
        <p:nvSpPr>
          <p:cNvPr id="15" name="Rounded Rectangle 14">
            <a:extLst>
              <a:ext uri="{FF2B5EF4-FFF2-40B4-BE49-F238E27FC236}">
                <a16:creationId xmlns:a16="http://schemas.microsoft.com/office/drawing/2014/main" id="{93EF0C38-E939-2D4E-9B5F-A55923A4D19C}"/>
              </a:ext>
            </a:extLst>
          </p:cNvPr>
          <p:cNvSpPr/>
          <p:nvPr/>
        </p:nvSpPr>
        <p:spPr>
          <a:xfrm>
            <a:off x="213407" y="4648210"/>
            <a:ext cx="6906410" cy="955449"/>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C. If you save your money in a bank, they will give you extra money as ‘interest’ </a:t>
            </a:r>
          </a:p>
          <a:p>
            <a:endParaRPr lang="en-GB" sz="2600" b="1" dirty="0">
              <a:solidFill>
                <a:srgbClr val="FFBC22"/>
              </a:solidFill>
              <a:latin typeface="Arial" panose="020B0604020202020204" pitchFamily="34" charset="0"/>
              <a:cs typeface="Arial" panose="020B0604020202020204" pitchFamily="34" charset="0"/>
            </a:endParaRPr>
          </a:p>
        </p:txBody>
      </p:sp>
      <p:sp>
        <p:nvSpPr>
          <p:cNvPr id="16" name="Rounded Rectangle 15">
            <a:extLst>
              <a:ext uri="{FF2B5EF4-FFF2-40B4-BE49-F238E27FC236}">
                <a16:creationId xmlns:a16="http://schemas.microsoft.com/office/drawing/2014/main" id="{52C02D49-E8B7-5B43-BDF3-B3E73F051670}"/>
              </a:ext>
            </a:extLst>
          </p:cNvPr>
          <p:cNvSpPr/>
          <p:nvPr/>
        </p:nvSpPr>
        <p:spPr>
          <a:xfrm>
            <a:off x="213407" y="5674558"/>
            <a:ext cx="6906410" cy="972433"/>
          </a:xfrm>
          <a:prstGeom prst="roundRect">
            <a:avLst/>
          </a:prstGeom>
          <a:solidFill>
            <a:srgbClr val="42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FFBC22"/>
                </a:solidFill>
                <a:latin typeface="Arial" panose="020B0604020202020204" pitchFamily="34" charset="0"/>
                <a:cs typeface="Arial" panose="020B0604020202020204" pitchFamily="34" charset="0"/>
              </a:rPr>
              <a:t>D. If you save up your money, you will </a:t>
            </a:r>
            <a:br>
              <a:rPr lang="en-GB" sz="2600" b="1" dirty="0">
                <a:solidFill>
                  <a:srgbClr val="FFBC22"/>
                </a:solidFill>
                <a:latin typeface="Arial" panose="020B0604020202020204" pitchFamily="34" charset="0"/>
                <a:cs typeface="Arial" panose="020B0604020202020204" pitchFamily="34" charset="0"/>
              </a:rPr>
            </a:br>
            <a:r>
              <a:rPr lang="en-GB" sz="2600" b="1" dirty="0">
                <a:solidFill>
                  <a:srgbClr val="FFBC22"/>
                </a:solidFill>
                <a:latin typeface="Arial" panose="020B0604020202020204" pitchFamily="34" charset="0"/>
                <a:cs typeface="Arial" panose="020B0604020202020204" pitchFamily="34" charset="0"/>
              </a:rPr>
              <a:t>be able to buy more expensive things</a:t>
            </a:r>
          </a:p>
        </p:txBody>
      </p:sp>
      <p:pic>
        <p:nvPicPr>
          <p:cNvPr id="7" name="Picture 6">
            <a:extLst>
              <a:ext uri="{FF2B5EF4-FFF2-40B4-BE49-F238E27FC236}">
                <a16:creationId xmlns:a16="http://schemas.microsoft.com/office/drawing/2014/main" id="{716F0F47-EB8E-E049-8313-968E7FA42D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77317">
            <a:off x="3476656" y="177776"/>
            <a:ext cx="6374936" cy="2818263"/>
          </a:xfrm>
          <a:prstGeom prst="rect">
            <a:avLst/>
          </a:prstGeom>
        </p:spPr>
      </p:pic>
      <p:sp>
        <p:nvSpPr>
          <p:cNvPr id="8" name="Text Placeholder 1">
            <a:extLst>
              <a:ext uri="{FF2B5EF4-FFF2-40B4-BE49-F238E27FC236}">
                <a16:creationId xmlns:a16="http://schemas.microsoft.com/office/drawing/2014/main" id="{08B7321C-9C64-0149-8E30-63717633943F}"/>
              </a:ext>
            </a:extLst>
          </p:cNvPr>
          <p:cNvSpPr txBox="1">
            <a:spLocks/>
          </p:cNvSpPr>
          <p:nvPr/>
        </p:nvSpPr>
        <p:spPr>
          <a:xfrm rot="477454" flipH="1">
            <a:off x="3789791" y="323851"/>
            <a:ext cx="5117065" cy="22324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sz="4600" b="1" dirty="0">
                <a:solidFill>
                  <a:schemeClr val="bg1"/>
                </a:solidFill>
                <a:latin typeface="Arial" panose="020B0604020202020204" pitchFamily="34" charset="0"/>
                <a:cs typeface="Arial" panose="020B0604020202020204" pitchFamily="34" charset="0"/>
              </a:rPr>
              <a:t>Question 5</a:t>
            </a:r>
          </a:p>
          <a:p>
            <a:pPr marL="0" indent="0" algn="ctr">
              <a:lnSpc>
                <a:spcPct val="100000"/>
              </a:lnSpc>
              <a:buNone/>
            </a:pPr>
            <a:r>
              <a:rPr lang="en-GB" sz="4400" b="1" dirty="0">
                <a:solidFill>
                  <a:schemeClr val="bg1"/>
                </a:solidFill>
                <a:latin typeface="Arial" panose="020B0604020202020204" pitchFamily="34" charset="0"/>
                <a:cs typeface="Arial" panose="020B0604020202020204" pitchFamily="34" charset="0"/>
              </a:rPr>
              <a:t>Which of these is FALSE?</a:t>
            </a:r>
          </a:p>
        </p:txBody>
      </p:sp>
    </p:spTree>
    <p:extLst>
      <p:ext uri="{BB962C8B-B14F-4D97-AF65-F5344CB8AC3E}">
        <p14:creationId xmlns:p14="http://schemas.microsoft.com/office/powerpoint/2010/main" val="3225178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07077" y="975559"/>
            <a:ext cx="9805988" cy="5738750"/>
          </a:xfrm>
          <a:prstGeom prst="rect">
            <a:avLst/>
          </a:prstGeom>
        </p:spPr>
        <p:txBody>
          <a:bodyPr/>
          <a:lstStyle/>
          <a:p>
            <a:r>
              <a:rPr lang="en-GB" sz="2400" dirty="0">
                <a:solidFill>
                  <a:schemeClr val="bg1"/>
                </a:solidFill>
                <a:latin typeface="Comic Sans MS" panose="030F0702030302020204" pitchFamily="66" charset="0"/>
                <a:cs typeface="Arial"/>
              </a:rPr>
              <a:t>Sarah’s tooth had been wobbly for days. While she was eating her lunch, she realised that her tooth was wobblier than normal and, as she bit into her sandwich, the tooth fell out into her hand! </a:t>
            </a:r>
            <a:br>
              <a:rPr lang="en-GB" sz="2400" dirty="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When she got home, she carefully put it under her pillow. Sarah wondered if the tooth fairy would visit her. She was so excited she could barely sleep. </a:t>
            </a:r>
            <a:br>
              <a:rPr lang="en-GB" sz="2400" dirty="0">
                <a:solidFill>
                  <a:schemeClr val="bg1"/>
                </a:solidFill>
                <a:latin typeface="Comic Sans MS" panose="030F0702030302020204" pitchFamily="66" charset="0"/>
                <a:cs typeface="Arial"/>
              </a:rPr>
            </a:br>
            <a:br>
              <a:rPr lang="en-GB" sz="2400" dirty="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When Sarah woke up, she quickly peeped under her pillow. Hidden there was a shiny £1 coin! She ran excitedly downstairs to show her father. ‘The tooth fairy has been!’ she shouted. </a:t>
            </a:r>
            <a:br>
              <a:rPr lang="en-GB" sz="2400" dirty="0">
                <a:solidFill>
                  <a:schemeClr val="bg1"/>
                </a:solidFill>
                <a:latin typeface="Comic Sans MS" panose="030F0702030302020204" pitchFamily="66" charset="0"/>
                <a:cs typeface="Arial"/>
              </a:rPr>
            </a:br>
            <a:br>
              <a:rPr lang="en-GB" sz="2400" dirty="0">
                <a:solidFill>
                  <a:schemeClr val="bg1"/>
                </a:solidFill>
                <a:latin typeface="Comic Sans MS" panose="030F0702030302020204" pitchFamily="66" charset="0"/>
                <a:cs typeface="Arial"/>
              </a:rPr>
            </a:br>
            <a:r>
              <a:rPr lang="en-GB" sz="2400" dirty="0">
                <a:solidFill>
                  <a:schemeClr val="bg1"/>
                </a:solidFill>
                <a:latin typeface="Comic Sans MS" panose="030F0702030302020204" pitchFamily="66" charset="0"/>
                <a:cs typeface="Arial"/>
              </a:rPr>
              <a:t>Sarah’s father asked her what she would like to do with the money. Sarah thought for a moment. ‘Maybe some sweets?’ she smiled. ‘Well,’ said Sarah’s father, ‘you could save your money for your school trip to the museum next week. Or perhaps you could save it for a rainy day?’ ‘Don’t be silly Daddy,’ Sarah replied. ‘It’s not raining!’</a:t>
            </a:r>
            <a:br>
              <a:rPr lang="en-GB" sz="3200" dirty="0">
                <a:solidFill>
                  <a:schemeClr val="bg1"/>
                </a:solidFill>
                <a:latin typeface="Arial"/>
                <a:cs typeface="Arial"/>
              </a:rPr>
            </a:br>
            <a:endParaRPr lang="en-GB" sz="3200" dirty="0">
              <a:solidFill>
                <a:schemeClr val="bg1"/>
              </a:solidFill>
              <a:latin typeface="Arial"/>
              <a:cs typeface="Arial"/>
            </a:endParaRPr>
          </a:p>
        </p:txBody>
      </p:sp>
      <p:pic>
        <p:nvPicPr>
          <p:cNvPr id="3" name="Picture 2"/>
          <p:cNvPicPr>
            <a:picLocks noChangeAspect="1"/>
          </p:cNvPicPr>
          <p:nvPr/>
        </p:nvPicPr>
        <p:blipFill>
          <a:blip r:embed="rId3"/>
          <a:stretch>
            <a:fillRect/>
          </a:stretch>
        </p:blipFill>
        <p:spPr>
          <a:xfrm>
            <a:off x="10304010" y="2821577"/>
            <a:ext cx="1718174" cy="1718174"/>
          </a:xfrm>
          <a:prstGeom prst="rect">
            <a:avLst/>
          </a:prstGeom>
        </p:spPr>
      </p:pic>
    </p:spTree>
    <p:extLst>
      <p:ext uri="{BB962C8B-B14F-4D97-AF65-F5344CB8AC3E}">
        <p14:creationId xmlns:p14="http://schemas.microsoft.com/office/powerpoint/2010/main" val="740596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E0B035A-B1BA-4A4D-84C7-39DB303671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66265" y="-278584"/>
            <a:ext cx="4563367" cy="2881461"/>
          </a:xfrm>
          <a:prstGeom prst="rect">
            <a:avLst/>
          </a:prstGeom>
        </p:spPr>
      </p:pic>
      <p:sp>
        <p:nvSpPr>
          <p:cNvPr id="10" name="Text Placeholder 1">
            <a:extLst>
              <a:ext uri="{FF2B5EF4-FFF2-40B4-BE49-F238E27FC236}">
                <a16:creationId xmlns:a16="http://schemas.microsoft.com/office/drawing/2014/main" id="{CF997B5A-3026-4841-B7E9-FF783593863F}"/>
              </a:ext>
            </a:extLst>
          </p:cNvPr>
          <p:cNvSpPr txBox="1">
            <a:spLocks/>
          </p:cNvSpPr>
          <p:nvPr/>
        </p:nvSpPr>
        <p:spPr>
          <a:xfrm rot="21374860">
            <a:off x="3233243" y="338569"/>
            <a:ext cx="3344332" cy="1640284"/>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4200" b="1" dirty="0">
                <a:solidFill>
                  <a:schemeClr val="bg1"/>
                </a:solidFill>
                <a:latin typeface="Arial" panose="020B0604020202020204" pitchFamily="34" charset="0"/>
                <a:cs typeface="Arial" panose="020B0604020202020204" pitchFamily="34" charset="0"/>
              </a:rPr>
              <a:t>Question 5 </a:t>
            </a:r>
            <a:br>
              <a:rPr lang="en-GB" sz="3800" b="1" dirty="0">
                <a:solidFill>
                  <a:schemeClr val="bg1"/>
                </a:solidFill>
                <a:latin typeface="Arial" panose="020B0604020202020204" pitchFamily="34" charset="0"/>
                <a:cs typeface="Arial" panose="020B0604020202020204" pitchFamily="34" charset="0"/>
              </a:rPr>
            </a:br>
            <a:r>
              <a:rPr lang="en-GB" sz="3200" b="1" dirty="0">
                <a:latin typeface="Arial" panose="020B0604020202020204" pitchFamily="34" charset="0"/>
                <a:cs typeface="Arial" panose="020B0604020202020204" pitchFamily="34" charset="0"/>
              </a:rPr>
              <a:t>Which of these is FALSE?</a:t>
            </a:r>
          </a:p>
        </p:txBody>
      </p:sp>
      <p:sp>
        <p:nvSpPr>
          <p:cNvPr id="13" name="TextBox 12">
            <a:extLst>
              <a:ext uri="{FF2B5EF4-FFF2-40B4-BE49-F238E27FC236}">
                <a16:creationId xmlns:a16="http://schemas.microsoft.com/office/drawing/2014/main" id="{D32451C7-989D-3C46-A432-4AC9D24D9361}"/>
              </a:ext>
            </a:extLst>
          </p:cNvPr>
          <p:cNvSpPr txBox="1"/>
          <p:nvPr/>
        </p:nvSpPr>
        <p:spPr>
          <a:xfrm>
            <a:off x="7325582" y="4420127"/>
            <a:ext cx="4660653" cy="1569660"/>
          </a:xfrm>
          <a:prstGeom prst="rect">
            <a:avLst/>
          </a:prstGeom>
          <a:noFill/>
        </p:spPr>
        <p:txBody>
          <a:bodyPr wrap="square" rtlCol="0">
            <a:spAutoFit/>
          </a:bodyPr>
          <a:lstStyle/>
          <a:p>
            <a:pPr algn="ctr"/>
            <a:r>
              <a:rPr lang="en-GB" sz="2400" b="1" dirty="0">
                <a:solidFill>
                  <a:srgbClr val="FFBC22"/>
                </a:solidFill>
                <a:latin typeface="Arial" panose="020B0604020202020204" pitchFamily="34" charset="0"/>
                <a:cs typeface="Arial" panose="020B0604020202020204" pitchFamily="34" charset="0"/>
              </a:rPr>
              <a:t>You don’t need money to have fun – and if you save your money, you can do even more exciting things with it!</a:t>
            </a:r>
          </a:p>
        </p:txBody>
      </p:sp>
      <p:sp>
        <p:nvSpPr>
          <p:cNvPr id="14" name="Text Placeholder 1">
            <a:extLst>
              <a:ext uri="{FF2B5EF4-FFF2-40B4-BE49-F238E27FC236}">
                <a16:creationId xmlns:a16="http://schemas.microsoft.com/office/drawing/2014/main" id="{DEFB3392-6D25-0E4A-8C85-9566F5D73CC1}"/>
              </a:ext>
            </a:extLst>
          </p:cNvPr>
          <p:cNvSpPr txBox="1">
            <a:spLocks/>
          </p:cNvSpPr>
          <p:nvPr/>
        </p:nvSpPr>
        <p:spPr>
          <a:xfrm>
            <a:off x="3557614" y="2939774"/>
            <a:ext cx="2889622" cy="533251"/>
          </a:xfrm>
          <a:prstGeom prst="rect">
            <a:avLst/>
          </a:prstGeom>
        </p:spPr>
        <p:txBody>
          <a:bodyPr t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t">
              <a:lnSpc>
                <a:spcPct val="100000"/>
              </a:lnSpc>
              <a:buNone/>
            </a:pPr>
            <a:r>
              <a:rPr lang="en-GB" sz="3800" b="1" dirty="0">
                <a:solidFill>
                  <a:schemeClr val="bg1"/>
                </a:solidFill>
                <a:latin typeface="Arial" panose="020B0604020202020204" pitchFamily="34" charset="0"/>
                <a:cs typeface="Arial" panose="020B0604020202020204" pitchFamily="34" charset="0"/>
              </a:rPr>
              <a:t>Answer:</a:t>
            </a:r>
            <a:endParaRPr lang="en-GB" sz="4400" b="1" dirty="0">
              <a:solidFill>
                <a:schemeClr val="bg1"/>
              </a:solidFill>
              <a:latin typeface="Arial" panose="020B0604020202020204" pitchFamily="34" charset="0"/>
              <a:cs typeface="Arial" panose="020B0604020202020204" pitchFamily="34" charset="0"/>
            </a:endParaRPr>
          </a:p>
        </p:txBody>
      </p:sp>
      <p:sp>
        <p:nvSpPr>
          <p:cNvPr id="19" name="Rounded Rectangle 18">
            <a:extLst>
              <a:ext uri="{FF2B5EF4-FFF2-40B4-BE49-F238E27FC236}">
                <a16:creationId xmlns:a16="http://schemas.microsoft.com/office/drawing/2014/main" id="{45AC0871-66EC-674A-A3CF-53EEC8FFB432}"/>
              </a:ext>
            </a:extLst>
          </p:cNvPr>
          <p:cNvSpPr/>
          <p:nvPr/>
        </p:nvSpPr>
        <p:spPr>
          <a:xfrm>
            <a:off x="238801" y="2553780"/>
            <a:ext cx="6855622" cy="977574"/>
          </a:xfrm>
          <a:prstGeom prst="roundRect">
            <a:avLst/>
          </a:prstGeom>
          <a:solidFill>
            <a:schemeClr val="bg1"/>
          </a:solidFill>
          <a:ln>
            <a:noFill/>
          </a:ln>
          <a:effectLst>
            <a:glow rad="317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A. You will never have any fun </a:t>
            </a:r>
            <a:br>
              <a:rPr lang="en-GB" sz="2600" b="1" dirty="0">
                <a:solidFill>
                  <a:srgbClr val="42145F"/>
                </a:solidFill>
                <a:latin typeface="Arial" panose="020B0604020202020204" pitchFamily="34" charset="0"/>
                <a:cs typeface="Arial" panose="020B0604020202020204" pitchFamily="34" charset="0"/>
              </a:rPr>
            </a:br>
            <a:r>
              <a:rPr lang="en-GB" sz="2600" b="1" dirty="0">
                <a:solidFill>
                  <a:srgbClr val="42145F"/>
                </a:solidFill>
                <a:latin typeface="Arial" panose="020B0604020202020204" pitchFamily="34" charset="0"/>
                <a:cs typeface="Arial" panose="020B0604020202020204" pitchFamily="34" charset="0"/>
              </a:rPr>
              <a:t>if you save your money</a:t>
            </a:r>
          </a:p>
        </p:txBody>
      </p:sp>
      <p:sp>
        <p:nvSpPr>
          <p:cNvPr id="16" name="Rounded Rectangle 15">
            <a:extLst>
              <a:ext uri="{FF2B5EF4-FFF2-40B4-BE49-F238E27FC236}">
                <a16:creationId xmlns:a16="http://schemas.microsoft.com/office/drawing/2014/main" id="{5A9B6C89-A147-574B-840E-FA4B5AC1716F}"/>
              </a:ext>
            </a:extLst>
          </p:cNvPr>
          <p:cNvSpPr/>
          <p:nvPr/>
        </p:nvSpPr>
        <p:spPr>
          <a:xfrm>
            <a:off x="213407" y="3602253"/>
            <a:ext cx="6906410" cy="918614"/>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B. If you spend all your money, you won’t be able to save for more expensive things</a:t>
            </a:r>
          </a:p>
          <a:p>
            <a:endParaRPr lang="en-US" sz="2600" dirty="0">
              <a:solidFill>
                <a:srgbClr val="42145F"/>
              </a:solidFill>
              <a:latin typeface="Arial" panose="020B0604020202020204" pitchFamily="34" charset="0"/>
              <a:cs typeface="Arial" panose="020B0604020202020204" pitchFamily="34" charset="0"/>
            </a:endParaRPr>
          </a:p>
        </p:txBody>
      </p:sp>
      <p:sp>
        <p:nvSpPr>
          <p:cNvPr id="17" name="Rounded Rectangle 16">
            <a:extLst>
              <a:ext uri="{FF2B5EF4-FFF2-40B4-BE49-F238E27FC236}">
                <a16:creationId xmlns:a16="http://schemas.microsoft.com/office/drawing/2014/main" id="{B4292A37-0EE7-0049-AF5E-4BA2C2137C52}"/>
              </a:ext>
            </a:extLst>
          </p:cNvPr>
          <p:cNvSpPr/>
          <p:nvPr/>
        </p:nvSpPr>
        <p:spPr>
          <a:xfrm>
            <a:off x="213407" y="4591765"/>
            <a:ext cx="6906410" cy="955449"/>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C. If you save your money in a bank, they will give you extra money as ‘interest’ </a:t>
            </a:r>
          </a:p>
          <a:p>
            <a:endParaRPr lang="en-GB" sz="2600" b="1" dirty="0">
              <a:solidFill>
                <a:srgbClr val="42145F"/>
              </a:solidFill>
              <a:latin typeface="Arial" panose="020B0604020202020204" pitchFamily="34" charset="0"/>
              <a:cs typeface="Arial" panose="020B0604020202020204" pitchFamily="34" charset="0"/>
            </a:endParaRPr>
          </a:p>
        </p:txBody>
      </p:sp>
      <p:sp>
        <p:nvSpPr>
          <p:cNvPr id="18" name="Rounded Rectangle 17">
            <a:extLst>
              <a:ext uri="{FF2B5EF4-FFF2-40B4-BE49-F238E27FC236}">
                <a16:creationId xmlns:a16="http://schemas.microsoft.com/office/drawing/2014/main" id="{38D1F517-84B3-4C4C-8BBB-8B6B047B51BC}"/>
              </a:ext>
            </a:extLst>
          </p:cNvPr>
          <p:cNvSpPr/>
          <p:nvPr/>
        </p:nvSpPr>
        <p:spPr>
          <a:xfrm>
            <a:off x="213407" y="5618113"/>
            <a:ext cx="6906410" cy="972433"/>
          </a:xfrm>
          <a:prstGeom prst="roundRect">
            <a:avLst/>
          </a:prstGeom>
          <a:solidFill>
            <a:srgbClr val="E749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2600" b="1" dirty="0">
                <a:solidFill>
                  <a:srgbClr val="42145F"/>
                </a:solidFill>
                <a:latin typeface="Arial" panose="020B0604020202020204" pitchFamily="34" charset="0"/>
                <a:cs typeface="Arial" panose="020B0604020202020204" pitchFamily="34" charset="0"/>
              </a:rPr>
              <a:t>D. If you save up your money, you will be able to buy more expensive things</a:t>
            </a:r>
          </a:p>
        </p:txBody>
      </p:sp>
      <p:pic>
        <p:nvPicPr>
          <p:cNvPr id="24" name="Picture 23">
            <a:extLst>
              <a:ext uri="{FF2B5EF4-FFF2-40B4-BE49-F238E27FC236}">
                <a16:creationId xmlns:a16="http://schemas.microsoft.com/office/drawing/2014/main" id="{EA89F410-5A26-7042-986F-9008C5D3553D}"/>
              </a:ext>
            </a:extLst>
          </p:cNvPr>
          <p:cNvPicPr>
            <a:picLocks noChangeAspect="1"/>
          </p:cNvPicPr>
          <p:nvPr/>
        </p:nvPicPr>
        <p:blipFill rotWithShape="1">
          <a:blip r:embed="rId3">
            <a:extLst>
              <a:ext uri="{28A0092B-C50C-407E-A947-70E740481C1C}">
                <a14:useLocalDpi xmlns:a14="http://schemas.microsoft.com/office/drawing/2010/main" val="0"/>
              </a:ext>
            </a:extLst>
          </a:blip>
          <a:srcRect l="76170" t="11027" r="-329" b="59328"/>
          <a:stretch/>
        </p:blipFill>
        <p:spPr>
          <a:xfrm>
            <a:off x="6927143" y="812148"/>
            <a:ext cx="5264857" cy="3334269"/>
          </a:xfrm>
          <a:prstGeom prst="rect">
            <a:avLst/>
          </a:prstGeom>
        </p:spPr>
      </p:pic>
    </p:spTree>
    <p:extLst>
      <p:ext uri="{BB962C8B-B14F-4D97-AF65-F5344CB8AC3E}">
        <p14:creationId xmlns:p14="http://schemas.microsoft.com/office/powerpoint/2010/main" val="884196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25873" y="6323630"/>
            <a:ext cx="184731" cy="461665"/>
          </a:xfrm>
          <a:prstGeom prst="rect">
            <a:avLst/>
          </a:prstGeom>
          <a:noFill/>
        </p:spPr>
        <p:txBody>
          <a:bodyPr wrap="none" rtlCol="0">
            <a:spAutoFit/>
          </a:bodyPr>
          <a:lstStyle/>
          <a:p>
            <a:endParaRPr lang="en-US" sz="2400" dirty="0"/>
          </a:p>
        </p:txBody>
      </p:sp>
      <p:pic>
        <p:nvPicPr>
          <p:cNvPr id="8" name="Picture 7">
            <a:extLst>
              <a:ext uri="{FF2B5EF4-FFF2-40B4-BE49-F238E27FC236}">
                <a16:creationId xmlns:a16="http://schemas.microsoft.com/office/drawing/2014/main" id="{EBB13601-03EE-4734-A1CE-84D655C937BF}"/>
              </a:ext>
            </a:extLst>
          </p:cNvPr>
          <p:cNvPicPr>
            <a:picLocks noChangeAspect="1"/>
          </p:cNvPicPr>
          <p:nvPr/>
        </p:nvPicPr>
        <p:blipFill>
          <a:blip r:embed="rId2"/>
          <a:stretch>
            <a:fillRect/>
          </a:stretch>
        </p:blipFill>
        <p:spPr>
          <a:xfrm rot="21219913">
            <a:off x="4334479" y="1168589"/>
            <a:ext cx="3523041" cy="5164036"/>
          </a:xfrm>
          <a:prstGeom prst="rect">
            <a:avLst/>
          </a:prstGeom>
        </p:spPr>
      </p:pic>
      <p:pic>
        <p:nvPicPr>
          <p:cNvPr id="2" name="Picture 1">
            <a:extLst>
              <a:ext uri="{FF2B5EF4-FFF2-40B4-BE49-F238E27FC236}">
                <a16:creationId xmlns:a16="http://schemas.microsoft.com/office/drawing/2014/main" id="{3C211B43-8D40-4136-8D4A-F1BD7930DBEF}"/>
              </a:ext>
            </a:extLst>
          </p:cNvPr>
          <p:cNvPicPr>
            <a:picLocks noChangeAspect="1"/>
          </p:cNvPicPr>
          <p:nvPr/>
        </p:nvPicPr>
        <p:blipFill>
          <a:blip r:embed="rId3"/>
          <a:stretch>
            <a:fillRect/>
          </a:stretch>
        </p:blipFill>
        <p:spPr>
          <a:xfrm rot="746751">
            <a:off x="8023188" y="1150607"/>
            <a:ext cx="3619048" cy="5200000"/>
          </a:xfrm>
          <a:prstGeom prst="rect">
            <a:avLst/>
          </a:prstGeom>
        </p:spPr>
      </p:pic>
      <p:sp>
        <p:nvSpPr>
          <p:cNvPr id="10" name="Content Placeholder 2">
            <a:extLst>
              <a:ext uri="{FF2B5EF4-FFF2-40B4-BE49-F238E27FC236}">
                <a16:creationId xmlns:a16="http://schemas.microsoft.com/office/drawing/2014/main" id="{0E7CF4C3-4082-403A-B1F0-EA027A147171}"/>
              </a:ext>
            </a:extLst>
          </p:cNvPr>
          <p:cNvSpPr txBox="1">
            <a:spLocks/>
          </p:cNvSpPr>
          <p:nvPr/>
        </p:nvSpPr>
        <p:spPr>
          <a:xfrm>
            <a:off x="31944" y="93336"/>
            <a:ext cx="10800490" cy="7283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3600" b="1" dirty="0">
                <a:solidFill>
                  <a:schemeClr val="bg1"/>
                </a:solidFill>
                <a:cs typeface="Arial"/>
              </a:rPr>
              <a:t>Rainy day savings – activity sheets</a:t>
            </a:r>
          </a:p>
        </p:txBody>
      </p:sp>
      <p:sp>
        <p:nvSpPr>
          <p:cNvPr id="4" name="Rectangle 3">
            <a:extLst>
              <a:ext uri="{FF2B5EF4-FFF2-40B4-BE49-F238E27FC236}">
                <a16:creationId xmlns:a16="http://schemas.microsoft.com/office/drawing/2014/main" id="{E103DA5B-947E-496C-88DF-B2D79E1374B2}"/>
              </a:ext>
            </a:extLst>
          </p:cNvPr>
          <p:cNvSpPr/>
          <p:nvPr/>
        </p:nvSpPr>
        <p:spPr>
          <a:xfrm>
            <a:off x="302366" y="3145905"/>
            <a:ext cx="3757974" cy="2677656"/>
          </a:xfrm>
          <a:prstGeom prst="rect">
            <a:avLst/>
          </a:prstGeom>
        </p:spPr>
        <p:txBody>
          <a:bodyPr wrap="square">
            <a:spAutoFit/>
          </a:bodyPr>
          <a:lstStyle/>
          <a:p>
            <a:pPr marL="6350"/>
            <a:r>
              <a:rPr lang="en-GB" sz="2400" b="1" dirty="0">
                <a:solidFill>
                  <a:schemeClr val="bg1"/>
                </a:solidFill>
                <a:cs typeface="Arial"/>
              </a:rPr>
              <a:t>Now choose one of the Rainy-day activity sheets to complete.</a:t>
            </a:r>
          </a:p>
          <a:p>
            <a:pPr marL="6350"/>
            <a:endParaRPr lang="en-GB" sz="2400" b="1" dirty="0">
              <a:solidFill>
                <a:schemeClr val="bg1"/>
              </a:solidFill>
              <a:cs typeface="Arial"/>
            </a:endParaRPr>
          </a:p>
          <a:p>
            <a:pPr marL="6350"/>
            <a:r>
              <a:rPr lang="en-GB" sz="2400" b="1" dirty="0">
                <a:solidFill>
                  <a:schemeClr val="bg1"/>
                </a:solidFill>
                <a:cs typeface="Arial"/>
              </a:rPr>
              <a:t>You may want to discuss your ideas with a grown-up.</a:t>
            </a:r>
          </a:p>
        </p:txBody>
      </p:sp>
    </p:spTree>
    <p:extLst>
      <p:ext uri="{BB962C8B-B14F-4D97-AF65-F5344CB8AC3E}">
        <p14:creationId xmlns:p14="http://schemas.microsoft.com/office/powerpoint/2010/main" val="1225140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606362" y="1133106"/>
            <a:ext cx="10457763" cy="4571007"/>
          </a:xfrm>
          <a:prstGeom prst="rect">
            <a:avLst/>
          </a:prstGeom>
        </p:spPr>
        <p:txBody>
          <a:bodyPr/>
          <a:lstStyle>
            <a:lvl1pPr algn="l" defTabSz="914400" rtl="0" eaLnBrk="1" latinLnBrk="0" hangingPunct="1">
              <a:lnSpc>
                <a:spcPct val="90000"/>
              </a:lnSpc>
              <a:spcBef>
                <a:spcPct val="0"/>
              </a:spcBef>
              <a:buNone/>
              <a:defRPr sz="2800" b="1" kern="1200">
                <a:solidFill>
                  <a:srgbClr val="3488A0"/>
                </a:solidFill>
                <a:latin typeface="RN House Sans" panose="020B0504020203020204" pitchFamily="34" charset="0"/>
                <a:ea typeface="+mj-ea"/>
                <a:cs typeface="+mj-cs"/>
              </a:defRPr>
            </a:lvl1pPr>
          </a:lstStyle>
          <a:p>
            <a:pPr marL="6350" algn="ctr"/>
            <a:r>
              <a:rPr lang="en-GB" sz="4000" dirty="0">
                <a:solidFill>
                  <a:schemeClr val="bg1"/>
                </a:solidFill>
                <a:latin typeface="Arial"/>
                <a:cs typeface="Arial"/>
              </a:rPr>
              <a:t>What does Sarah’s dad mean by saving for a ‘rainy day’?</a:t>
            </a:r>
          </a:p>
          <a:p>
            <a:pPr marL="6350"/>
            <a:endParaRPr lang="en-GB" sz="3200" dirty="0">
              <a:solidFill>
                <a:schemeClr val="bg1"/>
              </a:solidFill>
              <a:latin typeface="Arial"/>
              <a:cs typeface="Arial"/>
            </a:endParaRPr>
          </a:p>
          <a:p>
            <a:pPr marL="6350" algn="ctr"/>
            <a:r>
              <a:rPr lang="en-GB" sz="3200" dirty="0">
                <a:solidFill>
                  <a:schemeClr val="bg1"/>
                </a:solidFill>
                <a:latin typeface="Arial"/>
                <a:cs typeface="Arial"/>
              </a:rPr>
              <a:t>Discuss your ideas with a grown-up or a friend on FaceTime or write them down on a piece of paper before moving on to the next slide.</a:t>
            </a:r>
          </a:p>
          <a:p>
            <a:pPr marL="6350" algn="ctr"/>
            <a:endParaRPr lang="en-GB" sz="3200" dirty="0">
              <a:solidFill>
                <a:schemeClr val="bg1"/>
              </a:solidFill>
              <a:latin typeface="Arial"/>
              <a:cs typeface="Arial"/>
            </a:endParaRPr>
          </a:p>
        </p:txBody>
      </p:sp>
      <p:pic>
        <p:nvPicPr>
          <p:cNvPr id="2" name="Picture 1"/>
          <p:cNvPicPr>
            <a:picLocks noChangeAspect="1"/>
          </p:cNvPicPr>
          <p:nvPr/>
        </p:nvPicPr>
        <p:blipFill>
          <a:blip r:embed="rId2"/>
          <a:stretch>
            <a:fillRect/>
          </a:stretch>
        </p:blipFill>
        <p:spPr>
          <a:xfrm>
            <a:off x="4231821" y="4584518"/>
            <a:ext cx="2552700" cy="1790700"/>
          </a:xfrm>
          <a:prstGeom prst="rect">
            <a:avLst/>
          </a:prstGeom>
        </p:spPr>
      </p:pic>
    </p:spTree>
    <p:extLst>
      <p:ext uri="{BB962C8B-B14F-4D97-AF65-F5344CB8AC3E}">
        <p14:creationId xmlns:p14="http://schemas.microsoft.com/office/powerpoint/2010/main" val="1633600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40524" y="2721255"/>
            <a:ext cx="10457762" cy="2090231"/>
          </a:xfrm>
          <a:prstGeom prst="rect">
            <a:avLst/>
          </a:prstGeom>
        </p:spPr>
        <p:txBody>
          <a:bodyPr>
            <a:normAutofit/>
          </a:bodyPr>
          <a:lstStyle/>
          <a:p>
            <a:pPr marL="0" indent="0" algn="ctr">
              <a:lnSpc>
                <a:spcPct val="100000"/>
              </a:lnSpc>
              <a:buNone/>
            </a:pPr>
            <a:r>
              <a:rPr lang="en-GB" b="1" dirty="0">
                <a:solidFill>
                  <a:schemeClr val="bg1"/>
                </a:solidFill>
                <a:cs typeface="Arial"/>
              </a:rPr>
              <a:t>This is when you are saving for </a:t>
            </a:r>
            <a:r>
              <a:rPr lang="en-GB" b="1" u="sng" dirty="0">
                <a:solidFill>
                  <a:schemeClr val="bg1"/>
                </a:solidFill>
                <a:cs typeface="Arial"/>
              </a:rPr>
              <a:t>unexpected situations when </a:t>
            </a:r>
            <a:r>
              <a:rPr lang="en-GB" b="1" dirty="0">
                <a:solidFill>
                  <a:schemeClr val="bg1"/>
                </a:solidFill>
                <a:cs typeface="Arial"/>
              </a:rPr>
              <a:t>you might need money for e.g. when something breaks, or you receive a surprise invitation to somewhere which costs money.</a:t>
            </a:r>
          </a:p>
        </p:txBody>
      </p:sp>
      <p:sp>
        <p:nvSpPr>
          <p:cNvPr id="6" name="Title 1"/>
          <p:cNvSpPr txBox="1">
            <a:spLocks/>
          </p:cNvSpPr>
          <p:nvPr/>
        </p:nvSpPr>
        <p:spPr>
          <a:xfrm>
            <a:off x="606362" y="1133107"/>
            <a:ext cx="10457763" cy="913408"/>
          </a:xfrm>
          <a:prstGeom prst="rect">
            <a:avLst/>
          </a:prstGeom>
        </p:spPr>
        <p:txBody>
          <a:bodyPr/>
          <a:lstStyle>
            <a:lvl1pPr algn="l" defTabSz="914400" rtl="0" eaLnBrk="1" latinLnBrk="0" hangingPunct="1">
              <a:lnSpc>
                <a:spcPct val="90000"/>
              </a:lnSpc>
              <a:spcBef>
                <a:spcPct val="0"/>
              </a:spcBef>
              <a:buNone/>
              <a:defRPr sz="2800" b="1" kern="1200">
                <a:solidFill>
                  <a:srgbClr val="3488A0"/>
                </a:solidFill>
                <a:latin typeface="RN House Sans" panose="020B0504020203020204" pitchFamily="34" charset="0"/>
                <a:ea typeface="+mj-ea"/>
                <a:cs typeface="+mj-cs"/>
              </a:defRPr>
            </a:lvl1pPr>
          </a:lstStyle>
          <a:p>
            <a:pPr marL="6350" algn="ctr"/>
            <a:r>
              <a:rPr lang="en-GB" sz="4000" dirty="0">
                <a:solidFill>
                  <a:schemeClr val="bg1"/>
                </a:solidFill>
                <a:latin typeface="Arial"/>
                <a:cs typeface="Arial"/>
              </a:rPr>
              <a:t>Saving for a ‘rainy day’</a:t>
            </a:r>
          </a:p>
        </p:txBody>
      </p:sp>
    </p:spTree>
    <p:extLst>
      <p:ext uri="{BB962C8B-B14F-4D97-AF65-F5344CB8AC3E}">
        <p14:creationId xmlns:p14="http://schemas.microsoft.com/office/powerpoint/2010/main" val="957009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C49E130-0F4F-4CF3-A011-5931823A276D}"/>
              </a:ext>
            </a:extLst>
          </p:cNvPr>
          <p:cNvSpPr txBox="1">
            <a:spLocks/>
          </p:cNvSpPr>
          <p:nvPr/>
        </p:nvSpPr>
        <p:spPr>
          <a:xfrm>
            <a:off x="699127" y="2021001"/>
            <a:ext cx="10457763" cy="2789538"/>
          </a:xfrm>
          <a:prstGeom prst="rect">
            <a:avLst/>
          </a:prstGeom>
        </p:spPr>
        <p:txBody>
          <a:bodyPr/>
          <a:lstStyle>
            <a:lvl1pPr algn="l" defTabSz="914400" rtl="0" eaLnBrk="1" latinLnBrk="0" hangingPunct="1">
              <a:lnSpc>
                <a:spcPct val="90000"/>
              </a:lnSpc>
              <a:spcBef>
                <a:spcPct val="0"/>
              </a:spcBef>
              <a:buNone/>
              <a:defRPr sz="2800" b="1" kern="1200">
                <a:solidFill>
                  <a:srgbClr val="3488A0"/>
                </a:solidFill>
                <a:latin typeface="RN House Sans" panose="020B0504020203020204" pitchFamily="34" charset="0"/>
                <a:ea typeface="+mj-ea"/>
                <a:cs typeface="+mj-cs"/>
              </a:defRPr>
            </a:lvl1pPr>
          </a:lstStyle>
          <a:p>
            <a:pPr marL="6350" algn="ctr"/>
            <a:r>
              <a:rPr lang="en-GB" sz="4000" dirty="0">
                <a:solidFill>
                  <a:schemeClr val="accent1">
                    <a:lumMod val="50000"/>
                  </a:schemeClr>
                </a:solidFill>
                <a:latin typeface="Arial"/>
                <a:cs typeface="Arial"/>
              </a:rPr>
              <a:t>Listen to this clip to find out more about why saving money is important.</a:t>
            </a:r>
          </a:p>
          <a:p>
            <a:pPr marL="6350"/>
            <a:r>
              <a:rPr lang="en-GB" sz="4000" dirty="0">
                <a:solidFill>
                  <a:schemeClr val="accent1">
                    <a:lumMod val="50000"/>
                  </a:schemeClr>
                </a:solidFill>
                <a:latin typeface="Arial"/>
                <a:cs typeface="Arial"/>
                <a:hlinkClick r:id="rId2"/>
              </a:rPr>
              <a:t>https://www.funkidslive.com/learn/co-op-money/the-importance-of-saving/#</a:t>
            </a:r>
            <a:endParaRPr lang="en-GB" sz="4000" dirty="0">
              <a:solidFill>
                <a:schemeClr val="accent1">
                  <a:lumMod val="50000"/>
                </a:schemeClr>
              </a:solidFill>
              <a:latin typeface="Arial"/>
              <a:cs typeface="Arial"/>
            </a:endParaRPr>
          </a:p>
        </p:txBody>
      </p:sp>
    </p:spTree>
    <p:extLst>
      <p:ext uri="{BB962C8B-B14F-4D97-AF65-F5344CB8AC3E}">
        <p14:creationId xmlns:p14="http://schemas.microsoft.com/office/powerpoint/2010/main" val="14391961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620FDC-C5D8-4C1C-B66F-224EF93F3762}"/>
              </a:ext>
            </a:extLst>
          </p:cNvPr>
          <p:cNvPicPr>
            <a:picLocks noChangeAspect="1"/>
          </p:cNvPicPr>
          <p:nvPr/>
        </p:nvPicPr>
        <p:blipFill>
          <a:blip r:embed="rId2"/>
          <a:stretch>
            <a:fillRect/>
          </a:stretch>
        </p:blipFill>
        <p:spPr>
          <a:xfrm>
            <a:off x="522362" y="1128315"/>
            <a:ext cx="4631972" cy="2169521"/>
          </a:xfrm>
          <a:prstGeom prst="rect">
            <a:avLst/>
          </a:prstGeom>
        </p:spPr>
      </p:pic>
      <p:pic>
        <p:nvPicPr>
          <p:cNvPr id="3" name="Picture 2">
            <a:extLst>
              <a:ext uri="{FF2B5EF4-FFF2-40B4-BE49-F238E27FC236}">
                <a16:creationId xmlns:a16="http://schemas.microsoft.com/office/drawing/2014/main" id="{401AE0EC-64A2-4ECA-987F-30622F0251E9}"/>
              </a:ext>
            </a:extLst>
          </p:cNvPr>
          <p:cNvPicPr>
            <a:picLocks noChangeAspect="1"/>
          </p:cNvPicPr>
          <p:nvPr/>
        </p:nvPicPr>
        <p:blipFill>
          <a:blip r:embed="rId3"/>
          <a:stretch>
            <a:fillRect/>
          </a:stretch>
        </p:blipFill>
        <p:spPr>
          <a:xfrm>
            <a:off x="6096001" y="1128316"/>
            <a:ext cx="5019048" cy="2352399"/>
          </a:xfrm>
          <a:prstGeom prst="rect">
            <a:avLst/>
          </a:prstGeom>
        </p:spPr>
      </p:pic>
      <p:pic>
        <p:nvPicPr>
          <p:cNvPr id="5" name="Picture 4">
            <a:extLst>
              <a:ext uri="{FF2B5EF4-FFF2-40B4-BE49-F238E27FC236}">
                <a16:creationId xmlns:a16="http://schemas.microsoft.com/office/drawing/2014/main" id="{B1A56297-5595-4C64-90B1-72EA6C701156}"/>
              </a:ext>
            </a:extLst>
          </p:cNvPr>
          <p:cNvPicPr>
            <a:picLocks noChangeAspect="1"/>
          </p:cNvPicPr>
          <p:nvPr/>
        </p:nvPicPr>
        <p:blipFill>
          <a:blip r:embed="rId4"/>
          <a:stretch>
            <a:fillRect/>
          </a:stretch>
        </p:blipFill>
        <p:spPr>
          <a:xfrm>
            <a:off x="724571" y="3480715"/>
            <a:ext cx="5019048" cy="447619"/>
          </a:xfrm>
          <a:prstGeom prst="rect">
            <a:avLst/>
          </a:prstGeom>
        </p:spPr>
      </p:pic>
      <p:pic>
        <p:nvPicPr>
          <p:cNvPr id="6" name="Picture 5">
            <a:extLst>
              <a:ext uri="{FF2B5EF4-FFF2-40B4-BE49-F238E27FC236}">
                <a16:creationId xmlns:a16="http://schemas.microsoft.com/office/drawing/2014/main" id="{28AC61F8-EE93-45A0-901C-3AD12D5CF6D0}"/>
              </a:ext>
            </a:extLst>
          </p:cNvPr>
          <p:cNvPicPr>
            <a:picLocks noChangeAspect="1"/>
          </p:cNvPicPr>
          <p:nvPr/>
        </p:nvPicPr>
        <p:blipFill>
          <a:blip r:embed="rId5"/>
          <a:stretch>
            <a:fillRect/>
          </a:stretch>
        </p:blipFill>
        <p:spPr>
          <a:xfrm>
            <a:off x="916708" y="4520527"/>
            <a:ext cx="3843279" cy="2155986"/>
          </a:xfrm>
          <a:prstGeom prst="rect">
            <a:avLst/>
          </a:prstGeom>
        </p:spPr>
      </p:pic>
      <p:pic>
        <p:nvPicPr>
          <p:cNvPr id="10" name="Picture 9">
            <a:extLst>
              <a:ext uri="{FF2B5EF4-FFF2-40B4-BE49-F238E27FC236}">
                <a16:creationId xmlns:a16="http://schemas.microsoft.com/office/drawing/2014/main" id="{5C2F2D54-CDFF-40E6-B0BC-22402A6BC1A3}"/>
              </a:ext>
            </a:extLst>
          </p:cNvPr>
          <p:cNvPicPr>
            <a:picLocks noChangeAspect="1"/>
          </p:cNvPicPr>
          <p:nvPr/>
        </p:nvPicPr>
        <p:blipFill>
          <a:blip r:embed="rId6"/>
          <a:stretch>
            <a:fillRect/>
          </a:stretch>
        </p:blipFill>
        <p:spPr>
          <a:xfrm>
            <a:off x="372191" y="4050954"/>
            <a:ext cx="5723809" cy="295238"/>
          </a:xfrm>
          <a:prstGeom prst="rect">
            <a:avLst/>
          </a:prstGeom>
        </p:spPr>
      </p:pic>
      <p:sp>
        <p:nvSpPr>
          <p:cNvPr id="21" name="Content Placeholder 2">
            <a:extLst>
              <a:ext uri="{FF2B5EF4-FFF2-40B4-BE49-F238E27FC236}">
                <a16:creationId xmlns:a16="http://schemas.microsoft.com/office/drawing/2014/main" id="{74352692-5BBA-4E0F-BD4E-DBB0D4349414}"/>
              </a:ext>
            </a:extLst>
          </p:cNvPr>
          <p:cNvSpPr txBox="1">
            <a:spLocks/>
          </p:cNvSpPr>
          <p:nvPr/>
        </p:nvSpPr>
        <p:spPr>
          <a:xfrm>
            <a:off x="6259697" y="4520527"/>
            <a:ext cx="5583960" cy="1253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2400" b="1" dirty="0">
                <a:solidFill>
                  <a:schemeClr val="accent1">
                    <a:lumMod val="50000"/>
                  </a:schemeClr>
                </a:solidFill>
                <a:cs typeface="Arial"/>
              </a:rPr>
              <a:t>Either print off the ‘What should they do?’ activity sheet or just write your answers on a piece of paper.</a:t>
            </a:r>
          </a:p>
        </p:txBody>
      </p:sp>
    </p:spTree>
    <p:extLst>
      <p:ext uri="{BB962C8B-B14F-4D97-AF65-F5344CB8AC3E}">
        <p14:creationId xmlns:p14="http://schemas.microsoft.com/office/powerpoint/2010/main" val="1108584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FF9C2F8-A0B5-43E9-9F90-C3A28CFCAD3A}"/>
              </a:ext>
            </a:extLst>
          </p:cNvPr>
          <p:cNvPicPr>
            <a:picLocks noChangeAspect="1"/>
          </p:cNvPicPr>
          <p:nvPr/>
        </p:nvPicPr>
        <p:blipFill>
          <a:blip r:embed="rId2"/>
          <a:stretch>
            <a:fillRect/>
          </a:stretch>
        </p:blipFill>
        <p:spPr>
          <a:xfrm>
            <a:off x="230367" y="2037351"/>
            <a:ext cx="5486663" cy="4472823"/>
          </a:xfrm>
          <a:prstGeom prst="rect">
            <a:avLst/>
          </a:prstGeom>
        </p:spPr>
      </p:pic>
      <p:pic>
        <p:nvPicPr>
          <p:cNvPr id="7" name="Picture 6">
            <a:extLst>
              <a:ext uri="{FF2B5EF4-FFF2-40B4-BE49-F238E27FC236}">
                <a16:creationId xmlns:a16="http://schemas.microsoft.com/office/drawing/2014/main" id="{8505132E-A4E1-4741-8FC1-145170C51AE5}"/>
              </a:ext>
            </a:extLst>
          </p:cNvPr>
          <p:cNvPicPr>
            <a:picLocks noChangeAspect="1"/>
          </p:cNvPicPr>
          <p:nvPr/>
        </p:nvPicPr>
        <p:blipFill>
          <a:blip r:embed="rId3"/>
          <a:stretch>
            <a:fillRect/>
          </a:stretch>
        </p:blipFill>
        <p:spPr>
          <a:xfrm>
            <a:off x="5978287" y="2037351"/>
            <a:ext cx="5912647" cy="4472823"/>
          </a:xfrm>
          <a:prstGeom prst="rect">
            <a:avLst/>
          </a:prstGeom>
        </p:spPr>
      </p:pic>
      <p:sp>
        <p:nvSpPr>
          <p:cNvPr id="11" name="Content Placeholder 2">
            <a:extLst>
              <a:ext uri="{FF2B5EF4-FFF2-40B4-BE49-F238E27FC236}">
                <a16:creationId xmlns:a16="http://schemas.microsoft.com/office/drawing/2014/main" id="{E59B0182-B999-4542-9E56-D963CF95BA70}"/>
              </a:ext>
            </a:extLst>
          </p:cNvPr>
          <p:cNvSpPr txBox="1">
            <a:spLocks/>
          </p:cNvSpPr>
          <p:nvPr/>
        </p:nvSpPr>
        <p:spPr>
          <a:xfrm>
            <a:off x="491624" y="998812"/>
            <a:ext cx="10811595" cy="12538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2400" b="1" dirty="0">
                <a:solidFill>
                  <a:schemeClr val="accent1">
                    <a:lumMod val="50000"/>
                  </a:schemeClr>
                </a:solidFill>
                <a:cs typeface="Arial"/>
              </a:rPr>
              <a:t>What do you think Lara and Amir should do? Pick one of the following options and explain the reason why.</a:t>
            </a:r>
          </a:p>
        </p:txBody>
      </p:sp>
    </p:spTree>
    <p:extLst>
      <p:ext uri="{BB962C8B-B14F-4D97-AF65-F5344CB8AC3E}">
        <p14:creationId xmlns:p14="http://schemas.microsoft.com/office/powerpoint/2010/main" val="2189455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D54CA4E-2DBA-4FD1-A032-26F158E4A4D6}"/>
              </a:ext>
            </a:extLst>
          </p:cNvPr>
          <p:cNvGrpSpPr/>
          <p:nvPr/>
        </p:nvGrpSpPr>
        <p:grpSpPr>
          <a:xfrm>
            <a:off x="564196" y="1508147"/>
            <a:ext cx="3325633" cy="4853805"/>
            <a:chOff x="491624" y="2088719"/>
            <a:chExt cx="2941005" cy="4207566"/>
          </a:xfrm>
        </p:grpSpPr>
        <p:pic>
          <p:nvPicPr>
            <p:cNvPr id="3" name="Picture 2">
              <a:extLst>
                <a:ext uri="{FF2B5EF4-FFF2-40B4-BE49-F238E27FC236}">
                  <a16:creationId xmlns:a16="http://schemas.microsoft.com/office/drawing/2014/main" id="{4C00DCAA-0459-4BC4-8642-4EB92688841D}"/>
                </a:ext>
              </a:extLst>
            </p:cNvPr>
            <p:cNvPicPr>
              <a:picLocks noChangeAspect="1"/>
            </p:cNvPicPr>
            <p:nvPr/>
          </p:nvPicPr>
          <p:blipFill>
            <a:blip r:embed="rId2"/>
            <a:stretch>
              <a:fillRect/>
            </a:stretch>
          </p:blipFill>
          <p:spPr>
            <a:xfrm>
              <a:off x="491624" y="2088719"/>
              <a:ext cx="2846662" cy="4207566"/>
            </a:xfrm>
            <a:prstGeom prst="rect">
              <a:avLst/>
            </a:prstGeom>
          </p:spPr>
        </p:pic>
        <p:sp>
          <p:nvSpPr>
            <p:cNvPr id="5" name="Rectangle 4">
              <a:extLst>
                <a:ext uri="{FF2B5EF4-FFF2-40B4-BE49-F238E27FC236}">
                  <a16:creationId xmlns:a16="http://schemas.microsoft.com/office/drawing/2014/main" id="{548A05F5-2C67-4942-A87D-5A72723ABD18}"/>
                </a:ext>
              </a:extLst>
            </p:cNvPr>
            <p:cNvSpPr/>
            <p:nvPr/>
          </p:nvSpPr>
          <p:spPr>
            <a:xfrm>
              <a:off x="3084287" y="4034971"/>
              <a:ext cx="348342"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8" name="Picture 7">
            <a:extLst>
              <a:ext uri="{FF2B5EF4-FFF2-40B4-BE49-F238E27FC236}">
                <a16:creationId xmlns:a16="http://schemas.microsoft.com/office/drawing/2014/main" id="{6794A8C4-157D-4626-9C33-558FB8E6160F}"/>
              </a:ext>
            </a:extLst>
          </p:cNvPr>
          <p:cNvPicPr>
            <a:picLocks noChangeAspect="1"/>
          </p:cNvPicPr>
          <p:nvPr/>
        </p:nvPicPr>
        <p:blipFill>
          <a:blip r:embed="rId3"/>
          <a:stretch>
            <a:fillRect/>
          </a:stretch>
        </p:blipFill>
        <p:spPr>
          <a:xfrm>
            <a:off x="4973141" y="1508147"/>
            <a:ext cx="4664343" cy="4096249"/>
          </a:xfrm>
          <a:prstGeom prst="rect">
            <a:avLst/>
          </a:prstGeom>
        </p:spPr>
      </p:pic>
      <p:sp>
        <p:nvSpPr>
          <p:cNvPr id="10" name="Content Placeholder 2">
            <a:extLst>
              <a:ext uri="{FF2B5EF4-FFF2-40B4-BE49-F238E27FC236}">
                <a16:creationId xmlns:a16="http://schemas.microsoft.com/office/drawing/2014/main" id="{779EAD4A-A188-4A2A-B75C-41E05ABFDD87}"/>
              </a:ext>
            </a:extLst>
          </p:cNvPr>
          <p:cNvSpPr txBox="1">
            <a:spLocks/>
          </p:cNvSpPr>
          <p:nvPr/>
        </p:nvSpPr>
        <p:spPr>
          <a:xfrm>
            <a:off x="31944" y="93336"/>
            <a:ext cx="9708404" cy="7283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3600" b="1" dirty="0">
                <a:solidFill>
                  <a:schemeClr val="bg1"/>
                </a:solidFill>
                <a:cs typeface="Arial"/>
              </a:rPr>
              <a:t>Spending – advantages and disadvantages</a:t>
            </a:r>
          </a:p>
        </p:txBody>
      </p:sp>
    </p:spTree>
    <p:extLst>
      <p:ext uri="{BB962C8B-B14F-4D97-AF65-F5344CB8AC3E}">
        <p14:creationId xmlns:p14="http://schemas.microsoft.com/office/powerpoint/2010/main" val="4204329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E59B0182-B999-4542-9E56-D963CF95BA70}"/>
              </a:ext>
            </a:extLst>
          </p:cNvPr>
          <p:cNvSpPr txBox="1">
            <a:spLocks/>
          </p:cNvSpPr>
          <p:nvPr/>
        </p:nvSpPr>
        <p:spPr>
          <a:xfrm>
            <a:off x="31944" y="93336"/>
            <a:ext cx="10800490" cy="7283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3600" b="1" dirty="0">
                <a:solidFill>
                  <a:schemeClr val="bg1"/>
                </a:solidFill>
                <a:cs typeface="Arial"/>
              </a:rPr>
              <a:t>Saving – advantages and disadvantages</a:t>
            </a:r>
          </a:p>
        </p:txBody>
      </p:sp>
      <p:pic>
        <p:nvPicPr>
          <p:cNvPr id="2" name="Picture 1">
            <a:extLst>
              <a:ext uri="{FF2B5EF4-FFF2-40B4-BE49-F238E27FC236}">
                <a16:creationId xmlns:a16="http://schemas.microsoft.com/office/drawing/2014/main" id="{13D21802-30C0-4CC3-978C-DEBD1BCCF585}"/>
              </a:ext>
            </a:extLst>
          </p:cNvPr>
          <p:cNvPicPr>
            <a:picLocks noChangeAspect="1"/>
          </p:cNvPicPr>
          <p:nvPr/>
        </p:nvPicPr>
        <p:blipFill>
          <a:blip r:embed="rId2"/>
          <a:stretch>
            <a:fillRect/>
          </a:stretch>
        </p:blipFill>
        <p:spPr>
          <a:xfrm>
            <a:off x="1901371" y="1368473"/>
            <a:ext cx="2979275" cy="4930172"/>
          </a:xfrm>
          <a:prstGeom prst="rect">
            <a:avLst/>
          </a:prstGeom>
        </p:spPr>
      </p:pic>
      <p:grpSp>
        <p:nvGrpSpPr>
          <p:cNvPr id="9" name="Group 8">
            <a:extLst>
              <a:ext uri="{FF2B5EF4-FFF2-40B4-BE49-F238E27FC236}">
                <a16:creationId xmlns:a16="http://schemas.microsoft.com/office/drawing/2014/main" id="{85DC4F29-9D4F-45E5-AEA7-E65AA915E050}"/>
              </a:ext>
            </a:extLst>
          </p:cNvPr>
          <p:cNvGrpSpPr/>
          <p:nvPr/>
        </p:nvGrpSpPr>
        <p:grpSpPr>
          <a:xfrm>
            <a:off x="6096000" y="997784"/>
            <a:ext cx="4194629" cy="5671550"/>
            <a:chOff x="6096000" y="1186450"/>
            <a:chExt cx="4194629" cy="5671550"/>
          </a:xfrm>
        </p:grpSpPr>
        <p:pic>
          <p:nvPicPr>
            <p:cNvPr id="4" name="Picture 3">
              <a:extLst>
                <a:ext uri="{FF2B5EF4-FFF2-40B4-BE49-F238E27FC236}">
                  <a16:creationId xmlns:a16="http://schemas.microsoft.com/office/drawing/2014/main" id="{0BAB7CEF-650C-42EB-8EBF-3DD082545532}"/>
                </a:ext>
              </a:extLst>
            </p:cNvPr>
            <p:cNvPicPr>
              <a:picLocks noChangeAspect="1"/>
            </p:cNvPicPr>
            <p:nvPr/>
          </p:nvPicPr>
          <p:blipFill>
            <a:blip r:embed="rId3"/>
            <a:stretch>
              <a:fillRect/>
            </a:stretch>
          </p:blipFill>
          <p:spPr>
            <a:xfrm>
              <a:off x="6096000" y="1312080"/>
              <a:ext cx="4194629" cy="5545920"/>
            </a:xfrm>
            <a:prstGeom prst="rect">
              <a:avLst/>
            </a:prstGeom>
          </p:spPr>
        </p:pic>
        <p:sp>
          <p:nvSpPr>
            <p:cNvPr id="7" name="Rectangle 6">
              <a:extLst>
                <a:ext uri="{FF2B5EF4-FFF2-40B4-BE49-F238E27FC236}">
                  <a16:creationId xmlns:a16="http://schemas.microsoft.com/office/drawing/2014/main" id="{8FE8A86D-208B-4254-B34B-8DAAC1011E26}"/>
                </a:ext>
              </a:extLst>
            </p:cNvPr>
            <p:cNvSpPr/>
            <p:nvPr/>
          </p:nvSpPr>
          <p:spPr>
            <a:xfrm rot="21449245">
              <a:off x="7037645" y="1186450"/>
              <a:ext cx="2828618" cy="2178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0424556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16236</TotalTime>
  <Words>1083</Words>
  <Application>Microsoft Office PowerPoint</Application>
  <PresentationFormat>Widescreen</PresentationFormat>
  <Paragraphs>89</Paragraphs>
  <Slides>21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Comic Sans MS</vt:lpstr>
      <vt:lpstr>RN House Sans</vt:lpstr>
      <vt:lpstr>Office Theme</vt:lpstr>
      <vt:lpstr> Presentation </vt:lpstr>
      <vt:lpstr>Sarah’s tooth had been wobbly for days. While she was eating her lunch, she realised that her tooth was wobblier than normal and, as she bit into her sandwich, the tooth fell out into her hand!  When she got home, she carefully put it under her pillow. Sarah wondered if the tooth fairy would visit her. She was so excited she could barely sleep.   When Sarah woke up, she quickly peeped under her pillow. Hidden there was a shiny £1 coin! She ran excitedly downstairs to show her father. ‘The tooth fairy has been!’ she shouted.   Sarah’s father asked her what she would like to do with the money. Sarah thought for a moment. ‘Maybe some sweets?’ she smiled. ‘Well,’ said Sarah’s father, ‘you could save your money for your school trip to the museum next week. Or perhaps you could save it for a rainy day?’ ‘Don’t be silly Daddy,’ Sarah replied. ‘It’s not raining!’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crowdfunding?</dc:title>
  <dc:creator>Claire Smith</dc:creator>
  <cp:lastModifiedBy>Debbie Preston</cp:lastModifiedBy>
  <cp:revision>427</cp:revision>
  <cp:lastPrinted>2018-07-10T16:22:22Z</cp:lastPrinted>
  <dcterms:created xsi:type="dcterms:W3CDTF">2015-12-14T13:58:53Z</dcterms:created>
  <dcterms:modified xsi:type="dcterms:W3CDTF">2020-06-03T07:12:15Z</dcterms:modified>
</cp:coreProperties>
</file>