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313" r:id="rId2"/>
    <p:sldId id="318" r:id="rId3"/>
    <p:sldId id="328" r:id="rId4"/>
    <p:sldId id="320" r:id="rId5"/>
    <p:sldId id="310" r:id="rId6"/>
    <p:sldId id="309" r:id="rId7"/>
    <p:sldId id="32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3746"/>
    <a:srgbClr val="EA7600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76" autoAdjust="0"/>
    <p:restoredTop sz="79742" autoAdjust="0"/>
  </p:normalViewPr>
  <p:slideViewPr>
    <p:cSldViewPr snapToGrid="0">
      <p:cViewPr varScale="1">
        <p:scale>
          <a:sx n="58" d="100"/>
          <a:sy n="58" d="100"/>
        </p:scale>
        <p:origin x="192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08/01/2021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0174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607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Today would be a great day to use a problem-solving investigation – </a:t>
            </a:r>
            <a:r>
              <a:rPr kumimoji="0" lang="en-GB" sz="12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All at 6s and 7s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as the group activity, which you can find in this unit’s IN-DEPTH INVESTIGATION box on Hamilton’s website.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Alternatively, children can now go on to do differentiated GROUP ACTIVITIES. You can find Hamilton’s group activities in this unit’s TEACHING AND GROUP ACTIVITIES download on our website.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Create and solve and multi-step word problems to go with simple number sentences.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Create and solve and multi-step word problems to go with number sentences.</a:t>
            </a:r>
          </a:p>
          <a:p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15170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The Practice Sheet on this slide is suitable for most children.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You can download differentiated PRACTICE WORKSHEETS from Hamilton’s website in this unit’s PROCEDURAL FLUENCY box.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Children work with support.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ARE/GD:  Solve multi-step word problems with brackets.</a:t>
            </a:r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5344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tx1"/>
                </a:solidFill>
              </a:rPr>
              <a:t>You can now use the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Mastery: Reasoning and Problem-Solving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questions to assess children’s success across this unit.  Go to the next slide.</a:t>
            </a:r>
            <a:endParaRPr lang="en-GB" b="0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03311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466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090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6-maths/" TargetMode="External"/><Relationship Id="rId2" Type="http://schemas.openxmlformats.org/officeDocument/2006/relationships/hyperlink" Target="http://www.hamilton-trust.org.uk/" TargetMode="External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hlinkClick r:id="rId2"/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89D1CB2-11BF-434A-9AE8-BEAF97E774D6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1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1743331"/>
            <a:ext cx="8130503" cy="1449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Solve multi-step word problems.                                                                         Use brackets to record the necessary calculations.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Using brackets and order of operations in solving addition/subtraction problems</a:t>
            </a:r>
          </a:p>
        </p:txBody>
      </p:sp>
    </p:spTree>
    <p:extLst>
      <p:ext uri="{BB962C8B-B14F-4D97-AF65-F5344CB8AC3E}">
        <p14:creationId xmlns:p14="http://schemas.microsoft.com/office/powerpoint/2010/main" val="647571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2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Solve multi-step word problems: Use brackets to record the necessary calculations.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D9BF0E6-08EA-4D7E-AA04-85D8DE28D64D}"/>
              </a:ext>
            </a:extLst>
          </p:cNvPr>
          <p:cNvSpPr/>
          <p:nvPr/>
        </p:nvSpPr>
        <p:spPr>
          <a:xfrm>
            <a:off x="1671777" y="937888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78 × 100 – 42			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1E0C200-5DBE-4FE9-8162-2E212B12B53C}"/>
              </a:ext>
            </a:extLst>
          </p:cNvPr>
          <p:cNvGrpSpPr/>
          <p:nvPr/>
        </p:nvGrpSpPr>
        <p:grpSpPr>
          <a:xfrm>
            <a:off x="539389" y="1499667"/>
            <a:ext cx="2920149" cy="1527458"/>
            <a:chOff x="817087" y="4138700"/>
            <a:chExt cx="3893532" cy="1729529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251B6ED6-9EC0-422B-9535-154EE44E5105}"/>
                </a:ext>
              </a:extLst>
            </p:cNvPr>
            <p:cNvSpPr/>
            <p:nvPr/>
          </p:nvSpPr>
          <p:spPr>
            <a:xfrm>
              <a:off x="817087" y="4609824"/>
              <a:ext cx="3893532" cy="1258405"/>
            </a:xfrm>
            <a:prstGeom prst="wedgeRoundRectCallout">
              <a:avLst>
                <a:gd name="adj1" fmla="val -65008"/>
                <a:gd name="adj2" fmla="val 20024"/>
                <a:gd name="adj3" fmla="val 16667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Discuss both these calculations with your partner. Remember that we find the answers to calculations in brackets first.</a:t>
              </a:r>
              <a:endParaRPr kumimoji="0" lang="en-GB" sz="1600" b="1" i="0" u="sng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89514BD-1C27-4B7B-8754-3E07ED0355E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73207" y="4138700"/>
              <a:ext cx="952189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25B5D72-1566-4FCF-8A30-0DCDD4D134C5}"/>
              </a:ext>
            </a:extLst>
          </p:cNvPr>
          <p:cNvGrpSpPr/>
          <p:nvPr/>
        </p:nvGrpSpPr>
        <p:grpSpPr>
          <a:xfrm>
            <a:off x="4905408" y="1939605"/>
            <a:ext cx="2519768" cy="1022736"/>
            <a:chOff x="1167141" y="1073812"/>
            <a:chExt cx="3359691" cy="722161"/>
          </a:xfrm>
        </p:grpSpPr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8AD0A288-0F3C-40FD-B852-77A6924EF9DD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69404"/>
                <a:gd name="adj2" fmla="val -605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Which do you think will have the bigger answer?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C3C743E5-3DA2-4D20-BBA5-980E84B3DE5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18911" y="1073812"/>
              <a:ext cx="307921" cy="519867"/>
            </a:xfrm>
            <a:prstGeom prst="rect">
              <a:avLst/>
            </a:prstGeom>
          </p:spPr>
        </p:pic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7DF81662-5788-421A-A07C-7A077E8ADF45}"/>
              </a:ext>
            </a:extLst>
          </p:cNvPr>
          <p:cNvSpPr/>
          <p:nvPr/>
        </p:nvSpPr>
        <p:spPr>
          <a:xfrm>
            <a:off x="5056566" y="934735"/>
            <a:ext cx="24561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b="1" dirty="0">
                <a:solidFill>
                  <a:schemeClr val="accent1"/>
                </a:solidFill>
              </a:rPr>
              <a:t>78 × (100 – 42)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A1DFAAB-9C6F-4128-B908-8F6FC32E239A}"/>
              </a:ext>
            </a:extLst>
          </p:cNvPr>
          <p:cNvSpPr/>
          <p:nvPr/>
        </p:nvSpPr>
        <p:spPr>
          <a:xfrm>
            <a:off x="116681" y="3284042"/>
            <a:ext cx="61836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There are 78 sheets of stamps. Each originally had 100 stamps but 42 on each sheet have been sold. How many stamps are left?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 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95300" marR="313055">
              <a:spcAft>
                <a:spcPts val="0"/>
              </a:spcAft>
              <a:tabLst>
                <a:tab pos="457200" algn="l"/>
              </a:tabLst>
            </a:pPr>
            <a:r>
              <a:rPr lang="en-GB" sz="2400" b="1" dirty="0">
                <a:solidFill>
                  <a:srgbClr val="253746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There are 78 sheets of 100 stamps. In all, 42 stamps have been sold. How many are left?</a:t>
            </a:r>
            <a:endParaRPr lang="en-GB" sz="2400" b="1" dirty="0">
              <a:solidFill>
                <a:srgbClr val="253746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04A03E0-88CE-4D75-AB60-CB8C4661E4FA}"/>
              </a:ext>
            </a:extLst>
          </p:cNvPr>
          <p:cNvGrpSpPr/>
          <p:nvPr/>
        </p:nvGrpSpPr>
        <p:grpSpPr>
          <a:xfrm>
            <a:off x="6084843" y="2862344"/>
            <a:ext cx="2519768" cy="807051"/>
            <a:chOff x="1167141" y="882154"/>
            <a:chExt cx="3359691" cy="913819"/>
          </a:xfrm>
        </p:grpSpPr>
        <p:sp>
          <p:nvSpPr>
            <p:cNvPr id="17" name="Speech Bubble: Rectangle with Corners Rounded 16">
              <a:extLst>
                <a:ext uri="{FF2B5EF4-FFF2-40B4-BE49-F238E27FC236}">
                  <a16:creationId xmlns:a16="http://schemas.microsoft.com/office/drawing/2014/main" id="{CCE4946D-335F-4B55-B37B-47DB5EDF1D9D}"/>
                </a:ext>
              </a:extLst>
            </p:cNvPr>
            <p:cNvSpPr/>
            <p:nvPr/>
          </p:nvSpPr>
          <p:spPr>
            <a:xfrm>
              <a:off x="1167141" y="882154"/>
              <a:ext cx="3205731" cy="913819"/>
            </a:xfrm>
            <a:prstGeom prst="wedgeRoundRectCallout">
              <a:avLst>
                <a:gd name="adj1" fmla="val -27827"/>
                <a:gd name="adj2" fmla="val 26284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Which number sentence goes with which problem? </a:t>
              </a:r>
              <a:endPara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33B9B6C-6765-430A-9DA4-1371C70DC9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218911" y="1073812"/>
              <a:ext cx="307921" cy="519867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2C08304-18DF-4B42-B6ED-8B3872691954}"/>
              </a:ext>
            </a:extLst>
          </p:cNvPr>
          <p:cNvSpPr/>
          <p:nvPr/>
        </p:nvSpPr>
        <p:spPr>
          <a:xfrm>
            <a:off x="1889606" y="5807810"/>
            <a:ext cx="29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78 × 100 – 42</a:t>
            </a:r>
            <a:r>
              <a:rPr lang="en-GB" sz="2800" b="1" dirty="0">
                <a:solidFill>
                  <a:schemeClr val="accent1"/>
                </a:solidFill>
              </a:rPr>
              <a:t>			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78F114-011D-464A-B948-FD37249DAA5E}"/>
              </a:ext>
            </a:extLst>
          </p:cNvPr>
          <p:cNvSpPr/>
          <p:nvPr/>
        </p:nvSpPr>
        <p:spPr>
          <a:xfrm>
            <a:off x="1901373" y="4336424"/>
            <a:ext cx="29546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78 × (100 – 42)</a:t>
            </a:r>
            <a:r>
              <a:rPr lang="en-GB" sz="2800" b="1" dirty="0">
                <a:solidFill>
                  <a:schemeClr val="accent1"/>
                </a:solidFill>
              </a:rPr>
              <a:t>		</a:t>
            </a: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88E2D168-6AC2-47C8-A718-373065DC8D1C}"/>
              </a:ext>
            </a:extLst>
          </p:cNvPr>
          <p:cNvSpPr/>
          <p:nvPr/>
        </p:nvSpPr>
        <p:spPr>
          <a:xfrm>
            <a:off x="6075047" y="4733403"/>
            <a:ext cx="2954655" cy="1380338"/>
          </a:xfrm>
          <a:prstGeom prst="wedgeRoundRectCallout">
            <a:avLst>
              <a:gd name="adj1" fmla="val -78667"/>
              <a:gd name="adj2" fmla="val 48298"/>
              <a:gd name="adj3" fmla="val 16667"/>
            </a:avLst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GB" sz="1600" b="1" dirty="0">
                <a:solidFill>
                  <a:srgbClr val="253746"/>
                </a:solidFill>
              </a:rPr>
              <a:t>Using brackets can help us to record what calculations are necessary to solve a problem and the order in which they need to be carried out.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237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20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6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116681" y="138645"/>
            <a:ext cx="89046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3: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Solve multi-step word problems: Use brackets to record the necessary calculations.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FAFC84-6017-4BFB-8DF4-0EEBB9D933BD}"/>
              </a:ext>
            </a:extLst>
          </p:cNvPr>
          <p:cNvSpPr/>
          <p:nvPr/>
        </p:nvSpPr>
        <p:spPr>
          <a:xfrm>
            <a:off x="928989" y="919618"/>
            <a:ext cx="72329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Magda orders three books.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Each costs £3.95 and the postage and packing for each book is £1.95.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What is the total cost?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0F9B0BC-15CE-4F28-B46D-9CB636125421}"/>
              </a:ext>
            </a:extLst>
          </p:cNvPr>
          <p:cNvGrpSpPr/>
          <p:nvPr/>
        </p:nvGrpSpPr>
        <p:grpSpPr>
          <a:xfrm>
            <a:off x="2961884" y="2555300"/>
            <a:ext cx="3182645" cy="911367"/>
            <a:chOff x="2961884" y="2555300"/>
            <a:chExt cx="3182645" cy="911367"/>
          </a:xfrm>
        </p:grpSpPr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FEDC99D0-1C45-4A3F-8DF2-BF6654933D4F}"/>
                </a:ext>
              </a:extLst>
            </p:cNvPr>
            <p:cNvSpPr/>
            <p:nvPr/>
          </p:nvSpPr>
          <p:spPr>
            <a:xfrm>
              <a:off x="2961884" y="2555300"/>
              <a:ext cx="2925061" cy="911367"/>
            </a:xfrm>
            <a:prstGeom prst="wedgeRoundRectCallout">
              <a:avLst>
                <a:gd name="adj1" fmla="val -67356"/>
                <a:gd name="adj2" fmla="val -39285"/>
                <a:gd name="adj3" fmla="val 16667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/>
              </a:solidFill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>
                <a:defRPr/>
              </a:pPr>
              <a:r>
                <a:rPr lang="en-GB" sz="1600" b="1" dirty="0">
                  <a:solidFill>
                    <a:srgbClr val="253746"/>
                  </a:solidFill>
                </a:rPr>
                <a:t>Write a number sentence using brackets to show what needs to be done.</a:t>
              </a:r>
              <a:endParaRPr kumimoji="0" lang="en-GB" sz="1600" b="1" i="1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8" name="Picture 2">
              <a:extLst>
                <a:ext uri="{FF2B5EF4-FFF2-40B4-BE49-F238E27FC236}">
                  <a16:creationId xmlns:a16="http://schemas.microsoft.com/office/drawing/2014/main" id="{F674C8C1-EDC8-4F78-9460-E0EA44CD34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1140" y="2767946"/>
              <a:ext cx="623389" cy="62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CE2BA9DD-11A5-4A89-81F7-990E6BA255DD}"/>
              </a:ext>
            </a:extLst>
          </p:cNvPr>
          <p:cNvSpPr/>
          <p:nvPr/>
        </p:nvSpPr>
        <p:spPr>
          <a:xfrm>
            <a:off x="1090694" y="4848678"/>
            <a:ext cx="7232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Note that 3 × £3.95 + £1.95 would mean that £1.95 would be the postage and packing for all three books! 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4BE9C0-4BA8-4AD2-8D25-BE0EFFE44481}"/>
              </a:ext>
            </a:extLst>
          </p:cNvPr>
          <p:cNvSpPr/>
          <p:nvPr/>
        </p:nvSpPr>
        <p:spPr>
          <a:xfrm>
            <a:off x="3122803" y="3964506"/>
            <a:ext cx="2603222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3 × (£3.95 + £1.95)</a:t>
            </a:r>
          </a:p>
        </p:txBody>
      </p:sp>
    </p:spTree>
    <p:extLst>
      <p:ext uri="{BB962C8B-B14F-4D97-AF65-F5344CB8AC3E}">
        <p14:creationId xmlns:p14="http://schemas.microsoft.com/office/powerpoint/2010/main" val="564886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050154" y="6206954"/>
            <a:ext cx="719921" cy="365125"/>
          </a:xfrm>
        </p:spPr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4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170593" y="6206955"/>
            <a:ext cx="3723776" cy="365125"/>
          </a:xfrm>
        </p:spPr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11599D-87D0-4053-B513-02BAEC1461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6308" r="9249" b="42079"/>
          <a:stretch/>
        </p:blipFill>
        <p:spPr>
          <a:xfrm>
            <a:off x="114300" y="118532"/>
            <a:ext cx="5110568" cy="45880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903CD51-DB0A-4906-ABA1-A33A98E7D6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7" t="62804" r="8575" b="9198"/>
          <a:stretch/>
        </p:blipFill>
        <p:spPr>
          <a:xfrm>
            <a:off x="3747756" y="3511003"/>
            <a:ext cx="5281944" cy="2542674"/>
          </a:xfrm>
          <a:prstGeom prst="rect">
            <a:avLst/>
          </a:prstGeom>
          <a:ln>
            <a:solidFill>
              <a:srgbClr val="FFC000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5815541" y="4355562"/>
            <a:ext cx="1713640" cy="1139460"/>
            <a:chOff x="1834709" y="4015907"/>
            <a:chExt cx="1606379" cy="935174"/>
          </a:xfrm>
        </p:grpSpPr>
        <p:sp>
          <p:nvSpPr>
            <p:cNvPr id="14" name="Rounded Rectangle 13"/>
            <p:cNvSpPr/>
            <p:nvPr/>
          </p:nvSpPr>
          <p:spPr>
            <a:xfrm>
              <a:off x="1834709" y="4015907"/>
              <a:ext cx="1606379" cy="495328"/>
            </a:xfrm>
            <a:prstGeom prst="roundRect">
              <a:avLst>
                <a:gd name="adj" fmla="val 42473"/>
              </a:avLst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>
                  <a:solidFill>
                    <a:schemeClr val="tx1"/>
                  </a:solidFill>
                </a:rPr>
                <a:t>Challenge</a:t>
              </a:r>
              <a:endParaRPr lang="en-GB" sz="2400" b="1" dirty="0">
                <a:solidFill>
                  <a:schemeClr val="tx1"/>
                </a:solidFill>
              </a:endParaRPr>
            </a:p>
          </p:txBody>
        </p:sp>
        <p:pic>
          <p:nvPicPr>
            <p:cNvPr id="15" name="Picture 2" descr="Related image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44755">
              <a:off x="2170831" y="4345600"/>
              <a:ext cx="388517" cy="6054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2394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5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69677ED-5C54-4353-B94F-C526DD00205C}"/>
              </a:ext>
            </a:extLst>
          </p:cNvPr>
          <p:cNvSpPr txBox="1"/>
          <p:nvPr/>
        </p:nvSpPr>
        <p:spPr>
          <a:xfrm>
            <a:off x="480194" y="2008800"/>
            <a:ext cx="8130503" cy="368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450"/>
              </a:spcAft>
              <a:buClr>
                <a:schemeClr val="accent2"/>
              </a:buClr>
            </a:pPr>
            <a:r>
              <a:rPr lang="en-US" sz="2400" b="1" dirty="0">
                <a:solidFill>
                  <a:srgbClr val="253746"/>
                </a:solidFill>
              </a:rPr>
              <a:t>Objectives</a:t>
            </a:r>
            <a:endParaRPr lang="en-GB" sz="2400" b="1" dirty="0">
              <a:solidFill>
                <a:srgbClr val="253746"/>
              </a:solidFill>
            </a:endParaRP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Use knowledge of the order of operations and brackets to carry out calculations.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2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Explore the order of operations using brackets, for example, 2 + 1 × 3 = 5 and (2 + 1) × 3 = 9.</a:t>
            </a:r>
          </a:p>
          <a:p>
            <a:pPr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3</a:t>
            </a:r>
          </a:p>
          <a:p>
            <a:pPr>
              <a:spcAft>
                <a:spcPts val="1000"/>
              </a:spcAft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chemeClr val="accent5">
                    <a:lumMod val="75000"/>
                  </a:schemeClr>
                </a:solidFill>
              </a:rPr>
              <a:t>Solve multi-step word problems.                                                                         Use brackets to record the necessary calculations.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64F3FED-3247-4F55-BF8A-D1D9E087C650}"/>
              </a:ext>
            </a:extLst>
          </p:cNvPr>
          <p:cNvSpPr txBox="1"/>
          <p:nvPr/>
        </p:nvSpPr>
        <p:spPr>
          <a:xfrm>
            <a:off x="116680" y="16610"/>
            <a:ext cx="893810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solidFill>
                  <a:srgbClr val="253746"/>
                </a:solidFill>
              </a:rPr>
              <a:t> More Place Value, Addition, Subtraction </a:t>
            </a:r>
          </a:p>
          <a:p>
            <a:pPr algn="ctr"/>
            <a:r>
              <a:rPr lang="en-GB" sz="2400" b="1" dirty="0">
                <a:solidFill>
                  <a:srgbClr val="253746"/>
                </a:solidFill>
              </a:rPr>
              <a:t>Using brackets and order of operations in solving addition/subtraction problems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492675F0-AEB7-4166-ADC1-94A7FF4B9CE2}"/>
              </a:ext>
            </a:extLst>
          </p:cNvPr>
          <p:cNvGrpSpPr/>
          <p:nvPr/>
        </p:nvGrpSpPr>
        <p:grpSpPr>
          <a:xfrm>
            <a:off x="1290729" y="1009642"/>
            <a:ext cx="6344904" cy="1009650"/>
            <a:chOff x="943742" y="1418496"/>
            <a:chExt cx="6344904" cy="1009650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549EE84-DF6F-4B2C-9CCE-DDA2CB78DD68}"/>
                </a:ext>
              </a:extLst>
            </p:cNvPr>
            <p:cNvSpPr txBox="1"/>
            <p:nvPr/>
          </p:nvSpPr>
          <p:spPr>
            <a:xfrm>
              <a:off x="1802246" y="1729083"/>
              <a:ext cx="54864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b="1" dirty="0">
                  <a:solidFill>
                    <a:srgbClr val="253746"/>
                  </a:solidFill>
                </a:rPr>
                <a:t>Well Done!  You’ve completed this unit.</a:t>
              </a:r>
            </a:p>
          </p:txBody>
        </p:sp>
        <p:pic>
          <p:nvPicPr>
            <p:cNvPr id="14" name="Picture 3" descr="N:\Documents\Website\Wagtail Website\User Manuel for HT\Smiley-face.png">
              <a:extLst>
                <a:ext uri="{FF2B5EF4-FFF2-40B4-BE49-F238E27FC236}">
                  <a16:creationId xmlns:a16="http://schemas.microsoft.com/office/drawing/2014/main" id="{FEE9B402-DC2F-4E44-A651-97A0F1F827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742" y="1418496"/>
              <a:ext cx="1019175" cy="1009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344159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6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1732548" y="125499"/>
            <a:ext cx="5662864" cy="592335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questions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In relation to multi-part calculations, agree if these statements are true or false: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We leave the part in brackets until last. 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It does not matter which order you do the parts of the calculation not in brackets. </a:t>
            </a:r>
          </a:p>
          <a:p>
            <a:pPr marL="66675"/>
            <a:r>
              <a:rPr lang="en-GB" dirty="0">
                <a:solidFill>
                  <a:schemeClr val="tx1"/>
                </a:solidFill>
              </a:rPr>
              <a:t>•	We should always do the easiest parts of a calculation first.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•	12 + (3 x 4) gives the same answer if the brackets are removed.   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Put a pair of brackets in three different places in this calculation to give three different answers.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4 + 5 x 12 – 7 = </a:t>
            </a:r>
          </a:p>
          <a:p>
            <a:pPr marL="66675">
              <a:spcAft>
                <a:spcPts val="600"/>
              </a:spcAft>
            </a:pPr>
            <a:endParaRPr lang="en-GB" dirty="0">
              <a:solidFill>
                <a:schemeClr val="tx1"/>
              </a:solidFill>
            </a:endParaRPr>
          </a:p>
          <a:p>
            <a:pPr marL="66675"/>
            <a:r>
              <a:rPr lang="en-GB" dirty="0">
                <a:solidFill>
                  <a:schemeClr val="tx1"/>
                </a:solidFill>
              </a:rPr>
              <a:t>Write a word problem involving the numbers 5, 6, and 12 and the answer 132. </a:t>
            </a:r>
          </a:p>
          <a:p>
            <a:pPr marL="66675">
              <a:spcAft>
                <a:spcPts val="600"/>
              </a:spcAft>
            </a:pPr>
            <a:r>
              <a:rPr lang="en-GB" dirty="0">
                <a:solidFill>
                  <a:schemeClr val="tx1"/>
                </a:solidFill>
              </a:rPr>
              <a:t>(Hint, you will need to use brackets in the final calculation.)</a:t>
            </a:r>
          </a:p>
          <a:p>
            <a:pPr marL="66675" algn="ctr"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893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srgbClr val="EA7600"/>
                </a:solidFill>
              </a:rPr>
              <a:pPr/>
              <a:t>7</a:t>
            </a:fld>
            <a:endParaRPr lang="en-GB" dirty="0">
              <a:solidFill>
                <a:srgbClr val="EA76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5C486FE-0542-4482-AD40-87B16F714A61}"/>
              </a:ext>
            </a:extLst>
          </p:cNvPr>
          <p:cNvSpPr/>
          <p:nvPr/>
        </p:nvSpPr>
        <p:spPr>
          <a:xfrm>
            <a:off x="533400" y="125499"/>
            <a:ext cx="7988300" cy="5640301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66675" algn="ctr">
              <a:spcBef>
                <a:spcPts val="600"/>
              </a:spcBef>
              <a:spcAft>
                <a:spcPts val="600"/>
              </a:spcAft>
            </a:pPr>
            <a:r>
              <a:rPr lang="en-GB" sz="2000" b="1" dirty="0">
                <a:solidFill>
                  <a:schemeClr val="tx1"/>
                </a:solidFill>
              </a:rPr>
              <a:t>Problem solving and reasoning </a:t>
            </a:r>
            <a:r>
              <a:rPr lang="en-GB" sz="2000" b="1" dirty="0">
                <a:solidFill>
                  <a:srgbClr val="00B050"/>
                </a:solidFill>
              </a:rPr>
              <a:t>answers</a:t>
            </a:r>
          </a:p>
          <a:p>
            <a:pPr marL="66675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In relation to multi-part calculations, agree if these statements are true or false:</a:t>
            </a: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We leave the part in brackets until last.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 – should be first.</a:t>
            </a:r>
            <a:endParaRPr lang="en-GB" sz="1700" dirty="0">
              <a:solidFill>
                <a:schemeClr val="tx1"/>
              </a:solidFill>
            </a:endParaRP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It does not matter which order you do the parts of the calculation not in brackets.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 – these is a set order which should be followed.</a:t>
            </a:r>
            <a:r>
              <a:rPr lang="en-GB" sz="1700" dirty="0">
                <a:solidFill>
                  <a:schemeClr val="tx1"/>
                </a:solidFill>
              </a:rPr>
              <a:t> </a:t>
            </a:r>
          </a:p>
          <a:p>
            <a:pPr marL="622300" indent="-266700"/>
            <a:r>
              <a:rPr lang="en-GB" sz="1700" dirty="0">
                <a:solidFill>
                  <a:schemeClr val="tx1"/>
                </a:solidFill>
              </a:rPr>
              <a:t>•	We should always do the easiest parts of a calculation first.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False, see previous statement.</a:t>
            </a:r>
            <a:endParaRPr lang="en-GB" sz="1700" dirty="0">
              <a:solidFill>
                <a:schemeClr val="tx1"/>
              </a:solidFill>
            </a:endParaRPr>
          </a:p>
          <a:p>
            <a:pPr marL="622300" indent="-2667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•	12 + (3 x 4) gives the same answer if the brackets are removed.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True, in both cases the multiplication will be done first. Compare with (12 + 3) x 4.</a:t>
            </a: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Put a pair of brackets in three different places in this calculation to give three different answers:  4 + 5 x 12 – 7 = </a:t>
            </a: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rgbClr val="00B050"/>
                </a:solidFill>
              </a:rPr>
              <a:t>	(4 + 5) x 12 – 7 = 101 	  4 + (5 x 12) – 7 = 57   		4 + 5 x (12 – 7) =  29 </a:t>
            </a:r>
          </a:p>
          <a:p>
            <a:pPr marL="177800">
              <a:spcAft>
                <a:spcPts val="600"/>
              </a:spcAft>
            </a:pPr>
            <a:endParaRPr lang="en-GB" sz="1700" dirty="0">
              <a:solidFill>
                <a:schemeClr val="tx1"/>
              </a:solidFill>
            </a:endParaRPr>
          </a:p>
          <a:p>
            <a:pPr marL="177800"/>
            <a:r>
              <a:rPr lang="en-GB" sz="1700" dirty="0">
                <a:solidFill>
                  <a:schemeClr val="tx1"/>
                </a:solidFill>
              </a:rPr>
              <a:t>Write a word problem involving the numbers 5, 6, and 12 and the answer 132. </a:t>
            </a:r>
          </a:p>
          <a:p>
            <a:pPr marL="177800">
              <a:spcAft>
                <a:spcPts val="600"/>
              </a:spcAft>
            </a:pPr>
            <a:r>
              <a:rPr lang="en-GB" sz="1700" dirty="0">
                <a:solidFill>
                  <a:schemeClr val="tx1"/>
                </a:solidFill>
              </a:rPr>
              <a:t>(Hint, you will need to use brackets in the final calculation.) </a:t>
            </a:r>
            <a:r>
              <a:rPr lang="en-GB" dirty="0">
                <a:solidFill>
                  <a:srgbClr val="00B050"/>
                </a:solidFill>
                <a:latin typeface="Calibri" panose="020F050202020403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Peter has 6 sets of 12 stamps and Mary 5 sets. How many do they have altogether?  (6 + 5) x 12.</a:t>
            </a:r>
            <a:endParaRPr lang="en-GB" sz="1700" b="1" dirty="0">
              <a:solidFill>
                <a:schemeClr val="tx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D0714CD-286A-4438-8012-C18FA2C2F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GB"/>
              <a:t>Year 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495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EA760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1613</TotalTime>
  <Words>967</Words>
  <Application>Microsoft Office PowerPoint</Application>
  <PresentationFormat>On-screen Show (4:3)</PresentationFormat>
  <Paragraphs>91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MS Mincho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KPress</cp:lastModifiedBy>
  <cp:revision>168</cp:revision>
  <dcterms:created xsi:type="dcterms:W3CDTF">2018-09-13T11:08:58Z</dcterms:created>
  <dcterms:modified xsi:type="dcterms:W3CDTF">2021-01-08T12:00:07Z</dcterms:modified>
</cp:coreProperties>
</file>