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83" r:id="rId2"/>
    <p:sldId id="286" r:id="rId3"/>
    <p:sldId id="287" r:id="rId4"/>
    <p:sldId id="288" r:id="rId5"/>
  </p:sldIdLst>
  <p:sldSz cx="12192000" cy="6858000"/>
  <p:notesSz cx="6858000" cy="9144000"/>
  <p:custShowLst>
    <p:custShow name="Custom Show 1" id="0">
      <p:sldLst>
        <p:sld r:id="rId5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2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3366FF"/>
    <a:srgbClr val="0000FF"/>
    <a:srgbClr val="5B9BD5"/>
    <a:srgbClr val="990099"/>
    <a:srgbClr val="FFABFF"/>
    <a:srgbClr val="FF81FF"/>
    <a:srgbClr val="9E9EBE"/>
    <a:srgbClr val="FFAFD7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4286" autoAdjust="0"/>
  </p:normalViewPr>
  <p:slideViewPr>
    <p:cSldViewPr snapToGrid="0">
      <p:cViewPr varScale="1">
        <p:scale>
          <a:sx n="68" d="100"/>
          <a:sy n="68" d="100"/>
        </p:scale>
        <p:origin x="1098" y="60"/>
      </p:cViewPr>
      <p:guideLst>
        <p:guide orient="horz" pos="2772"/>
        <p:guide pos="3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163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1883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304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609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audio" Target="../media/media1.m4a"/><Relationship Id="rId7" Type="http://schemas.openxmlformats.org/officeDocument/2006/relationships/notesSlide" Target="../notesSlides/notesSlide1.xml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m4a"/><Relationship Id="rId4" Type="http://schemas.microsoft.com/office/2007/relationships/media" Target="../media/media2.m4a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8929" y="727788"/>
            <a:ext cx="10801288" cy="654498"/>
          </a:xfrm>
        </p:spPr>
        <p:txBody>
          <a:bodyPr>
            <a:noAutofit/>
          </a:bodyPr>
          <a:lstStyle/>
          <a:p>
            <a:r>
              <a:rPr lang="en-GB" sz="3600" dirty="0">
                <a:latin typeface="+mn-lt"/>
              </a:rPr>
              <a:t>Expanding</a:t>
            </a:r>
            <a:r>
              <a:rPr lang="en-GB" sz="36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GB" sz="3600" b="1" dirty="0">
                <a:latin typeface="+mn-lt"/>
              </a:rPr>
              <a:t>Noun Phrases </a:t>
            </a:r>
            <a:r>
              <a:rPr lang="en-GB" sz="3600" dirty="0">
                <a:latin typeface="+mn-lt"/>
                <a:cs typeface="Arial" panose="020B0604020202020204" pitchFamily="34" charset="0"/>
              </a:rPr>
              <a:t>using</a:t>
            </a:r>
            <a:r>
              <a:rPr lang="en-GB" sz="3600" dirty="0">
                <a:solidFill>
                  <a:srgbClr val="0000FF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GB" sz="3600" dirty="0">
                <a:solidFill>
                  <a:srgbClr val="7030A0"/>
                </a:solidFill>
                <a:latin typeface="+mn-lt"/>
                <a:cs typeface="Arial" panose="020B0604020202020204" pitchFamily="34" charset="0"/>
              </a:rPr>
              <a:t>P</a:t>
            </a:r>
            <a:r>
              <a:rPr lang="en-GB" sz="3600" dirty="0">
                <a:solidFill>
                  <a:srgbClr val="7030A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repositional Phrases</a:t>
            </a:r>
            <a:endParaRPr lang="en-GB" sz="36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B533FF-000C-498A-8D04-BEABA90A6B5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929" y="2598002"/>
            <a:ext cx="2512354" cy="226521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C26A634-C266-47BB-B15D-662016D11EE9}"/>
              </a:ext>
            </a:extLst>
          </p:cNvPr>
          <p:cNvSpPr/>
          <p:nvPr/>
        </p:nvSpPr>
        <p:spPr>
          <a:xfrm>
            <a:off x="3582649" y="4601611"/>
            <a:ext cx="7090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i="1" dirty="0">
                <a:latin typeface="+mj-lt"/>
              </a:rPr>
              <a:t>the </a:t>
            </a:r>
            <a:r>
              <a:rPr lang="en-GB" sz="2800" i="1" u="sng" dirty="0">
                <a:latin typeface="+mj-lt"/>
              </a:rPr>
              <a:t>bear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7030A0"/>
                </a:solidFill>
                <a:latin typeface="+mj-lt"/>
              </a:rPr>
              <a:t>with a rather helpful magnifying glass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1161DF-0490-4087-800E-D62E04F540E9}"/>
              </a:ext>
            </a:extLst>
          </p:cNvPr>
          <p:cNvSpPr/>
          <p:nvPr/>
        </p:nvSpPr>
        <p:spPr>
          <a:xfrm>
            <a:off x="1351365" y="1728534"/>
            <a:ext cx="9899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We can expand </a:t>
            </a:r>
            <a:r>
              <a:rPr lang="en-GB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noun phrases 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by adding adjectives, adverbs and determiners. </a:t>
            </a:r>
            <a:endParaRPr lang="en-GB" sz="2400" dirty="0">
              <a:ea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501489-DCC7-4262-8560-112B92125871}"/>
              </a:ext>
            </a:extLst>
          </p:cNvPr>
          <p:cNvSpPr/>
          <p:nvPr/>
        </p:nvSpPr>
        <p:spPr>
          <a:xfrm>
            <a:off x="4182255" y="2478798"/>
            <a:ext cx="5295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i="1" dirty="0">
                <a:solidFill>
                  <a:srgbClr val="FF0000"/>
                </a:solidFill>
                <a:latin typeface="+mj-lt"/>
              </a:rPr>
              <a:t>the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rather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ingenious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detective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u="sng" dirty="0">
                <a:solidFill>
                  <a:srgbClr val="0000FF"/>
                </a:solidFill>
                <a:latin typeface="+mj-lt"/>
              </a:rPr>
              <a:t>bear</a:t>
            </a:r>
            <a:r>
              <a:rPr lang="en-GB" sz="2800" i="1" dirty="0">
                <a:latin typeface="+mj-lt"/>
              </a:rPr>
              <a:t> </a:t>
            </a:r>
            <a:endParaRPr lang="en-GB" sz="2800" dirty="0">
              <a:latin typeface="+mj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3312C1-9DFB-4156-BE62-A5B2407B1881}"/>
              </a:ext>
            </a:extLst>
          </p:cNvPr>
          <p:cNvSpPr/>
          <p:nvPr/>
        </p:nvSpPr>
        <p:spPr>
          <a:xfrm>
            <a:off x="3161283" y="3290617"/>
            <a:ext cx="8557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We can also expand </a:t>
            </a:r>
            <a:r>
              <a:rPr lang="en-GB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noun phrases 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by adding a prepositional phrase after the head noun.</a:t>
            </a:r>
            <a:endParaRPr lang="en-GB" sz="2400" dirty="0">
              <a:ea typeface="Times New Roman" panose="02020603050405020304" pitchFamily="18" charset="0"/>
            </a:endParaRPr>
          </a:p>
        </p:txBody>
      </p:sp>
      <p:pic>
        <p:nvPicPr>
          <p:cNvPr id="9" name="Online Media 8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A6599E9E-F774-4949-9C70-8EE48A58D98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306281" y="5317412"/>
            <a:ext cx="812800" cy="812800"/>
          </a:xfrm>
          <a:prstGeom prst="rect">
            <a:avLst/>
          </a:prstGeom>
        </p:spPr>
      </p:pic>
      <p:pic>
        <p:nvPicPr>
          <p:cNvPr id="11" name="Online Media 10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2FCE533B-7AD9-9644-B807-8B27BEC84231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08164" y="5317412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045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852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318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7030A0"/>
                </a:solidFill>
              </a:rPr>
              <a:t>Prepositions </a:t>
            </a:r>
          </a:p>
          <a:p>
            <a:pPr algn="ctr"/>
            <a:r>
              <a:rPr lang="en-GB" sz="2800" dirty="0">
                <a:solidFill>
                  <a:srgbClr val="7030A0"/>
                </a:solidFill>
              </a:rPr>
              <a:t>Prepositions </a:t>
            </a:r>
            <a:r>
              <a:rPr lang="en-GB" sz="2800" dirty="0"/>
              <a:t>tell us how words are related.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48459" y="1978011"/>
            <a:ext cx="9647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above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13210" y="2445232"/>
            <a:ext cx="5148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on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726967" y="2626337"/>
            <a:ext cx="7563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</a:t>
            </a:r>
            <a:endParaRPr lang="en-GB" b="1" dirty="0">
              <a:solidFill>
                <a:srgbClr val="7030A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628711" y="5193806"/>
            <a:ext cx="974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below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967386" y="3961742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inside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442282" y="3127653"/>
            <a:ext cx="1141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outside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498894" y="3555223"/>
            <a:ext cx="1313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between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658591" y="4423407"/>
            <a:ext cx="9444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under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376791" y="4059341"/>
            <a:ext cx="802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954641" y="3001225"/>
            <a:ext cx="2561315" cy="15696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Prepositions</a:t>
            </a:r>
            <a:r>
              <a:rPr lang="en-GB" sz="2400" dirty="0"/>
              <a:t> are useful for adding extra information about a </a:t>
            </a:r>
            <a:r>
              <a:rPr lang="en-GB" sz="2400" b="1" dirty="0"/>
              <a:t>noun</a:t>
            </a:r>
            <a:r>
              <a:rPr lang="en-GB" sz="2400" dirty="0"/>
              <a:t>.</a:t>
            </a:r>
            <a:endParaRPr lang="en-GB" sz="4400" dirty="0">
              <a:effectLst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2085661" y="2722525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02593" y="2291028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093503" y="4691825"/>
            <a:ext cx="802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600417" y="4175008"/>
            <a:ext cx="4939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</a:t>
            </a:r>
            <a:endParaRPr lang="en-GB" dirty="0">
              <a:solidFill>
                <a:srgbClr val="7030A0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424930" y="3198167"/>
            <a:ext cx="11993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without</a:t>
            </a:r>
            <a:endParaRPr lang="en-GB" dirty="0">
              <a:solidFill>
                <a:srgbClr val="7030A0"/>
              </a:solidFill>
            </a:endParaRPr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28667287-EF5F-5F43-ACF9-BC46BDD48FE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93709" y="5226183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4742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88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3" grpId="0"/>
      <p:bldP spid="14" grpId="0"/>
      <p:bldP spid="19" grpId="0"/>
      <p:bldP spid="20" grpId="0"/>
      <p:bldP spid="23" grpId="0"/>
      <p:bldP spid="25" grpId="0"/>
      <p:bldP spid="30" grpId="0"/>
      <p:bldP spid="32" grpId="0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465" y="610196"/>
            <a:ext cx="10573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Expanded Noun Phrases </a:t>
            </a:r>
          </a:p>
          <a:p>
            <a:pPr algn="ctr">
              <a:spcAft>
                <a:spcPts val="0"/>
              </a:spcAft>
            </a:pP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You can develop an </a:t>
            </a:r>
            <a:r>
              <a:rPr lang="en-GB" sz="2800" b="1" dirty="0">
                <a:ea typeface="Times New Roman" panose="02020603050405020304" pitchFamily="18" charset="0"/>
                <a:cs typeface="Arial" panose="020B0604020202020204" pitchFamily="34" charset="0"/>
              </a:rPr>
              <a:t>expanded noun phrase </a:t>
            </a: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by adding a </a:t>
            </a:r>
          </a:p>
          <a:p>
            <a:pPr algn="ctr">
              <a:spcAft>
                <a:spcPts val="0"/>
              </a:spcAft>
            </a:pPr>
            <a:r>
              <a:rPr lang="en-GB" sz="2800" dirty="0">
                <a:solidFill>
                  <a:srgbClr val="7030A0"/>
                </a:solidFill>
                <a:uFill>
                  <a:solidFill>
                    <a:srgbClr val="0000FF"/>
                  </a:solidFill>
                </a:uFill>
                <a:ea typeface="Times New Roman" panose="02020603050405020304" pitchFamily="18" charset="0"/>
                <a:cs typeface="Arial" panose="020B0604020202020204" pitchFamily="34" charset="0"/>
              </a:rPr>
              <a:t>prepositional phrase</a:t>
            </a: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sz="2800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800" dirty="0">
                <a:solidFill>
                  <a:srgbClr val="0000CC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610" y="2461708"/>
            <a:ext cx="3712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 old, cloudy </a:t>
            </a:r>
            <a:r>
              <a:rPr lang="en-GB" sz="2800" u="sng" dirty="0"/>
              <a:t>bottle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97850" y="3429000"/>
            <a:ext cx="2561315" cy="2308324"/>
          </a:xfrm>
          <a:prstGeom prst="rect">
            <a:avLst/>
          </a:prstGeom>
          <a:solidFill>
            <a:srgbClr val="BA8CD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Prepositions</a:t>
            </a:r>
          </a:p>
          <a:p>
            <a:pPr algn="ctr"/>
            <a:r>
              <a:rPr lang="en-GB" sz="2400" dirty="0"/>
              <a:t>with, of</a:t>
            </a:r>
          </a:p>
          <a:p>
            <a:pPr algn="ctr"/>
            <a:r>
              <a:rPr lang="en-GB" sz="2400" dirty="0"/>
              <a:t>b</a:t>
            </a:r>
            <a:r>
              <a:rPr lang="en-GB" sz="2400" dirty="0">
                <a:effectLst/>
              </a:rPr>
              <a:t>y, from</a:t>
            </a:r>
          </a:p>
          <a:p>
            <a:pPr algn="ctr"/>
            <a:r>
              <a:rPr lang="en-GB" sz="2400" dirty="0"/>
              <a:t>o</a:t>
            </a:r>
            <a:r>
              <a:rPr lang="en-GB" sz="2400" dirty="0">
                <a:effectLst/>
              </a:rPr>
              <a:t>n, under, below, between, inside, next to, over, by, 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611" y="2993279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an old, cloudy </a:t>
            </a:r>
            <a:r>
              <a:rPr lang="en-GB" sz="2800" u="sng" dirty="0">
                <a:latin typeface="+mj-lt"/>
              </a:rPr>
              <a:t>bottle</a:t>
            </a:r>
            <a:r>
              <a:rPr lang="en-GB" sz="2800" dirty="0">
                <a:latin typeface="+mj-lt"/>
              </a:rPr>
              <a:t> </a:t>
            </a:r>
            <a:r>
              <a:rPr lang="en-GB" sz="2800" b="1" dirty="0">
                <a:solidFill>
                  <a:srgbClr val="7030A0"/>
                </a:solidFill>
                <a:latin typeface="+mj-lt"/>
              </a:rPr>
              <a:t>with</a:t>
            </a:r>
            <a:r>
              <a:rPr lang="en-GB" sz="2800" dirty="0">
                <a:solidFill>
                  <a:srgbClr val="7030A0"/>
                </a:solidFill>
                <a:latin typeface="+mj-lt"/>
              </a:rPr>
              <a:t> a message 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611" y="3516499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an old, cloudy </a:t>
            </a:r>
            <a:r>
              <a:rPr lang="en-GB" sz="2800" u="sng" dirty="0">
                <a:latin typeface="+mj-lt"/>
              </a:rPr>
              <a:t>bottle</a:t>
            </a:r>
            <a:r>
              <a:rPr lang="en-GB" sz="2800" dirty="0">
                <a:latin typeface="+mj-lt"/>
              </a:rPr>
              <a:t> </a:t>
            </a:r>
            <a:r>
              <a:rPr lang="en-GB" sz="2800" b="1" dirty="0">
                <a:solidFill>
                  <a:srgbClr val="7030A0"/>
                </a:solidFill>
                <a:latin typeface="+mj-lt"/>
              </a:rPr>
              <a:t>on</a:t>
            </a:r>
            <a:r>
              <a:rPr lang="en-GB" sz="2800" dirty="0">
                <a:solidFill>
                  <a:srgbClr val="7030A0"/>
                </a:solidFill>
                <a:latin typeface="+mj-lt"/>
              </a:rPr>
              <a:t> the beach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5611" y="4093794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an old, cloudy </a:t>
            </a:r>
            <a:r>
              <a:rPr lang="en-GB" sz="2800" u="sng" dirty="0">
                <a:latin typeface="+mj-lt"/>
              </a:rPr>
              <a:t>bottle</a:t>
            </a:r>
            <a:r>
              <a:rPr lang="en-GB" sz="2800" dirty="0">
                <a:latin typeface="+mj-lt"/>
              </a:rPr>
              <a:t> </a:t>
            </a:r>
            <a:r>
              <a:rPr lang="en-GB" sz="2800" b="1" dirty="0">
                <a:solidFill>
                  <a:srgbClr val="7030A0"/>
                </a:solidFill>
                <a:latin typeface="+mj-lt"/>
              </a:rPr>
              <a:t>from</a:t>
            </a:r>
            <a:r>
              <a:rPr lang="en-GB" sz="2800" dirty="0">
                <a:solidFill>
                  <a:srgbClr val="7030A0"/>
                </a:solidFill>
                <a:latin typeface="+mj-lt"/>
              </a:rPr>
              <a:t> foreign shores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9558" y="5535740"/>
            <a:ext cx="773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GB" sz="2800" dirty="0">
                <a:solidFill>
                  <a:srgbClr val="7030A0"/>
                </a:solidFill>
                <a:uFill>
                  <a:solidFill>
                    <a:srgbClr val="0000FF"/>
                  </a:solidFill>
                </a:uFill>
                <a:ea typeface="Times New Roman" panose="02020603050405020304" pitchFamily="18" charset="0"/>
                <a:cs typeface="Arial" panose="020B0604020202020204" pitchFamily="34" charset="0"/>
              </a:rPr>
              <a:t>prepositional phrase </a:t>
            </a: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modifies the </a:t>
            </a:r>
            <a:r>
              <a:rPr lang="en-GB" sz="2800" b="1" dirty="0">
                <a:ea typeface="Times New Roman" panose="02020603050405020304" pitchFamily="18" charset="0"/>
                <a:cs typeface="Arial" panose="020B0604020202020204" pitchFamily="34" charset="0"/>
              </a:rPr>
              <a:t>noun</a:t>
            </a:r>
            <a:r>
              <a:rPr lang="en-GB" sz="2800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sz="2800" dirty="0">
              <a:ea typeface="Times New Roman" panose="02020603050405020304" pitchFamily="18" charset="0"/>
            </a:endParaRPr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2D9C1A2C-F478-904D-B8E7-450150B2C04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24715" y="1910518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4246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356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uiExpand="1" build="p"/>
      <p:bldP spid="5" grpId="0" uiExpand="1" build="p"/>
      <p:bldP spid="9" grpId="0" animBg="1"/>
      <p:bldP spid="10" grpId="0" uiExpand="1" build="p"/>
      <p:bldP spid="11" grpId="0" uiExpand="1" build="p"/>
      <p:bldP spid="12" grpId="0" uiExpand="1" build="p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Building Expanded Noun Phrases </a:t>
            </a:r>
          </a:p>
          <a:p>
            <a:pPr algn="ctr">
              <a:spcAft>
                <a:spcPts val="0"/>
              </a:spcAft>
            </a:pPr>
            <a:r>
              <a:rPr lang="en-GB" sz="800" dirty="0">
                <a:solidFill>
                  <a:srgbClr val="0000CC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610" y="1807026"/>
            <a:ext cx="5310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 old and crumpled treasure </a:t>
            </a:r>
            <a:r>
              <a:rPr lang="en-GB" sz="2800" u="sng" dirty="0"/>
              <a:t>map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97850" y="3429000"/>
            <a:ext cx="2561315" cy="2308324"/>
          </a:xfrm>
          <a:prstGeom prst="rect">
            <a:avLst/>
          </a:prstGeom>
          <a:solidFill>
            <a:srgbClr val="BA8CD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Prepositions</a:t>
            </a:r>
          </a:p>
          <a:p>
            <a:pPr algn="ctr"/>
            <a:r>
              <a:rPr lang="en-GB" sz="2400" dirty="0"/>
              <a:t>with, of</a:t>
            </a:r>
          </a:p>
          <a:p>
            <a:pPr algn="ctr"/>
            <a:r>
              <a:rPr lang="en-GB" sz="2400" dirty="0"/>
              <a:t>b</a:t>
            </a:r>
            <a:r>
              <a:rPr lang="en-GB" sz="2400" dirty="0">
                <a:effectLst/>
              </a:rPr>
              <a:t>y, from</a:t>
            </a:r>
          </a:p>
          <a:p>
            <a:pPr algn="ctr"/>
            <a:r>
              <a:rPr lang="en-GB" sz="2400" dirty="0"/>
              <a:t>o</a:t>
            </a:r>
            <a:r>
              <a:rPr lang="en-GB" sz="2400" dirty="0">
                <a:effectLst/>
              </a:rPr>
              <a:t>n, under, below, between, inside, next to, over, by, 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5611" y="2393774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wooden </a:t>
            </a:r>
            <a:r>
              <a:rPr lang="en-GB" sz="2800" u="sng" dirty="0"/>
              <a:t>planks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5611" y="2861817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gold </a:t>
            </a:r>
            <a:r>
              <a:rPr lang="en-GB" sz="2800" u="sng" dirty="0"/>
              <a:t>coin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5610" y="5529789"/>
            <a:ext cx="80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Choose a noun phrase. Expand it using a preposition.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611" y="3439112"/>
            <a:ext cx="7193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slimy </a:t>
            </a:r>
            <a:r>
              <a:rPr lang="en-GB" sz="2800" u="sng" dirty="0"/>
              <a:t>seaweed</a:t>
            </a:r>
          </a:p>
        </p:txBody>
      </p:sp>
      <p:sp>
        <p:nvSpPr>
          <p:cNvPr id="6" name="Rectangle 5"/>
          <p:cNvSpPr/>
          <p:nvPr/>
        </p:nvSpPr>
        <p:spPr>
          <a:xfrm>
            <a:off x="5919954" y="1796547"/>
            <a:ext cx="18646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  <a:latin typeface="Calibri Light"/>
              </a:rPr>
              <a:t>in</a:t>
            </a:r>
            <a:r>
              <a:rPr lang="en-GB" sz="2800" dirty="0">
                <a:solidFill>
                  <a:srgbClr val="7030A0"/>
                </a:solidFill>
                <a:latin typeface="Calibri Light"/>
              </a:rPr>
              <a:t> the trunk</a:t>
            </a:r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3641797" y="2396400"/>
            <a:ext cx="30824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  <a:latin typeface="Calibri Light"/>
              </a:rPr>
              <a:t>from</a:t>
            </a:r>
            <a:r>
              <a:rPr lang="en-GB" sz="2800" dirty="0">
                <a:solidFill>
                  <a:srgbClr val="7030A0"/>
                </a:solidFill>
                <a:latin typeface="Calibri Light"/>
              </a:rPr>
              <a:t> a wrecked ship</a:t>
            </a:r>
            <a:endParaRPr lang="en-GB" dirty="0"/>
          </a:p>
        </p:txBody>
      </p:sp>
      <p:sp>
        <p:nvSpPr>
          <p:cNvPr id="16" name="Rectangle 15"/>
          <p:cNvSpPr/>
          <p:nvPr/>
        </p:nvSpPr>
        <p:spPr>
          <a:xfrm>
            <a:off x="2410895" y="2873743"/>
            <a:ext cx="33574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  <a:latin typeface="Calibri Light"/>
              </a:rPr>
              <a:t>with</a:t>
            </a:r>
            <a:r>
              <a:rPr lang="en-GB" sz="2800" dirty="0">
                <a:solidFill>
                  <a:srgbClr val="7030A0"/>
                </a:solidFill>
                <a:latin typeface="Calibri Light"/>
              </a:rPr>
              <a:t> strange markings</a:t>
            </a:r>
            <a:endParaRPr lang="en-GB" dirty="0"/>
          </a:p>
        </p:txBody>
      </p:sp>
      <p:sp>
        <p:nvSpPr>
          <p:cNvPr id="17" name="Rectangle 16"/>
          <p:cNvSpPr/>
          <p:nvPr/>
        </p:nvSpPr>
        <p:spPr>
          <a:xfrm>
            <a:off x="3016384" y="3448256"/>
            <a:ext cx="25926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rgbClr val="7030A0"/>
                </a:solidFill>
                <a:latin typeface="Calibri Light"/>
              </a:rPr>
              <a:t>below</a:t>
            </a:r>
            <a:r>
              <a:rPr lang="en-GB" sz="2800" dirty="0">
                <a:solidFill>
                  <a:srgbClr val="7030A0"/>
                </a:solidFill>
                <a:latin typeface="Calibri Light"/>
              </a:rPr>
              <a:t> the waves</a:t>
            </a:r>
            <a:endParaRPr lang="en-GB" dirty="0"/>
          </a:p>
        </p:txBody>
      </p:sp>
      <p:sp>
        <p:nvSpPr>
          <p:cNvPr id="18" name="Rounded Rectangular Callout 2"/>
          <p:cNvSpPr/>
          <p:nvPr/>
        </p:nvSpPr>
        <p:spPr>
          <a:xfrm>
            <a:off x="790463" y="687178"/>
            <a:ext cx="1342724" cy="46627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Examples</a:t>
            </a:r>
          </a:p>
        </p:txBody>
      </p:sp>
      <p:pic>
        <p:nvPicPr>
          <p:cNvPr id="3" name="Online Media 2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F4A5C731-F1AC-1F49-9996-15DF0291990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22263" y="1760458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3482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22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uiExpand="1" build="p"/>
      <p:bldP spid="10" grpId="0" uiExpand="1" build="p"/>
      <p:bldP spid="11" grpId="0" uiExpand="1" build="p"/>
      <p:bldP spid="13" grpId="0" build="p"/>
      <p:bldP spid="14" grpId="0" uiExpand="1" build="p"/>
      <p:bldP spid="6" grpId="0"/>
      <p:bldP spid="15" grpId="0"/>
      <p:bldP spid="16" grpId="0"/>
      <p:bldP spid="17" grpId="0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8|6.1|17.3|8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0.2|0.2|0.1|0.3|0.2|0.3|0.2|0.2|0.3|0.2|0.3|0.3|0.4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1|1.4|3.3|26.5|5.2|12|15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1.5|1.6|1.6|1.9|24.9|1.1|4.5|4.3|5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234</Words>
  <Application>Microsoft Office PowerPoint</Application>
  <PresentationFormat>Widescreen</PresentationFormat>
  <Paragraphs>55</Paragraphs>
  <Slides>4</Slides>
  <Notes>4</Notes>
  <HiddenSlides>0</HiddenSlides>
  <MMClips>5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  <vt:variant>
        <vt:lpstr>Custom Shows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Expanding Noun Phrases using Prepositional Phrases</vt:lpstr>
      <vt:lpstr>PowerPoint Presentation</vt:lpstr>
      <vt:lpstr>PowerPoint Presentation</vt:lpstr>
      <vt:lpstr>PowerPoint Presentation</vt:lpstr>
      <vt:lpstr>Custom Show 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Grace Woollard</dc:creator>
  <cp:lastModifiedBy>Debbie Preston</cp:lastModifiedBy>
  <cp:revision>21</cp:revision>
  <dcterms:created xsi:type="dcterms:W3CDTF">2018-11-27T19:30:09Z</dcterms:created>
  <dcterms:modified xsi:type="dcterms:W3CDTF">2020-05-15T14:53:13Z</dcterms:modified>
</cp:coreProperties>
</file>