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handoutMasterIdLst>
    <p:handoutMasterId r:id="rId22"/>
  </p:handoutMasterIdLst>
  <p:sldIdLst>
    <p:sldId id="261" r:id="rId2"/>
    <p:sldId id="288" r:id="rId3"/>
    <p:sldId id="263" r:id="rId4"/>
    <p:sldId id="264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8" r:id="rId15"/>
    <p:sldId id="279" r:id="rId16"/>
    <p:sldId id="280" r:id="rId17"/>
    <p:sldId id="281" r:id="rId18"/>
    <p:sldId id="286" r:id="rId19"/>
    <p:sldId id="287" r:id="rId20"/>
    <p:sldId id="284" r:id="rId2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omic Sans MS" panose="030F0902030302020204" pitchFamily="66" charset="0"/>
      <p:regular r:id="rId27"/>
      <p:bold r:id="rId28"/>
      <p:italic r:id="rId29"/>
      <p:boldItalic r:id="rId30"/>
    </p:embeddedFont>
    <p:embeddedFont>
      <p:font typeface="Sassoon Infant Rg" panose="02000803050000020003" pitchFamily="2" charset="0"/>
      <p:regular r:id="rId31"/>
      <p:bold r:id="rId32"/>
    </p:embeddedFont>
    <p:embeddedFont>
      <p:font typeface="Tuffy" panose="020B0603060100000000" pitchFamily="34" charset="0"/>
      <p:regular r:id="rId33"/>
      <p:bold r:id="rId34"/>
      <p:italic r:id="rId35"/>
      <p:boldItalic r:id="rId36"/>
    </p:embeddedFont>
    <p:embeddedFont>
      <p:font typeface="Twinkl" panose="02000000000000000000" pitchFamily="2" charset="77"/>
      <p:regular r:id="rId37"/>
      <p:bold r:id="rId38"/>
    </p:embeddedFont>
    <p:embeddedFont>
      <p:font typeface="Twinkl SemiBold"/>
      <p:bold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6" pos="5443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550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7DB7"/>
    <a:srgbClr val="DB5183"/>
    <a:srgbClr val="3399FF"/>
    <a:srgbClr val="82B8E4"/>
    <a:srgbClr val="FADD00"/>
    <a:srgbClr val="14B4E4"/>
    <a:srgbClr val="FF7E00"/>
    <a:srgbClr val="FEFBDA"/>
    <a:srgbClr val="FFFFE1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6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192" y="712"/>
      </p:cViewPr>
      <p:guideLst>
        <p:guide orient="horz" pos="2160"/>
        <p:guide pos="2880"/>
        <p:guide pos="317"/>
        <p:guide orient="horz" pos="3997"/>
        <p:guide pos="5443"/>
        <p:guide orient="horz" pos="323"/>
        <p:guide pos="476"/>
        <p:guide orient="horz" pos="550"/>
        <p:guide orient="horz" pos="3838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29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15/04/2020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 anchor="ctr" anchorCtr="1">
            <a:normAutofit/>
          </a:bodyPr>
          <a:lstStyle>
            <a:lvl1pPr algn="ctr">
              <a:defRPr sz="4000">
                <a:latin typeface="Twinkl SemiBold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725" y="3602038"/>
            <a:ext cx="8201025" cy="1655762"/>
          </a:xfrm>
        </p:spPr>
        <p:txBody>
          <a:bodyPr/>
          <a:lstStyle>
            <a:lvl1pPr marL="0" indent="0" algn="ctr">
              <a:buNone/>
              <a:defRPr sz="2400">
                <a:latin typeface="Twinkl" pitchFamily="2" charset="0"/>
                <a:ea typeface="Twinkl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4000" b="1">
                <a:latin typeface="Twinkl SemiBold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Twinkl" pitchFamily="2" charset="0"/>
              </a:defRPr>
            </a:lvl1pPr>
            <a:lvl2pPr>
              <a:defRPr sz="1600">
                <a:latin typeface="Twinkl" pitchFamily="2" charset="0"/>
                <a:ea typeface="Twinkl" pitchFamily="2" charset="0"/>
              </a:defRPr>
            </a:lvl2pPr>
            <a:lvl3pPr>
              <a:defRPr sz="1400">
                <a:latin typeface="Twinkl" pitchFamily="2" charset="0"/>
                <a:ea typeface="Twinkl" pitchFamily="2" charset="0"/>
              </a:defRPr>
            </a:lvl3pPr>
            <a:lvl4pPr>
              <a:defRPr sz="1400">
                <a:latin typeface="Twinkl" pitchFamily="2" charset="0"/>
                <a:ea typeface="Twinkl" pitchFamily="2" charset="0"/>
              </a:defRPr>
            </a:lvl4pPr>
            <a:lvl5pPr>
              <a:defRPr sz="1400">
                <a:latin typeface="Twinkl" pitchFamily="2" charset="0"/>
                <a:ea typeface="Twinkl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Twinkl SemiBold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Twinkl" pitchFamily="2" charset="0"/>
                <a:ea typeface="Twinkl" pitchFamily="2" charset="0"/>
              </a:defRPr>
            </a:lvl1pPr>
            <a:lvl2pPr>
              <a:defRPr sz="1600">
                <a:latin typeface="Twinkl" pitchFamily="2" charset="0"/>
                <a:ea typeface="Twinkl" pitchFamily="2" charset="0"/>
              </a:defRPr>
            </a:lvl2pPr>
            <a:lvl3pPr>
              <a:defRPr sz="1400">
                <a:latin typeface="Twinkl" pitchFamily="2" charset="0"/>
                <a:ea typeface="Twinkl" pitchFamily="2" charset="0"/>
              </a:defRPr>
            </a:lvl3pPr>
            <a:lvl4pPr>
              <a:defRPr sz="1400">
                <a:latin typeface="Twinkl" pitchFamily="2" charset="0"/>
                <a:ea typeface="Twinkl" pitchFamily="2" charset="0"/>
              </a:defRPr>
            </a:lvl4pPr>
            <a:lvl5pPr>
              <a:defRPr sz="1400">
                <a:latin typeface="Twinkl" pitchFamily="2" charset="0"/>
                <a:ea typeface="Twinkl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3648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472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1C1C1C"/>
          </a:solidFill>
          <a:latin typeface="Twinkl SemiBold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2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2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4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2.wav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audio" Target="../media/media13.wav"/><Relationship Id="rId11" Type="http://schemas.openxmlformats.org/officeDocument/2006/relationships/image" Target="../media/image8.png"/><Relationship Id="rId5" Type="http://schemas.microsoft.com/office/2007/relationships/media" Target="../media/media13.wav"/><Relationship Id="rId10" Type="http://schemas.openxmlformats.org/officeDocument/2006/relationships/image" Target="../media/image18.png"/><Relationship Id="rId4" Type="http://schemas.openxmlformats.org/officeDocument/2006/relationships/audio" Target="../media/media12.wav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5.wav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audio" Target="../media/media16.wav"/><Relationship Id="rId11" Type="http://schemas.openxmlformats.org/officeDocument/2006/relationships/image" Target="../media/image20.png"/><Relationship Id="rId5" Type="http://schemas.microsoft.com/office/2007/relationships/media" Target="../media/media16.wav"/><Relationship Id="rId10" Type="http://schemas.openxmlformats.org/officeDocument/2006/relationships/image" Target="../media/image8.png"/><Relationship Id="rId4" Type="http://schemas.openxmlformats.org/officeDocument/2006/relationships/audio" Target="../media/media15.wav"/><Relationship Id="rId9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8.wav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audio" Target="../media/media19.wav"/><Relationship Id="rId11" Type="http://schemas.openxmlformats.org/officeDocument/2006/relationships/image" Target="../media/image8.png"/><Relationship Id="rId5" Type="http://schemas.microsoft.com/office/2007/relationships/media" Target="../media/media19.wav"/><Relationship Id="rId10" Type="http://schemas.openxmlformats.org/officeDocument/2006/relationships/image" Target="../media/image22.png"/><Relationship Id="rId4" Type="http://schemas.openxmlformats.org/officeDocument/2006/relationships/audio" Target="../media/media18.wav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jpeg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24.jpeg"/><Relationship Id="rId5" Type="http://schemas.openxmlformats.org/officeDocument/2006/relationships/image" Target="../media/image6.png"/><Relationship Id="rId4" Type="http://schemas.openxmlformats.org/officeDocument/2006/relationships/image" Target="../media/image23.jpe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microsoft.com/office/2007/relationships/media" Target="../media/media7.wav"/><Relationship Id="rId18" Type="http://schemas.openxmlformats.org/officeDocument/2006/relationships/audio" Target="../media/media9.wav"/><Relationship Id="rId26" Type="http://schemas.openxmlformats.org/officeDocument/2006/relationships/image" Target="../media/image28.png"/><Relationship Id="rId3" Type="http://schemas.microsoft.com/office/2007/relationships/media" Target="../media/media2.wav"/><Relationship Id="rId21" Type="http://schemas.microsoft.com/office/2007/relationships/media" Target="../media/media21.wav"/><Relationship Id="rId7" Type="http://schemas.microsoft.com/office/2007/relationships/media" Target="../media/media4.wav"/><Relationship Id="rId12" Type="http://schemas.openxmlformats.org/officeDocument/2006/relationships/audio" Target="../media/media6.wav"/><Relationship Id="rId17" Type="http://schemas.microsoft.com/office/2007/relationships/media" Target="../media/media9.wav"/><Relationship Id="rId25" Type="http://schemas.openxmlformats.org/officeDocument/2006/relationships/image" Target="../media/image27.png"/><Relationship Id="rId2" Type="http://schemas.openxmlformats.org/officeDocument/2006/relationships/audio" Target="../media/media1.wav"/><Relationship Id="rId16" Type="http://schemas.openxmlformats.org/officeDocument/2006/relationships/audio" Target="../media/media8.wav"/><Relationship Id="rId20" Type="http://schemas.openxmlformats.org/officeDocument/2006/relationships/audio" Target="../media/media10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microsoft.com/office/2007/relationships/media" Target="../media/media6.wav"/><Relationship Id="rId24" Type="http://schemas.openxmlformats.org/officeDocument/2006/relationships/image" Target="../media/image6.png"/><Relationship Id="rId5" Type="http://schemas.microsoft.com/office/2007/relationships/media" Target="../media/media3.wav"/><Relationship Id="rId15" Type="http://schemas.microsoft.com/office/2007/relationships/media" Target="../media/media8.wav"/><Relationship Id="rId23" Type="http://schemas.openxmlformats.org/officeDocument/2006/relationships/slideLayout" Target="../slideLayouts/slideLayout2.xml"/><Relationship Id="rId10" Type="http://schemas.openxmlformats.org/officeDocument/2006/relationships/audio" Target="../media/media5.wav"/><Relationship Id="rId19" Type="http://schemas.microsoft.com/office/2007/relationships/media" Target="../media/media10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audio" Target="../media/media7.wav"/><Relationship Id="rId22" Type="http://schemas.openxmlformats.org/officeDocument/2006/relationships/audio" Target="../media/media21.wav"/><Relationship Id="rId27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microsoft.com/office/2007/relationships/media" Target="../media/media7.wav"/><Relationship Id="rId18" Type="http://schemas.openxmlformats.org/officeDocument/2006/relationships/audio" Target="../media/media9.wav"/><Relationship Id="rId26" Type="http://schemas.openxmlformats.org/officeDocument/2006/relationships/image" Target="../media/image29.png"/><Relationship Id="rId3" Type="http://schemas.microsoft.com/office/2007/relationships/media" Target="../media/media2.wav"/><Relationship Id="rId21" Type="http://schemas.microsoft.com/office/2007/relationships/media" Target="../media/media22.wav"/><Relationship Id="rId7" Type="http://schemas.microsoft.com/office/2007/relationships/media" Target="../media/media4.wav"/><Relationship Id="rId12" Type="http://schemas.openxmlformats.org/officeDocument/2006/relationships/audio" Target="../media/media6.wav"/><Relationship Id="rId17" Type="http://schemas.microsoft.com/office/2007/relationships/media" Target="../media/media9.wav"/><Relationship Id="rId25" Type="http://schemas.openxmlformats.org/officeDocument/2006/relationships/image" Target="../media/image27.png"/><Relationship Id="rId2" Type="http://schemas.openxmlformats.org/officeDocument/2006/relationships/audio" Target="../media/media1.wav"/><Relationship Id="rId16" Type="http://schemas.openxmlformats.org/officeDocument/2006/relationships/audio" Target="../media/media8.wav"/><Relationship Id="rId20" Type="http://schemas.openxmlformats.org/officeDocument/2006/relationships/audio" Target="../media/media10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microsoft.com/office/2007/relationships/media" Target="../media/media6.wav"/><Relationship Id="rId24" Type="http://schemas.openxmlformats.org/officeDocument/2006/relationships/image" Target="../media/image6.png"/><Relationship Id="rId5" Type="http://schemas.microsoft.com/office/2007/relationships/media" Target="../media/media3.wav"/><Relationship Id="rId15" Type="http://schemas.microsoft.com/office/2007/relationships/media" Target="../media/media8.wav"/><Relationship Id="rId23" Type="http://schemas.openxmlformats.org/officeDocument/2006/relationships/slideLayout" Target="../slideLayouts/slideLayout2.xml"/><Relationship Id="rId10" Type="http://schemas.openxmlformats.org/officeDocument/2006/relationships/audio" Target="../media/media5.wav"/><Relationship Id="rId19" Type="http://schemas.microsoft.com/office/2007/relationships/media" Target="../media/media10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audio" Target="../media/media7.wav"/><Relationship Id="rId22" Type="http://schemas.openxmlformats.org/officeDocument/2006/relationships/audio" Target="../media/media22.wav"/><Relationship Id="rId27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microsoft.com/office/2007/relationships/media" Target="../media/media7.wav"/><Relationship Id="rId18" Type="http://schemas.openxmlformats.org/officeDocument/2006/relationships/audio" Target="../media/media9.wav"/><Relationship Id="rId3" Type="http://schemas.microsoft.com/office/2007/relationships/media" Target="../media/media2.wav"/><Relationship Id="rId21" Type="http://schemas.openxmlformats.org/officeDocument/2006/relationships/slideLayout" Target="../slideLayouts/slideLayout2.xml"/><Relationship Id="rId7" Type="http://schemas.microsoft.com/office/2007/relationships/media" Target="../media/media4.wav"/><Relationship Id="rId12" Type="http://schemas.openxmlformats.org/officeDocument/2006/relationships/audio" Target="../media/media6.wav"/><Relationship Id="rId17" Type="http://schemas.microsoft.com/office/2007/relationships/media" Target="../media/media9.wav"/><Relationship Id="rId25" Type="http://schemas.openxmlformats.org/officeDocument/2006/relationships/image" Target="../media/image7.png"/><Relationship Id="rId2" Type="http://schemas.openxmlformats.org/officeDocument/2006/relationships/audio" Target="../media/media1.wav"/><Relationship Id="rId16" Type="http://schemas.openxmlformats.org/officeDocument/2006/relationships/audio" Target="../media/media8.wav"/><Relationship Id="rId20" Type="http://schemas.openxmlformats.org/officeDocument/2006/relationships/audio" Target="../media/media10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microsoft.com/office/2007/relationships/media" Target="../media/media6.wav"/><Relationship Id="rId24" Type="http://schemas.openxmlformats.org/officeDocument/2006/relationships/image" Target="../media/image30.png"/><Relationship Id="rId5" Type="http://schemas.microsoft.com/office/2007/relationships/media" Target="../media/media3.wav"/><Relationship Id="rId15" Type="http://schemas.microsoft.com/office/2007/relationships/media" Target="../media/media8.wav"/><Relationship Id="rId23" Type="http://schemas.openxmlformats.org/officeDocument/2006/relationships/image" Target="../media/image27.png"/><Relationship Id="rId10" Type="http://schemas.openxmlformats.org/officeDocument/2006/relationships/audio" Target="../media/media5.wav"/><Relationship Id="rId19" Type="http://schemas.microsoft.com/office/2007/relationships/media" Target="../media/media10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audio" Target="../media/media7.wav"/><Relationship Id="rId22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microsoft.com/office/2007/relationships/media" Target="../media/media7.wav"/><Relationship Id="rId18" Type="http://schemas.openxmlformats.org/officeDocument/2006/relationships/audio" Target="../media/media9.wav"/><Relationship Id="rId3" Type="http://schemas.microsoft.com/office/2007/relationships/media" Target="../media/media2.wav"/><Relationship Id="rId21" Type="http://schemas.openxmlformats.org/officeDocument/2006/relationships/slideLayout" Target="../slideLayouts/slideLayout2.xml"/><Relationship Id="rId7" Type="http://schemas.microsoft.com/office/2007/relationships/media" Target="../media/media4.wav"/><Relationship Id="rId12" Type="http://schemas.openxmlformats.org/officeDocument/2006/relationships/audio" Target="../media/media6.wav"/><Relationship Id="rId17" Type="http://schemas.microsoft.com/office/2007/relationships/media" Target="../media/media9.wav"/><Relationship Id="rId2" Type="http://schemas.openxmlformats.org/officeDocument/2006/relationships/audio" Target="../media/media1.wav"/><Relationship Id="rId16" Type="http://schemas.openxmlformats.org/officeDocument/2006/relationships/audio" Target="../media/media8.wav"/><Relationship Id="rId20" Type="http://schemas.openxmlformats.org/officeDocument/2006/relationships/audio" Target="../media/media10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microsoft.com/office/2007/relationships/media" Target="../media/media6.wav"/><Relationship Id="rId5" Type="http://schemas.microsoft.com/office/2007/relationships/media" Target="../media/media3.wav"/><Relationship Id="rId15" Type="http://schemas.microsoft.com/office/2007/relationships/media" Target="../media/media8.wav"/><Relationship Id="rId23" Type="http://schemas.openxmlformats.org/officeDocument/2006/relationships/image" Target="../media/image7.png"/><Relationship Id="rId10" Type="http://schemas.openxmlformats.org/officeDocument/2006/relationships/audio" Target="../media/media5.wav"/><Relationship Id="rId19" Type="http://schemas.microsoft.com/office/2007/relationships/media" Target="../media/media10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audio" Target="../media/media7.wav"/><Relationship Id="rId2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924"/>
            <a:ext cx="9143999" cy="68813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71076" y="6384006"/>
            <a:ext cx="49940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Tuffy" panose="020B0603060100000000" pitchFamily="34" charset="0"/>
              </a:rPr>
              <a:t>Year One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251423"/>
            <a:ext cx="9144000" cy="612000"/>
          </a:xfrm>
          <a:prstGeom prst="rect">
            <a:avLst/>
          </a:prstGeom>
          <a:solidFill>
            <a:srgbClr val="14B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Twinkl" pitchFamily="2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6251423"/>
            <a:ext cx="92612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57089" y="6464797"/>
            <a:ext cx="3422002" cy="207749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r>
              <a:rPr lang="en-GB" sz="800" b="1" dirty="0">
                <a:solidFill>
                  <a:schemeClr val="bg1"/>
                </a:solidFill>
                <a:latin typeface="Tuffy" panose="020B0603060100000000" pitchFamily="34" charset="0"/>
              </a:rPr>
              <a:t>French</a:t>
            </a:r>
            <a:r>
              <a:rPr lang="en-GB" sz="800" dirty="0">
                <a:solidFill>
                  <a:schemeClr val="bg1"/>
                </a:solidFill>
                <a:latin typeface="Tuffy" panose="020B0603060100000000" pitchFamily="34" charset="0"/>
              </a:rPr>
              <a:t> | Year 3 | School Life | School Subjects | Lesson 3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School Life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French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4823" y="982608"/>
            <a:ext cx="1614353" cy="107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66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1634279"/>
            <a:ext cx="7632700" cy="947994"/>
          </a:xfrm>
          <a:prstGeom prst="rect">
            <a:avLst/>
          </a:prstGeom>
          <a:solidFill>
            <a:srgbClr val="617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Quiz</a:t>
            </a:r>
            <a:br>
              <a:rPr lang="en-GB" dirty="0">
                <a:latin typeface="Twinkl" pitchFamily="2" charset="0"/>
              </a:rPr>
            </a:br>
            <a:endParaRPr lang="en-GB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2813669" y="2730007"/>
            <a:ext cx="350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DB5183"/>
                </a:solidFill>
                <a:latin typeface="Twinkl" pitchFamily="2" charset="0"/>
              </a:rPr>
              <a:t>al </a:t>
            </a:r>
            <a:r>
              <a:rPr lang="en-GB" sz="2800" dirty="0" err="1">
                <a:solidFill>
                  <a:srgbClr val="DB5183"/>
                </a:solidFill>
                <a:latin typeface="Twinkl" pitchFamily="2" charset="0"/>
              </a:rPr>
              <a:t>égaophiger</a:t>
            </a:r>
            <a:endParaRPr lang="en-GB" sz="2800" dirty="0">
              <a:ln w="0"/>
              <a:solidFill>
                <a:srgbClr val="DB518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winkl" pitchFamily="2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5650" y="1705341"/>
            <a:ext cx="763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  <a:latin typeface="Twinkl" pitchFamily="2" charset="0"/>
              </a:rPr>
              <a:t>Unscramble this French word and say what the subject is in English.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79893" y="5365087"/>
            <a:ext cx="5574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800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sz="2800" dirty="0" err="1">
                <a:solidFill>
                  <a:srgbClr val="DB5183"/>
                </a:solidFill>
                <a:latin typeface="Twinkl" pitchFamily="2" charset="0"/>
              </a:rPr>
              <a:t>géographie</a:t>
            </a:r>
            <a:r>
              <a:rPr lang="en-GB" sz="2800" dirty="0">
                <a:solidFill>
                  <a:srgbClr val="DB5183"/>
                </a:solidFill>
                <a:latin typeface="Twinkl" pitchFamily="2" charset="0"/>
              </a:rPr>
              <a:t> </a:t>
            </a:r>
            <a:r>
              <a:rPr lang="en-GB" sz="2800" dirty="0">
                <a:latin typeface="Twinkl" pitchFamily="2" charset="0"/>
              </a:rPr>
              <a:t>-</a:t>
            </a:r>
            <a:r>
              <a:rPr lang="en-GB" sz="2800" dirty="0">
                <a:solidFill>
                  <a:srgbClr val="FF0000"/>
                </a:solidFill>
                <a:latin typeface="Twinkl" pitchFamily="2" charset="0"/>
              </a:rPr>
              <a:t> </a:t>
            </a:r>
            <a:r>
              <a:rPr lang="en-GB" sz="2800" dirty="0">
                <a:latin typeface="Twinkl" pitchFamily="2" charset="0"/>
              </a:rPr>
              <a:t>Geography</a:t>
            </a:r>
          </a:p>
        </p:txBody>
      </p:sp>
      <p:pic>
        <p:nvPicPr>
          <p:cNvPr id="8" name="Geo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352" y="549810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Whole Clas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7166" y="3229860"/>
            <a:ext cx="2500133" cy="2025571"/>
          </a:xfrm>
          <a:prstGeom prst="rect">
            <a:avLst/>
          </a:prstGeom>
        </p:spPr>
      </p:pic>
      <p:pic>
        <p:nvPicPr>
          <p:cNvPr id="4" name="Picture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23226" y="24252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16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1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55650" y="1634279"/>
            <a:ext cx="7632700" cy="947994"/>
          </a:xfrm>
          <a:prstGeom prst="rect">
            <a:avLst/>
          </a:prstGeom>
          <a:solidFill>
            <a:srgbClr val="617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Quiz</a:t>
            </a:r>
            <a:br>
              <a:rPr lang="en-GB" dirty="0">
                <a:latin typeface="Twinkl" pitchFamily="2" charset="0"/>
              </a:rPr>
            </a:br>
            <a:endParaRPr lang="en-GB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2813669" y="2730007"/>
            <a:ext cx="350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800" dirty="0">
                <a:solidFill>
                  <a:srgbClr val="DB5183"/>
                </a:solidFill>
                <a:latin typeface="Twinkl" pitchFamily="2" charset="0"/>
              </a:rPr>
              <a:t>al </a:t>
            </a:r>
            <a:r>
              <a:rPr lang="en-GB" sz="2800" dirty="0" err="1">
                <a:solidFill>
                  <a:srgbClr val="DB5183"/>
                </a:solidFill>
                <a:latin typeface="Twinkl" pitchFamily="2" charset="0"/>
              </a:rPr>
              <a:t>iqmueus</a:t>
            </a:r>
            <a:endParaRPr lang="en-GB" sz="2800" dirty="0">
              <a:solidFill>
                <a:srgbClr val="DB5183"/>
              </a:solidFill>
              <a:latin typeface="Twinkl" pitchFamily="2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5650" y="1705341"/>
            <a:ext cx="763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  <a:latin typeface="Twinkl" pitchFamily="2" charset="0"/>
              </a:rPr>
              <a:t>Unscramble this French word and say what the subject is in English.</a:t>
            </a:r>
          </a:p>
        </p:txBody>
      </p:sp>
      <p:pic>
        <p:nvPicPr>
          <p:cNvPr id="9" name="Whole Clas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79893" y="5354774"/>
            <a:ext cx="5574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800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sz="2800" dirty="0" err="1">
                <a:solidFill>
                  <a:srgbClr val="DB5183"/>
                </a:solidFill>
                <a:latin typeface="Twinkl" pitchFamily="2" charset="0"/>
              </a:rPr>
              <a:t>musique</a:t>
            </a:r>
            <a:r>
              <a:rPr lang="en-GB" sz="2800" dirty="0">
                <a:solidFill>
                  <a:srgbClr val="DB5183"/>
                </a:solidFill>
                <a:latin typeface="Twinkl" pitchFamily="2" charset="0"/>
              </a:rPr>
              <a:t> </a:t>
            </a:r>
            <a:r>
              <a:rPr lang="en-GB" sz="2800" dirty="0">
                <a:latin typeface="Twinkl" pitchFamily="2" charset="0"/>
              </a:rPr>
              <a:t>-</a:t>
            </a:r>
            <a:r>
              <a:rPr lang="en-GB" sz="2800" dirty="0">
                <a:solidFill>
                  <a:srgbClr val="FF0000"/>
                </a:solidFill>
                <a:latin typeface="Twinkl" pitchFamily="2" charset="0"/>
              </a:rPr>
              <a:t> </a:t>
            </a:r>
            <a:r>
              <a:rPr lang="en-GB" sz="2800" dirty="0">
                <a:latin typeface="Twinkl" pitchFamily="2" charset="0"/>
              </a:rPr>
              <a:t>Music</a:t>
            </a:r>
          </a:p>
        </p:txBody>
      </p:sp>
      <p:pic>
        <p:nvPicPr>
          <p:cNvPr id="13" name="musique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416" y="548779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7165" y="3275405"/>
            <a:ext cx="2500133" cy="1981056"/>
          </a:xfrm>
          <a:prstGeom prst="rect">
            <a:avLst/>
          </a:prstGeom>
        </p:spPr>
      </p:pic>
      <p:pic>
        <p:nvPicPr>
          <p:cNvPr id="3" name="Picture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89930" y="26436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7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9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79893" y="5354775"/>
            <a:ext cx="5574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800" dirty="0">
                <a:solidFill>
                  <a:srgbClr val="3399FF"/>
                </a:solidFill>
                <a:latin typeface="Twinkl" pitchFamily="2" charset="0"/>
              </a:rPr>
              <a:t>le français </a:t>
            </a:r>
            <a:r>
              <a:rPr lang="fr-FR" sz="2800" dirty="0">
                <a:latin typeface="Comic Sans MS" panose="030F0702030302020204" pitchFamily="66" charset="0"/>
              </a:rPr>
              <a:t>-</a:t>
            </a:r>
            <a:r>
              <a:rPr lang="en-GB" sz="2800" dirty="0">
                <a:latin typeface="Twinkl" pitchFamily="2" charset="0"/>
              </a:rPr>
              <a:t> French</a:t>
            </a:r>
            <a:endParaRPr lang="fr-FR" sz="2800" dirty="0">
              <a:latin typeface="Comic Sans MS" panose="030F0702030302020204" pitchFamily="66" charset="0"/>
            </a:endParaRPr>
          </a:p>
        </p:txBody>
      </p:sp>
      <p:pic>
        <p:nvPicPr>
          <p:cNvPr id="8" name="francai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416" y="548779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55650" y="1634279"/>
            <a:ext cx="7632700" cy="947994"/>
          </a:xfrm>
          <a:prstGeom prst="rect">
            <a:avLst/>
          </a:prstGeom>
          <a:solidFill>
            <a:srgbClr val="617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Quiz</a:t>
            </a:r>
            <a:br>
              <a:rPr lang="en-GB" dirty="0">
                <a:latin typeface="Twinkl" pitchFamily="2" charset="0"/>
              </a:rPr>
            </a:br>
            <a:endParaRPr lang="en-GB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2813669" y="2730007"/>
            <a:ext cx="350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3399FF"/>
                </a:solidFill>
                <a:latin typeface="Twinkl" pitchFamily="2" charset="0"/>
              </a:rPr>
              <a:t>le </a:t>
            </a:r>
            <a:r>
              <a:rPr lang="fr-FR" sz="2800" dirty="0" err="1">
                <a:solidFill>
                  <a:srgbClr val="3399FF"/>
                </a:solidFill>
                <a:latin typeface="Twinkl" pitchFamily="2" charset="0"/>
              </a:rPr>
              <a:t>ranfaisç</a:t>
            </a:r>
            <a:endParaRPr lang="en-GB" sz="2800" dirty="0">
              <a:ln w="0"/>
              <a:solidFill>
                <a:srgbClr val="3399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winkl" pitchFamily="2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5650" y="1692777"/>
            <a:ext cx="763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  <a:latin typeface="Twinkl" pitchFamily="2" charset="0"/>
              </a:rPr>
              <a:t>Unscramble this French word and say what the subject is in English.</a:t>
            </a:r>
          </a:p>
        </p:txBody>
      </p:sp>
      <p:pic>
        <p:nvPicPr>
          <p:cNvPr id="9" name="Whole Clas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7165" y="3265353"/>
            <a:ext cx="2512818" cy="1991108"/>
          </a:xfrm>
          <a:prstGeom prst="rect">
            <a:avLst/>
          </a:prstGeom>
        </p:spPr>
      </p:pic>
      <p:pic>
        <p:nvPicPr>
          <p:cNvPr id="3" name="Picture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32661" y="27300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9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9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ular Callout 26"/>
          <p:cNvSpPr/>
          <p:nvPr/>
        </p:nvSpPr>
        <p:spPr>
          <a:xfrm>
            <a:off x="4664597" y="4664597"/>
            <a:ext cx="3435452" cy="729206"/>
          </a:xfrm>
          <a:prstGeom prst="wedgeRoundRectCallout">
            <a:avLst>
              <a:gd name="adj1" fmla="val 36198"/>
              <a:gd name="adj2" fmla="val 124405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ounded Rectangular Callout 21"/>
          <p:cNvSpPr/>
          <p:nvPr/>
        </p:nvSpPr>
        <p:spPr>
          <a:xfrm>
            <a:off x="750885" y="4664597"/>
            <a:ext cx="2929864" cy="729206"/>
          </a:xfrm>
          <a:prstGeom prst="wedgeRoundRectCallout">
            <a:avLst>
              <a:gd name="adj1" fmla="val -36240"/>
              <a:gd name="adj2" fmla="val 108532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753513" y="3631907"/>
            <a:ext cx="7632700" cy="461665"/>
          </a:xfrm>
          <a:prstGeom prst="rect">
            <a:avLst/>
          </a:prstGeom>
          <a:noFill/>
          <a:ln w="38100">
            <a:solidFill>
              <a:srgbClr val="617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err="1"/>
              <a:t>Quelle</a:t>
            </a:r>
            <a:r>
              <a:rPr lang="en-GB" sz="3600" dirty="0"/>
              <a:t> </a:t>
            </a:r>
            <a:r>
              <a:rPr lang="en-GB" sz="3600" dirty="0" err="1"/>
              <a:t>matière</a:t>
            </a:r>
            <a:r>
              <a:rPr lang="en-GB" sz="3600" dirty="0"/>
              <a:t> </a:t>
            </a:r>
            <a:r>
              <a:rPr lang="en-GB" sz="3600" dirty="0" err="1"/>
              <a:t>préfères-tu</a:t>
            </a:r>
            <a:r>
              <a:rPr lang="en-GB" sz="3600" dirty="0"/>
              <a:t> ?</a:t>
            </a:r>
            <a:endParaRPr lang="en-GB" sz="3900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histoire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8785" y="488767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5650" y="4831593"/>
            <a:ext cx="2543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Twinkl" pitchFamily="2" charset="0"/>
              </a:rPr>
              <a:t>J'aime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mieux</a:t>
            </a:r>
            <a:r>
              <a:rPr lang="en-GB" dirty="0">
                <a:solidFill>
                  <a:srgbClr val="FF0000"/>
                </a:solidFill>
                <a:latin typeface="Twinkl" pitchFamily="2" charset="0"/>
              </a:rPr>
              <a:t>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l'histoire</a:t>
            </a:r>
            <a:r>
              <a:rPr lang="en-GB" dirty="0">
                <a:latin typeface="Twinkl" pitchFamily="2" charset="0"/>
              </a:rPr>
              <a:t>.</a:t>
            </a:r>
          </a:p>
        </p:txBody>
      </p:sp>
      <p:pic>
        <p:nvPicPr>
          <p:cNvPr id="10" name="geo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3818" y="485611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689273" y="4800039"/>
            <a:ext cx="3069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Twinkl" pitchFamily="2" charset="0"/>
              </a:rPr>
              <a:t>J'aime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mieux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géographie</a:t>
            </a:r>
            <a:r>
              <a:rPr lang="en-GB" dirty="0">
                <a:latin typeface="Twinkl" pitchFamily="2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1678" y="2022667"/>
            <a:ext cx="1943082" cy="1539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8769" y="1927167"/>
            <a:ext cx="2076545" cy="1635160"/>
          </a:xfrm>
          <a:prstGeom prst="rect">
            <a:avLst/>
          </a:prstGeom>
        </p:spPr>
      </p:pic>
      <p:pic>
        <p:nvPicPr>
          <p:cNvPr id="19" name="Whole Class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50885" y="3678075"/>
            <a:ext cx="763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rgbClr val="DB5183"/>
                </a:solidFill>
                <a:latin typeface="Twinkl" pitchFamily="2" charset="0"/>
              </a:rPr>
              <a:t>l’histoire </a:t>
            </a:r>
            <a:r>
              <a:rPr lang="fr-FR" dirty="0">
                <a:latin typeface="Twinkl" pitchFamily="2" charset="0"/>
              </a:rPr>
              <a:t>ou 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géographie</a:t>
            </a:r>
            <a:r>
              <a:rPr lang="en-GB" dirty="0">
                <a:latin typeface="Twinkl" pitchFamily="2" charset="0"/>
              </a:rPr>
              <a:t>?</a:t>
            </a:r>
          </a:p>
        </p:txBody>
      </p:sp>
      <p:pic>
        <p:nvPicPr>
          <p:cNvPr id="21" name="lhistoire geo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9826" y="373415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80960" y="739200"/>
            <a:ext cx="609600" cy="609600"/>
          </a:xfrm>
          <a:prstGeom prst="rect">
            <a:avLst/>
          </a:prstGeom>
        </p:spPr>
      </p:pic>
      <p:pic>
        <p:nvPicPr>
          <p:cNvPr id="14" name="Picture 1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80960" y="1483227"/>
            <a:ext cx="609600" cy="609600"/>
          </a:xfrm>
          <a:prstGeom prst="rect">
            <a:avLst/>
          </a:prstGeom>
        </p:spPr>
      </p:pic>
      <p:pic>
        <p:nvPicPr>
          <p:cNvPr id="15" name="Picture 1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80960" y="21978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9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79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21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07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79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321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7" grpId="0" animBg="1"/>
      <p:bldP spid="22" grpId="0" animBg="1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ular Callout 26"/>
          <p:cNvSpPr/>
          <p:nvPr/>
        </p:nvSpPr>
        <p:spPr>
          <a:xfrm>
            <a:off x="4838407" y="4664597"/>
            <a:ext cx="3261642" cy="729206"/>
          </a:xfrm>
          <a:prstGeom prst="wedgeRoundRectCallout">
            <a:avLst>
              <a:gd name="adj1" fmla="val 36198"/>
              <a:gd name="adj2" fmla="val 124405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ounded Rectangular Callout 27"/>
          <p:cNvSpPr/>
          <p:nvPr/>
        </p:nvSpPr>
        <p:spPr>
          <a:xfrm>
            <a:off x="750885" y="4664597"/>
            <a:ext cx="2929864" cy="729206"/>
          </a:xfrm>
          <a:prstGeom prst="wedgeRoundRectCallout">
            <a:avLst>
              <a:gd name="adj1" fmla="val -36240"/>
              <a:gd name="adj2" fmla="val 108532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600" dirty="0" err="1"/>
              <a:t>Quelle</a:t>
            </a:r>
            <a:r>
              <a:rPr lang="en-GB" sz="3600" dirty="0"/>
              <a:t> </a:t>
            </a:r>
            <a:r>
              <a:rPr lang="en-GB" sz="3600" dirty="0" err="1"/>
              <a:t>matière</a:t>
            </a:r>
            <a:r>
              <a:rPr lang="en-GB" sz="3600" dirty="0"/>
              <a:t> </a:t>
            </a:r>
            <a:r>
              <a:rPr lang="en-GB" sz="3600" dirty="0" err="1"/>
              <a:t>préfères-tu</a:t>
            </a:r>
            <a:r>
              <a:rPr lang="en-GB" sz="3600" dirty="0"/>
              <a:t> ?</a:t>
            </a:r>
            <a:endParaRPr lang="en-GB" sz="3900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649108" y="3678075"/>
            <a:ext cx="763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l’anglais</a:t>
            </a:r>
            <a:r>
              <a:rPr lang="fr-FR" dirty="0">
                <a:solidFill>
                  <a:srgbClr val="0070C0"/>
                </a:solidFill>
                <a:latin typeface="Twinkl" pitchFamily="2" charset="0"/>
              </a:rPr>
              <a:t> </a:t>
            </a:r>
            <a:r>
              <a:rPr lang="fr-FR" dirty="0">
                <a:latin typeface="Twinkl" pitchFamily="2" charset="0"/>
              </a:rPr>
              <a:t>ou 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sciences </a:t>
            </a:r>
            <a:r>
              <a:rPr lang="en-GB" dirty="0">
                <a:latin typeface="Twinkl" pitchFamily="2" charset="0"/>
              </a:rPr>
              <a:t>?</a:t>
            </a:r>
          </a:p>
        </p:txBody>
      </p:sp>
      <p:pic>
        <p:nvPicPr>
          <p:cNvPr id="8" name="anglais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9335" y="4895045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5650" y="4838966"/>
            <a:ext cx="2543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Twinkl" pitchFamily="2" charset="0"/>
              </a:rPr>
              <a:t>J'aime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mieux</a:t>
            </a:r>
            <a:r>
              <a:rPr lang="en-GB" dirty="0">
                <a:solidFill>
                  <a:srgbClr val="FF0000"/>
                </a:solidFill>
                <a:latin typeface="Twinkl" pitchFamily="2" charset="0"/>
              </a:rPr>
              <a:t> </a:t>
            </a:r>
            <a:r>
              <a:rPr lang="en-GB" dirty="0" err="1">
                <a:solidFill>
                  <a:srgbClr val="3399FF"/>
                </a:solidFill>
                <a:latin typeface="Twinkl" pitchFamily="2" charset="0"/>
              </a:rPr>
              <a:t>l‘anglais</a:t>
            </a:r>
            <a:r>
              <a:rPr lang="en-GB" dirty="0">
                <a:latin typeface="Twinkl" pitchFamily="2" charset="0"/>
              </a:rPr>
              <a:t>.</a:t>
            </a:r>
          </a:p>
        </p:txBody>
      </p:sp>
      <p:pic>
        <p:nvPicPr>
          <p:cNvPr id="10" name="sciences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9093" y="4895045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953965" y="4838966"/>
            <a:ext cx="2779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Twinkl" pitchFamily="2" charset="0"/>
              </a:rPr>
              <a:t>J'aime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mieux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sciences</a:t>
            </a:r>
            <a:r>
              <a:rPr lang="en-GB" dirty="0">
                <a:latin typeface="Twinkl" pitchFamily="2" charset="0"/>
              </a:rPr>
              <a:t>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5056" y="1985725"/>
            <a:ext cx="1989704" cy="1576602"/>
          </a:xfrm>
          <a:prstGeom prst="rect">
            <a:avLst/>
          </a:prstGeom>
        </p:spPr>
      </p:pic>
      <p:pic>
        <p:nvPicPr>
          <p:cNvPr id="22" name="Whole Class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pic>
        <p:nvPicPr>
          <p:cNvPr id="23" name="anglais sciences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4966" y="373415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407" y="1925360"/>
            <a:ext cx="1990838" cy="157750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753513" y="3631907"/>
            <a:ext cx="7632700" cy="461665"/>
          </a:xfrm>
          <a:prstGeom prst="rect">
            <a:avLst/>
          </a:prstGeom>
          <a:noFill/>
          <a:ln w="38100">
            <a:solidFill>
              <a:srgbClr val="617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01666" y="673963"/>
            <a:ext cx="609600" cy="609600"/>
          </a:xfrm>
          <a:prstGeom prst="rect">
            <a:avLst/>
          </a:prstGeom>
        </p:spPr>
      </p:pic>
      <p:pic>
        <p:nvPicPr>
          <p:cNvPr id="3" name="Picture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48568" y="1391569"/>
            <a:ext cx="609600" cy="609600"/>
          </a:xfrm>
          <a:prstGeom prst="rect">
            <a:avLst/>
          </a:prstGeom>
        </p:spPr>
      </p:pic>
      <p:pic>
        <p:nvPicPr>
          <p:cNvPr id="12" name="Picture 1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48568" y="2109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84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3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79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4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3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79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7" grpId="0" animBg="1"/>
      <p:bldP spid="28" grpId="0" animBg="1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ular Callout 20"/>
          <p:cNvSpPr/>
          <p:nvPr/>
        </p:nvSpPr>
        <p:spPr>
          <a:xfrm>
            <a:off x="4930815" y="4664597"/>
            <a:ext cx="3169234" cy="729206"/>
          </a:xfrm>
          <a:prstGeom prst="wedgeRoundRectCallout">
            <a:avLst>
              <a:gd name="adj1" fmla="val 36198"/>
              <a:gd name="adj2" fmla="val 124405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ounded Rectangular Callout 21"/>
          <p:cNvSpPr/>
          <p:nvPr/>
        </p:nvSpPr>
        <p:spPr>
          <a:xfrm>
            <a:off x="750884" y="4664597"/>
            <a:ext cx="3473875" cy="729206"/>
          </a:xfrm>
          <a:prstGeom prst="wedgeRoundRectCallout">
            <a:avLst>
              <a:gd name="adj1" fmla="val -36240"/>
              <a:gd name="adj2" fmla="val 108532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700" dirty="0" err="1"/>
              <a:t>Quelle</a:t>
            </a:r>
            <a:r>
              <a:rPr lang="en-GB" sz="3700" dirty="0"/>
              <a:t> </a:t>
            </a:r>
            <a:r>
              <a:rPr lang="en-GB" sz="3700" dirty="0" err="1"/>
              <a:t>matière</a:t>
            </a:r>
            <a:r>
              <a:rPr lang="en-GB" sz="3700" dirty="0"/>
              <a:t> </a:t>
            </a:r>
            <a:r>
              <a:rPr lang="en-GB" sz="3700" dirty="0" err="1"/>
              <a:t>préfères-tu</a:t>
            </a:r>
            <a:r>
              <a:rPr lang="en-GB" sz="3700" dirty="0"/>
              <a:t> ?</a:t>
            </a:r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755650" y="3678075"/>
            <a:ext cx="763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l'informatique</a:t>
            </a:r>
            <a:r>
              <a:rPr lang="fr-FR" dirty="0">
                <a:solidFill>
                  <a:srgbClr val="0070C0"/>
                </a:solidFill>
                <a:latin typeface="Twinkl" pitchFamily="2" charset="0"/>
              </a:rPr>
              <a:t> </a:t>
            </a:r>
            <a:r>
              <a:rPr lang="fr-FR" dirty="0">
                <a:latin typeface="Twinkl" pitchFamily="2" charset="0"/>
              </a:rPr>
              <a:t>ou </a:t>
            </a:r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le français </a:t>
            </a:r>
            <a:r>
              <a:rPr lang="en-GB" dirty="0">
                <a:latin typeface="Twinkl" pitchFamily="2" charset="0"/>
              </a:rPr>
              <a:t>?</a:t>
            </a:r>
          </a:p>
        </p:txBody>
      </p:sp>
      <p:pic>
        <p:nvPicPr>
          <p:cNvPr id="8" name="informatique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8070" y="489084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5650" y="4834764"/>
            <a:ext cx="3075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Twinkl" pitchFamily="2" charset="0"/>
              </a:rPr>
              <a:t>J'aime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mieux</a:t>
            </a:r>
            <a:r>
              <a:rPr lang="en-GB" dirty="0">
                <a:solidFill>
                  <a:srgbClr val="FF0000"/>
                </a:solidFill>
                <a:latin typeface="Twinkl" pitchFamily="2" charset="0"/>
              </a:rPr>
              <a:t>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l'informatique</a:t>
            </a:r>
            <a:r>
              <a:rPr lang="en-GB" dirty="0">
                <a:latin typeface="Twinkl" pitchFamily="2" charset="0"/>
              </a:rPr>
              <a:t>.</a:t>
            </a:r>
          </a:p>
        </p:txBody>
      </p:sp>
      <p:pic>
        <p:nvPicPr>
          <p:cNvPr id="10" name="francais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9093" y="489084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034987" y="4834764"/>
            <a:ext cx="269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Twinkl" pitchFamily="2" charset="0"/>
              </a:rPr>
              <a:t>J'aime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mieux</a:t>
            </a:r>
            <a:r>
              <a:rPr lang="en-GB" dirty="0">
                <a:latin typeface="Twinkl" pitchFamily="2" charset="0"/>
              </a:rPr>
              <a:t> </a:t>
            </a:r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le français</a:t>
            </a:r>
            <a:r>
              <a:rPr lang="en-GB" dirty="0">
                <a:latin typeface="Twinkl" pitchFamily="2" charset="0"/>
              </a:rPr>
              <a:t>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5056" y="1985725"/>
            <a:ext cx="1989704" cy="157660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0688" y="1926260"/>
            <a:ext cx="1989703" cy="1576601"/>
          </a:xfrm>
          <a:prstGeom prst="rect">
            <a:avLst/>
          </a:prstGeom>
        </p:spPr>
      </p:pic>
      <p:pic>
        <p:nvPicPr>
          <p:cNvPr id="15" name="Whole Class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pic>
        <p:nvPicPr>
          <p:cNvPr id="16" name="informatique francais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940" y="373415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753513" y="3631907"/>
            <a:ext cx="7632700" cy="461665"/>
          </a:xfrm>
          <a:prstGeom prst="rect">
            <a:avLst/>
          </a:prstGeom>
          <a:noFill/>
          <a:ln w="38100">
            <a:solidFill>
              <a:srgbClr val="617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23548" y="434400"/>
            <a:ext cx="609600" cy="609600"/>
          </a:xfrm>
          <a:prstGeom prst="rect">
            <a:avLst/>
          </a:prstGeom>
        </p:spPr>
      </p:pic>
      <p:pic>
        <p:nvPicPr>
          <p:cNvPr id="3" name="Picture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23548" y="1171200"/>
            <a:ext cx="609600" cy="609600"/>
          </a:xfrm>
          <a:prstGeom prst="rect">
            <a:avLst/>
          </a:prstGeom>
        </p:spPr>
      </p:pic>
      <p:pic>
        <p:nvPicPr>
          <p:cNvPr id="12" name="Picture 1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71089" y="190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1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2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7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2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7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1" grpId="0" animBg="1"/>
      <p:bldP spid="22" grpId="0" animBg="1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755650" y="3267169"/>
            <a:ext cx="7632700" cy="2825655"/>
          </a:xfrm>
          <a:prstGeom prst="rect">
            <a:avLst/>
          </a:prstGeom>
          <a:solidFill>
            <a:srgbClr val="82B8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9271" y="3667332"/>
            <a:ext cx="2210765" cy="118061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Ask and Answer Questions</a:t>
            </a:r>
            <a:br>
              <a:rPr lang="en-GB" dirty="0">
                <a:latin typeface="Twinkl" pitchFamily="2" charset="0"/>
              </a:rPr>
            </a:br>
            <a:endParaRPr lang="en-GB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1115361" y="2648778"/>
            <a:ext cx="3352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Twinkl" pitchFamily="2" charset="0"/>
              </a:rPr>
              <a:t>Q) </a:t>
            </a:r>
            <a:r>
              <a:rPr lang="en-GB" dirty="0" err="1">
                <a:latin typeface="Twinkl" pitchFamily="2" charset="0"/>
              </a:rPr>
              <a:t>Quelle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matière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préfères-tu</a:t>
            </a:r>
            <a:r>
              <a:rPr lang="en-GB" dirty="0">
                <a:latin typeface="Twinkl" pitchFamily="2" charset="0"/>
              </a:rPr>
              <a:t> ?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69130" y="2648778"/>
            <a:ext cx="2268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Twinkl" pitchFamily="2" charset="0"/>
              </a:rPr>
              <a:t>A) </a:t>
            </a:r>
            <a:r>
              <a:rPr lang="en-GB" dirty="0" err="1">
                <a:latin typeface="Twinkl" pitchFamily="2" charset="0"/>
              </a:rPr>
              <a:t>J'aime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mieux</a:t>
            </a:r>
            <a:r>
              <a:rPr lang="en-GB" dirty="0">
                <a:latin typeface="Twinkl" pitchFamily="2" charset="0"/>
              </a:rPr>
              <a:t>…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55650" y="1753387"/>
            <a:ext cx="763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Take the Subject cards. Place them face down, choose 2 and turn them over. Ask each other which you prefer.</a:t>
            </a:r>
          </a:p>
        </p:txBody>
      </p:sp>
      <p:pic>
        <p:nvPicPr>
          <p:cNvPr id="8" name="Quelle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1778" y="270485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7208" y="4542272"/>
            <a:ext cx="2212413" cy="11704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6793" y="3667332"/>
            <a:ext cx="2210764" cy="115746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Pairs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pic>
        <p:nvPicPr>
          <p:cNvPr id="4" name="Picture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060578" y="23439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63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tabLst>
                <a:tab pos="2865755" algn="ctr"/>
                <a:tab pos="5731510" algn="r"/>
              </a:tabLst>
            </a:pPr>
            <a:r>
              <a:rPr lang="en-GB" sz="3600" dirty="0" err="1"/>
              <a:t>Quelle</a:t>
            </a:r>
            <a:r>
              <a:rPr lang="en-GB" sz="3600" dirty="0"/>
              <a:t> </a:t>
            </a:r>
            <a:r>
              <a:rPr lang="en-GB" sz="3600" dirty="0" err="1"/>
              <a:t>est</a:t>
            </a:r>
            <a:r>
              <a:rPr lang="en-GB" sz="3600" dirty="0"/>
              <a:t> ta </a:t>
            </a:r>
            <a:r>
              <a:rPr lang="en-GB" sz="3600" dirty="0" err="1"/>
              <a:t>matière</a:t>
            </a:r>
            <a:r>
              <a:rPr lang="en-GB" sz="3600" dirty="0"/>
              <a:t> </a:t>
            </a:r>
            <a:r>
              <a:rPr lang="en-GB" sz="3600" dirty="0" err="1"/>
              <a:t>favorite</a:t>
            </a:r>
            <a:r>
              <a:rPr lang="en-GB" sz="3600" dirty="0"/>
              <a:t> ?</a:t>
            </a:r>
            <a:br>
              <a:rPr lang="fr-FR" sz="4800" b="0" kern="0" dirty="0">
                <a:solidFill>
                  <a:srgbClr val="FF0000"/>
                </a:solidFill>
                <a:cs typeface="Arial" panose="020B0604020202020204" pitchFamily="34" charset="0"/>
              </a:rPr>
            </a:br>
            <a:r>
              <a:rPr lang="en-GB" sz="2700" dirty="0"/>
              <a:t>Which is your favourite subject?</a:t>
            </a:r>
            <a:br>
              <a:rPr lang="en-GB" sz="2800" dirty="0"/>
            </a:b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755650" y="1990846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755650" y="2386475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755650" y="2782104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755650" y="3177733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755650" y="3573362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755650" y="3968991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755650" y="4364620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755650" y="4760249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755650" y="5155878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755650" y="5551507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910258" y="2003994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le français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10258" y="2399623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 dessin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10258" y="2785251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géographie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(la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géo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10258" y="319930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l’anglais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10258" y="3586510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l'éducation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physique (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l’E.P.S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.)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0258" y="398213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l'informatique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10258" y="4374621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mathématiques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(les maths)</a:t>
            </a:r>
            <a:r>
              <a:rPr lang="en-GB" b="1" dirty="0">
                <a:solidFill>
                  <a:srgbClr val="DB5183"/>
                </a:solidFill>
                <a:latin typeface="Twinkl" pitchFamily="2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10258" y="476552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musique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10258" y="5170600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l'histoire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10258" y="5551507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sciences </a:t>
            </a:r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4870452" y="1738796"/>
            <a:ext cx="1912313" cy="1138586"/>
          </a:xfrm>
          <a:prstGeom prst="wedgeRoundRectCallout">
            <a:avLst>
              <a:gd name="adj1" fmla="val 36009"/>
              <a:gd name="adj2" fmla="val 76733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Ma </a:t>
            </a:r>
            <a:r>
              <a:rPr lang="en-GB" dirty="0" err="1">
                <a:solidFill>
                  <a:schemeClr val="tx1"/>
                </a:solidFill>
                <a:latin typeface="Twinkl" pitchFamily="2" charset="0"/>
              </a:rPr>
              <a:t>matière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Twinkl" pitchFamily="2" charset="0"/>
              </a:rPr>
              <a:t>favorite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Twinkl" pitchFamily="2" charset="0"/>
              </a:rPr>
              <a:t>est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l’histoire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.</a:t>
            </a:r>
            <a:r>
              <a:rPr lang="en-GB" dirty="0">
                <a:latin typeface="Twinkl" pitchFamily="2" charset="0"/>
              </a:rPr>
              <a:t>.</a:t>
            </a:r>
          </a:p>
        </p:txBody>
      </p:sp>
      <p:pic>
        <p:nvPicPr>
          <p:cNvPr id="72" name="histoire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5680" y="247021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Group Work"/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775"/>
            <a:ext cx="864000" cy="8640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9968" y="2974945"/>
            <a:ext cx="2111180" cy="2195655"/>
          </a:xfrm>
          <a:prstGeom prst="ellipse">
            <a:avLst/>
          </a:prstGeom>
        </p:spPr>
      </p:pic>
      <p:pic>
        <p:nvPicPr>
          <p:cNvPr id="50" name="francais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06692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dessin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44940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geo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84503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anglais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326010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LEPS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365573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informatique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04821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maths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42963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musique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84808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histoire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520408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sciences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5607585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19139" y="263525"/>
            <a:ext cx="609600" cy="609600"/>
          </a:xfrm>
          <a:prstGeom prst="rect">
            <a:avLst/>
          </a:prstGeom>
        </p:spPr>
      </p:pic>
      <p:pic>
        <p:nvPicPr>
          <p:cNvPr id="75" name="Picture 7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38851" y="1028700"/>
            <a:ext cx="609600" cy="609600"/>
          </a:xfrm>
          <a:prstGeom prst="rect">
            <a:avLst/>
          </a:prstGeom>
        </p:spPr>
      </p:pic>
      <p:pic>
        <p:nvPicPr>
          <p:cNvPr id="76" name="Picture 75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38851" y="1708806"/>
            <a:ext cx="609600" cy="609600"/>
          </a:xfrm>
          <a:prstGeom prst="rect">
            <a:avLst/>
          </a:prstGeom>
        </p:spPr>
      </p:pic>
      <p:pic>
        <p:nvPicPr>
          <p:cNvPr id="77" name="Picture 76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70578" y="2382859"/>
            <a:ext cx="609600" cy="609600"/>
          </a:xfrm>
          <a:prstGeom prst="rect">
            <a:avLst/>
          </a:prstGeom>
        </p:spPr>
      </p:pic>
      <p:pic>
        <p:nvPicPr>
          <p:cNvPr id="78" name="Picture 77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88739" y="3013342"/>
            <a:ext cx="609600" cy="609600"/>
          </a:xfrm>
          <a:prstGeom prst="rect">
            <a:avLst/>
          </a:prstGeom>
        </p:spPr>
      </p:pic>
      <p:pic>
        <p:nvPicPr>
          <p:cNvPr id="79" name="Picture 78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92190" y="3664896"/>
            <a:ext cx="609600" cy="609600"/>
          </a:xfrm>
          <a:prstGeom prst="rect">
            <a:avLst/>
          </a:prstGeom>
        </p:spPr>
      </p:pic>
      <p:pic>
        <p:nvPicPr>
          <p:cNvPr id="80" name="Picture 79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809127" y="4319770"/>
            <a:ext cx="609600" cy="609600"/>
          </a:xfrm>
          <a:prstGeom prst="rect">
            <a:avLst/>
          </a:prstGeom>
        </p:spPr>
      </p:pic>
      <p:pic>
        <p:nvPicPr>
          <p:cNvPr id="81" name="Picture 80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809127" y="4975684"/>
            <a:ext cx="609600" cy="609600"/>
          </a:xfrm>
          <a:prstGeom prst="rect">
            <a:avLst/>
          </a:prstGeom>
        </p:spPr>
      </p:pic>
      <p:pic>
        <p:nvPicPr>
          <p:cNvPr id="82" name="Picture 81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809127" y="5585284"/>
            <a:ext cx="609600" cy="609600"/>
          </a:xfrm>
          <a:prstGeom prst="rect">
            <a:avLst/>
          </a:prstGeom>
        </p:spPr>
      </p:pic>
      <p:pic>
        <p:nvPicPr>
          <p:cNvPr id="83" name="Picture 82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809127" y="6194884"/>
            <a:ext cx="609600" cy="609600"/>
          </a:xfrm>
          <a:prstGeom prst="rect">
            <a:avLst/>
          </a:prstGeom>
        </p:spPr>
      </p:pic>
      <p:pic>
        <p:nvPicPr>
          <p:cNvPr id="3" name="Picture 2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91515" y="37650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927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606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85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268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340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3671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927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2248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111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211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ounded Rectangular Callout 47"/>
          <p:cNvSpPr/>
          <p:nvPr/>
        </p:nvSpPr>
        <p:spPr>
          <a:xfrm>
            <a:off x="5022852" y="1891196"/>
            <a:ext cx="1912313" cy="1138586"/>
          </a:xfrm>
          <a:prstGeom prst="wedgeRoundRectCallout">
            <a:avLst>
              <a:gd name="adj1" fmla="val 36009"/>
              <a:gd name="adj2" fmla="val 76733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Ma </a:t>
            </a:r>
            <a:r>
              <a:rPr lang="en-GB" dirty="0" err="1">
                <a:solidFill>
                  <a:schemeClr val="tx1"/>
                </a:solidFill>
                <a:latin typeface="Twinkl" pitchFamily="2" charset="0"/>
              </a:rPr>
              <a:t>matière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Twinkl" pitchFamily="2" charset="0"/>
              </a:rPr>
              <a:t>favorite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Twinkl" pitchFamily="2" charset="0"/>
              </a:rPr>
              <a:t>est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 </a:t>
            </a:r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 dessin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.</a:t>
            </a:r>
            <a:r>
              <a:rPr lang="en-GB" dirty="0">
                <a:latin typeface="Twinkl" pitchFamily="2" charset="0"/>
              </a:rPr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tabLst>
                <a:tab pos="2865755" algn="ctr"/>
                <a:tab pos="5731510" algn="r"/>
              </a:tabLst>
            </a:pPr>
            <a:r>
              <a:rPr lang="en-GB" sz="3600" dirty="0" err="1"/>
              <a:t>Quelle</a:t>
            </a:r>
            <a:r>
              <a:rPr lang="en-GB" sz="3600" dirty="0"/>
              <a:t> </a:t>
            </a:r>
            <a:r>
              <a:rPr lang="en-GB" sz="3600" dirty="0" err="1"/>
              <a:t>est</a:t>
            </a:r>
            <a:r>
              <a:rPr lang="en-GB" sz="3600" dirty="0"/>
              <a:t> ta </a:t>
            </a:r>
            <a:r>
              <a:rPr lang="en-GB" sz="3600" dirty="0" err="1"/>
              <a:t>matière</a:t>
            </a:r>
            <a:r>
              <a:rPr lang="en-GB" sz="3600" dirty="0"/>
              <a:t> </a:t>
            </a:r>
            <a:r>
              <a:rPr lang="en-GB" sz="3600" dirty="0" err="1"/>
              <a:t>favorite</a:t>
            </a:r>
            <a:r>
              <a:rPr lang="en-GB" sz="3600" dirty="0"/>
              <a:t> ?</a:t>
            </a:r>
            <a:br>
              <a:rPr lang="fr-FR" sz="4800" b="0" kern="0" dirty="0">
                <a:solidFill>
                  <a:srgbClr val="FF0000"/>
                </a:solidFill>
                <a:cs typeface="Arial" panose="020B0604020202020204" pitchFamily="34" charset="0"/>
              </a:rPr>
            </a:br>
            <a:r>
              <a:rPr lang="en-GB" sz="2700" dirty="0"/>
              <a:t>Which is your favourite subject?</a:t>
            </a:r>
            <a:br>
              <a:rPr lang="en-GB" sz="2800" dirty="0"/>
            </a:b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755650" y="1990846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755650" y="2386475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755650" y="2782104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755650" y="3177733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755650" y="3573362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755650" y="3968991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755650" y="4364620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755650" y="4760249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755650" y="5155878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755650" y="5551507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910258" y="2003994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le français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10258" y="2399623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 dessin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10258" y="2785251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géographie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(la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géo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10258" y="319930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l’anglais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10258" y="3586510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l'éducation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physique (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l’E.P.S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.)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0258" y="398213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l'informatique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10258" y="4374621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mathématiques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(les maths)</a:t>
            </a:r>
            <a:r>
              <a:rPr lang="en-GB" b="1" dirty="0">
                <a:solidFill>
                  <a:srgbClr val="DB5183"/>
                </a:solidFill>
                <a:latin typeface="Twinkl" pitchFamily="2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10258" y="476552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musique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10258" y="5170600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l'histoire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10258" y="5551507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sciences </a:t>
            </a:r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Group Work"/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775"/>
            <a:ext cx="864000" cy="864000"/>
          </a:xfrm>
          <a:prstGeom prst="rect">
            <a:avLst/>
          </a:prstGeom>
        </p:spPr>
      </p:pic>
      <p:pic>
        <p:nvPicPr>
          <p:cNvPr id="50" name="le dessin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8080" y="262261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7848" y="3145658"/>
            <a:ext cx="2340502" cy="2241825"/>
          </a:xfrm>
          <a:prstGeom prst="ellipse">
            <a:avLst/>
          </a:prstGeom>
        </p:spPr>
      </p:pic>
      <p:pic>
        <p:nvPicPr>
          <p:cNvPr id="49" name="francais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06692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dessin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44940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geo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84503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anglais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326010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LEPS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365573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informatique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04821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maths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42963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musique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84808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histoire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520408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sciences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5607585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7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19139" y="263525"/>
            <a:ext cx="609600" cy="609600"/>
          </a:xfrm>
          <a:prstGeom prst="rect">
            <a:avLst/>
          </a:prstGeom>
        </p:spPr>
      </p:pic>
      <p:pic>
        <p:nvPicPr>
          <p:cNvPr id="74" name="Picture 7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38851" y="1028700"/>
            <a:ext cx="609600" cy="609600"/>
          </a:xfrm>
          <a:prstGeom prst="rect">
            <a:avLst/>
          </a:prstGeom>
        </p:spPr>
      </p:pic>
      <p:pic>
        <p:nvPicPr>
          <p:cNvPr id="75" name="Picture 7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38851" y="1708806"/>
            <a:ext cx="609600" cy="609600"/>
          </a:xfrm>
          <a:prstGeom prst="rect">
            <a:avLst/>
          </a:prstGeom>
        </p:spPr>
      </p:pic>
      <p:pic>
        <p:nvPicPr>
          <p:cNvPr id="76" name="Picture 75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70578" y="2382859"/>
            <a:ext cx="609600" cy="609600"/>
          </a:xfrm>
          <a:prstGeom prst="rect">
            <a:avLst/>
          </a:prstGeom>
        </p:spPr>
      </p:pic>
      <p:pic>
        <p:nvPicPr>
          <p:cNvPr id="77" name="Picture 76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88739" y="3013342"/>
            <a:ext cx="609600" cy="609600"/>
          </a:xfrm>
          <a:prstGeom prst="rect">
            <a:avLst/>
          </a:prstGeom>
        </p:spPr>
      </p:pic>
      <p:pic>
        <p:nvPicPr>
          <p:cNvPr id="78" name="Picture 77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792190" y="3664896"/>
            <a:ext cx="609600" cy="609600"/>
          </a:xfrm>
          <a:prstGeom prst="rect">
            <a:avLst/>
          </a:prstGeom>
        </p:spPr>
      </p:pic>
      <p:pic>
        <p:nvPicPr>
          <p:cNvPr id="79" name="Picture 78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809127" y="4319770"/>
            <a:ext cx="609600" cy="609600"/>
          </a:xfrm>
          <a:prstGeom prst="rect">
            <a:avLst/>
          </a:prstGeom>
        </p:spPr>
      </p:pic>
      <p:pic>
        <p:nvPicPr>
          <p:cNvPr id="80" name="Picture 79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809127" y="4975684"/>
            <a:ext cx="609600" cy="609600"/>
          </a:xfrm>
          <a:prstGeom prst="rect">
            <a:avLst/>
          </a:prstGeom>
        </p:spPr>
      </p:pic>
      <p:pic>
        <p:nvPicPr>
          <p:cNvPr id="81" name="Picture 80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809127" y="5585284"/>
            <a:ext cx="609600" cy="609600"/>
          </a:xfrm>
          <a:prstGeom prst="rect">
            <a:avLst/>
          </a:prstGeom>
        </p:spPr>
      </p:pic>
      <p:pic>
        <p:nvPicPr>
          <p:cNvPr id="82" name="Picture 81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809127" y="6194884"/>
            <a:ext cx="609600" cy="609600"/>
          </a:xfrm>
          <a:prstGeom prst="rect">
            <a:avLst/>
          </a:prstGeom>
        </p:spPr>
      </p:pic>
      <p:pic>
        <p:nvPicPr>
          <p:cNvPr id="4" name="Picture 3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66110" y="33541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1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27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06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855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268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340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67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927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2248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2111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11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3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tabLst>
                <a:tab pos="2865755" algn="ctr"/>
                <a:tab pos="5731510" algn="r"/>
              </a:tabLst>
            </a:pPr>
            <a:r>
              <a:rPr lang="en-GB" sz="3600" dirty="0" err="1"/>
              <a:t>Quelle</a:t>
            </a:r>
            <a:r>
              <a:rPr lang="en-GB" sz="3600" dirty="0"/>
              <a:t> </a:t>
            </a:r>
            <a:r>
              <a:rPr lang="en-GB" sz="3600" dirty="0" err="1"/>
              <a:t>est</a:t>
            </a:r>
            <a:r>
              <a:rPr lang="en-GB" sz="3600" dirty="0"/>
              <a:t> ta </a:t>
            </a:r>
            <a:r>
              <a:rPr lang="en-GB" sz="3600" dirty="0" err="1"/>
              <a:t>matière</a:t>
            </a:r>
            <a:r>
              <a:rPr lang="en-GB" sz="3600" dirty="0"/>
              <a:t> </a:t>
            </a:r>
            <a:r>
              <a:rPr lang="en-GB" sz="3600" dirty="0" err="1"/>
              <a:t>favorite</a:t>
            </a:r>
            <a:r>
              <a:rPr lang="en-GB" sz="3600" dirty="0"/>
              <a:t> ?</a:t>
            </a:r>
            <a:br>
              <a:rPr lang="fr-FR" sz="4800" b="0" kern="0" dirty="0">
                <a:solidFill>
                  <a:srgbClr val="FF0000"/>
                </a:solidFill>
                <a:cs typeface="Arial" panose="020B0604020202020204" pitchFamily="34" charset="0"/>
              </a:rPr>
            </a:br>
            <a:r>
              <a:rPr lang="en-GB" sz="2700" dirty="0"/>
              <a:t>Which is your favourite subject?</a:t>
            </a:r>
            <a:br>
              <a:rPr lang="en-GB" sz="2800" dirty="0"/>
            </a:b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755650" y="1990846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755650" y="2386475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755650" y="2782104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755650" y="3177733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755650" y="3573362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755650" y="3968991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755650" y="4364620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755650" y="4760249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755650" y="5155878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755650" y="5551507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910258" y="2003994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le français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10258" y="2399623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 dessin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10258" y="2785251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géographie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(la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géo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10258" y="319930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l’anglais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10258" y="3586510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l'éducation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physique (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l’E.P.S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.)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0258" y="398213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l'informatique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10258" y="4374621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mathématiques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(les maths)</a:t>
            </a:r>
            <a:r>
              <a:rPr lang="en-GB" b="1" dirty="0">
                <a:solidFill>
                  <a:srgbClr val="DB5183"/>
                </a:solidFill>
                <a:latin typeface="Twinkl" pitchFamily="2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10258" y="476552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musique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10258" y="5170600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l'histoire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10258" y="5551507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sciences </a:t>
            </a:r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Group Work"/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775"/>
            <a:ext cx="864000" cy="864000"/>
          </a:xfrm>
          <a:prstGeom prst="rect">
            <a:avLst/>
          </a:prstGeom>
        </p:spPr>
      </p:pic>
      <p:sp>
        <p:nvSpPr>
          <p:cNvPr id="51" name="Rounded Rectangular Callout 50"/>
          <p:cNvSpPr/>
          <p:nvPr/>
        </p:nvSpPr>
        <p:spPr>
          <a:xfrm>
            <a:off x="6555457" y="4936856"/>
            <a:ext cx="1681693" cy="886536"/>
          </a:xfrm>
          <a:prstGeom prst="wedgeRoundRectCallout">
            <a:avLst>
              <a:gd name="adj1" fmla="val 36009"/>
              <a:gd name="adj2" fmla="val 76733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Ma </a:t>
            </a:r>
            <a:r>
              <a:rPr lang="en-GB" dirty="0" err="1">
                <a:solidFill>
                  <a:schemeClr val="tx1"/>
                </a:solidFill>
                <a:latin typeface="Twinkl" pitchFamily="2" charset="0"/>
              </a:rPr>
              <a:t>matière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Twinkl" pitchFamily="2" charset="0"/>
              </a:rPr>
              <a:t>favorite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Twinkl" pitchFamily="2" charset="0"/>
              </a:rPr>
              <a:t>est</a:t>
            </a:r>
            <a:r>
              <a:rPr lang="en-GB" dirty="0">
                <a:solidFill>
                  <a:schemeClr val="tx1"/>
                </a:solidFill>
                <a:latin typeface="Twinkl" pitchFamily="2" charset="0"/>
              </a:rPr>
              <a:t>…</a:t>
            </a: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9934" y="1766846"/>
            <a:ext cx="2942328" cy="2775473"/>
          </a:xfrm>
          <a:prstGeom prst="rect">
            <a:avLst/>
          </a:prstGeom>
        </p:spPr>
      </p:pic>
      <p:pic>
        <p:nvPicPr>
          <p:cNvPr id="48" name="francais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06692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dessin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44940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geo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84503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anglais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326010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LEPS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365573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informatique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04821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maths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42963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musique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84808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histoire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520408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sciences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5607585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719139" y="263525"/>
            <a:ext cx="609600" cy="609600"/>
          </a:xfrm>
          <a:prstGeom prst="rect">
            <a:avLst/>
          </a:prstGeom>
        </p:spPr>
      </p:pic>
      <p:pic>
        <p:nvPicPr>
          <p:cNvPr id="72" name="Picture 7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738851" y="1028700"/>
            <a:ext cx="609600" cy="609600"/>
          </a:xfrm>
          <a:prstGeom prst="rect">
            <a:avLst/>
          </a:prstGeom>
        </p:spPr>
      </p:pic>
      <p:pic>
        <p:nvPicPr>
          <p:cNvPr id="74" name="Picture 7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738851" y="1708806"/>
            <a:ext cx="609600" cy="609600"/>
          </a:xfrm>
          <a:prstGeom prst="rect">
            <a:avLst/>
          </a:prstGeom>
        </p:spPr>
      </p:pic>
      <p:pic>
        <p:nvPicPr>
          <p:cNvPr id="75" name="Picture 7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770578" y="2382859"/>
            <a:ext cx="609600" cy="609600"/>
          </a:xfrm>
          <a:prstGeom prst="rect">
            <a:avLst/>
          </a:prstGeom>
        </p:spPr>
      </p:pic>
      <p:pic>
        <p:nvPicPr>
          <p:cNvPr id="76" name="Picture 7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788739" y="3013342"/>
            <a:ext cx="609600" cy="609600"/>
          </a:xfrm>
          <a:prstGeom prst="rect">
            <a:avLst/>
          </a:prstGeom>
        </p:spPr>
      </p:pic>
      <p:pic>
        <p:nvPicPr>
          <p:cNvPr id="77" name="Picture 76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792190" y="3664896"/>
            <a:ext cx="609600" cy="609600"/>
          </a:xfrm>
          <a:prstGeom prst="rect">
            <a:avLst/>
          </a:prstGeom>
        </p:spPr>
      </p:pic>
      <p:pic>
        <p:nvPicPr>
          <p:cNvPr id="78" name="Picture 77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809127" y="4319770"/>
            <a:ext cx="609600" cy="609600"/>
          </a:xfrm>
          <a:prstGeom prst="rect">
            <a:avLst/>
          </a:prstGeom>
        </p:spPr>
      </p:pic>
      <p:pic>
        <p:nvPicPr>
          <p:cNvPr id="79" name="Picture 78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809127" y="4975684"/>
            <a:ext cx="609600" cy="609600"/>
          </a:xfrm>
          <a:prstGeom prst="rect">
            <a:avLst/>
          </a:prstGeom>
        </p:spPr>
      </p:pic>
      <p:pic>
        <p:nvPicPr>
          <p:cNvPr id="80" name="Picture 79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809127" y="5585284"/>
            <a:ext cx="609600" cy="609600"/>
          </a:xfrm>
          <a:prstGeom prst="rect">
            <a:avLst/>
          </a:prstGeom>
        </p:spPr>
      </p:pic>
      <p:pic>
        <p:nvPicPr>
          <p:cNvPr id="81" name="Picture 80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-809127" y="61948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0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7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06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855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268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340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671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927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248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211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111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46887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1840375"/>
            <a:ext cx="7632700" cy="4252450"/>
          </a:xfrm>
          <a:prstGeom prst="rect">
            <a:avLst/>
          </a:prstGeom>
          <a:solidFill>
            <a:srgbClr val="82B8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Alley – z !</a:t>
            </a:r>
            <a:br>
              <a:rPr lang="en-GB" sz="4400" b="0" kern="0" dirty="0">
                <a:solidFill>
                  <a:schemeClr val="tx1"/>
                </a:solidFill>
              </a:rPr>
            </a:br>
            <a:r>
              <a:rPr lang="en-GB" sz="3100" b="0" kern="0" dirty="0">
                <a:solidFill>
                  <a:schemeClr val="tx1"/>
                </a:solidFill>
              </a:rPr>
              <a:t>Off You Go!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750" y="1988756"/>
            <a:ext cx="2763167" cy="39085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3359" y="1988756"/>
            <a:ext cx="2763167" cy="39085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8968" y="1988756"/>
            <a:ext cx="2763167" cy="39085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Individual Work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69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 SemiBold" pitchFamily="2" charset="0"/>
              </a:rPr>
              <a:t>Success Criteria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 SemiBold" pitchFamily="2" charset="0"/>
              </a:rPr>
              <a:t>Aim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/>
          </a:bodyPr>
          <a:lstStyle/>
          <a:p>
            <a:r>
              <a:rPr lang="en-GB" dirty="0"/>
              <a:t>I can write and say a sentence to answer a question.</a:t>
            </a:r>
          </a:p>
          <a:p>
            <a:r>
              <a:rPr lang="en-GB" dirty="0"/>
              <a:t>I can use comparative and superlative adverbs.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6803"/>
            <a:ext cx="7886700" cy="2878435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2" charset="0"/>
              </a:rPr>
              <a:t>I can say which subject I like best, orally.</a:t>
            </a:r>
          </a:p>
          <a:p>
            <a:r>
              <a:rPr lang="en-GB" dirty="0">
                <a:latin typeface="Twinkl" pitchFamily="2" charset="0"/>
              </a:rPr>
              <a:t>I can say which subject I like best in writing.</a:t>
            </a:r>
          </a:p>
          <a:p>
            <a:endParaRPr lang="en-GB" dirty="0">
              <a:latin typeface="Twinkl" pitchFamily="2" charset="0"/>
            </a:endParaRPr>
          </a:p>
          <a:p>
            <a:r>
              <a:rPr lang="en-GB" dirty="0">
                <a:latin typeface="Twinkl" pitchFamily="2" charset="0"/>
              </a:rPr>
              <a:t>I can compare two subjects using the adverb ‘</a:t>
            </a:r>
            <a:r>
              <a:rPr lang="en-GB" dirty="0" err="1">
                <a:latin typeface="Twinkl" pitchFamily="2" charset="0"/>
              </a:rPr>
              <a:t>mieux</a:t>
            </a:r>
            <a:r>
              <a:rPr lang="en-GB" dirty="0">
                <a:latin typeface="Twinkl" pitchFamily="2" charset="0"/>
              </a:rPr>
              <a:t>.’</a:t>
            </a:r>
          </a:p>
          <a:p>
            <a:r>
              <a:rPr lang="en-GB" dirty="0">
                <a:latin typeface="Twinkl" pitchFamily="2" charset="0"/>
              </a:rPr>
              <a:t>I can state which subject I like best using ‘Ma </a:t>
            </a:r>
            <a:r>
              <a:rPr lang="en-GB" dirty="0" err="1">
                <a:latin typeface="Twinkl" pitchFamily="2" charset="0"/>
              </a:rPr>
              <a:t>matière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favorite</a:t>
            </a:r>
            <a:r>
              <a:rPr lang="en-GB" dirty="0">
                <a:latin typeface="Twinkl" pitchFamily="2" charset="0"/>
              </a:rPr>
              <a:t>’.</a:t>
            </a: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Les </a:t>
            </a:r>
            <a:r>
              <a:rPr lang="fr-FR" sz="4400" b="0" kern="0" dirty="0">
                <a:solidFill>
                  <a:schemeClr val="tx1"/>
                </a:solidFill>
                <a:cs typeface="Arial" panose="020B0604020202020204" pitchFamily="34" charset="0"/>
              </a:rPr>
              <a:t>matières</a:t>
            </a:r>
            <a:br>
              <a:rPr lang="fr-FR" sz="4800" b="0" kern="0" dirty="0">
                <a:solidFill>
                  <a:srgbClr val="FF0000"/>
                </a:solidFill>
                <a:cs typeface="Arial" panose="020B0604020202020204" pitchFamily="34" charset="0"/>
              </a:rPr>
            </a:br>
            <a:r>
              <a:rPr lang="en-GB" sz="3100" b="0" dirty="0"/>
              <a:t>School Subjects</a:t>
            </a:r>
            <a:br>
              <a:rPr lang="en-GB" dirty="0">
                <a:latin typeface="Twinkl" pitchFamily="2" charset="0"/>
              </a:rPr>
            </a:b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755650" y="1595217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755650" y="1990846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755650" y="2386475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755650" y="2782104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755650" y="3177733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755650" y="3573362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755650" y="3968991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755650" y="4364620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755650" y="4760249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755650" y="5155878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4572000" y="1595217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4572000" y="1990846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4572000" y="2386475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4572000" y="2782104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4572000" y="3177733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4572000" y="3573362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4572000" y="3968991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4572000" y="4364620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4572000" y="4760249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4572000" y="5155878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755650" y="5551507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4572000" y="5551507"/>
            <a:ext cx="3816350" cy="3956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708914" y="1598887"/>
            <a:ext cx="190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Twinkl SemiBold" pitchFamily="2" charset="0"/>
              </a:rPr>
              <a:t>Français</a:t>
            </a:r>
            <a:endParaRPr lang="en-GB" dirty="0">
              <a:latin typeface="Twinkl SemiBold" pitchFamily="2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87278" y="1598887"/>
            <a:ext cx="1909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Twinkl SemiBold" pitchFamily="2" charset="0"/>
              </a:rPr>
              <a:t>English</a:t>
            </a:r>
            <a:endParaRPr lang="en-GB" dirty="0">
              <a:latin typeface="Twinkl SemiBold" pitchFamily="2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10258" y="2003994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le français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10258" y="2399623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 dessin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10258" y="2785251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géographie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(la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géo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)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10258" y="319930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dirty="0">
                <a:solidFill>
                  <a:srgbClr val="3399FF"/>
                </a:solidFill>
                <a:latin typeface="Twinkl" pitchFamily="2" charset="0"/>
              </a:rPr>
              <a:t>l’anglais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10258" y="3586510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l'éducation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physique (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l’E.P.S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.)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10258" y="398213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l'informatique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10258" y="4374621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mathématiques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(les maths)</a:t>
            </a:r>
            <a:r>
              <a:rPr lang="en-GB" b="1" dirty="0">
                <a:solidFill>
                  <a:srgbClr val="DB5183"/>
                </a:solidFill>
                <a:latin typeface="Twinkl" pitchFamily="2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10258" y="476552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musique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10258" y="5170600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l'histoire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10258" y="5551507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sciences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726608" y="2003994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dirty="0">
                <a:latin typeface="Twinkl" pitchFamily="2" charset="0"/>
              </a:rPr>
              <a:t>French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726608" y="2399623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latin typeface="Twinkl" pitchFamily="2" charset="0"/>
              </a:rPr>
              <a:t>Art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726608" y="2785251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latin typeface="Twinkl" pitchFamily="2" charset="0"/>
              </a:rPr>
              <a:t>Geography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726608" y="319930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dirty="0">
                <a:latin typeface="Twinkl" pitchFamily="2" charset="0"/>
              </a:rPr>
              <a:t>English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726608" y="3586510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latin typeface="Twinkl" pitchFamily="2" charset="0"/>
              </a:rPr>
              <a:t>PE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726608" y="398213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Twinkl" pitchFamily="2" charset="0"/>
              </a:rPr>
              <a:t>IT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726608" y="4374621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latin typeface="Twinkl" pitchFamily="2" charset="0"/>
              </a:rPr>
              <a:t>Maths</a:t>
            </a:r>
            <a:endParaRPr lang="en-GB" b="1" dirty="0">
              <a:latin typeface="Twinkl" pitchFamily="2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26608" y="4765529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latin typeface="Twinkl" pitchFamily="2" charset="0"/>
              </a:rPr>
              <a:t>Music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726608" y="5170600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latin typeface="Twinkl" pitchFamily="2" charset="0"/>
              </a:rPr>
              <a:t>History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26608" y="5551507"/>
            <a:ext cx="35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dirty="0">
                <a:latin typeface="Twinkl" pitchFamily="2" charset="0"/>
              </a:rPr>
              <a:t>Science</a:t>
            </a:r>
          </a:p>
        </p:txBody>
      </p:sp>
      <p:sp>
        <p:nvSpPr>
          <p:cNvPr id="58" name="Rectangle 57"/>
          <p:cNvSpPr/>
          <p:nvPr/>
        </p:nvSpPr>
        <p:spPr>
          <a:xfrm>
            <a:off x="1157287" y="728663"/>
            <a:ext cx="1519301" cy="654050"/>
          </a:xfrm>
          <a:prstGeom prst="rect">
            <a:avLst/>
          </a:prstGeom>
          <a:solidFill>
            <a:srgbClr val="FF7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Twinkl" pitchFamily="2" charset="0"/>
            </a:endParaRPr>
          </a:p>
        </p:txBody>
      </p:sp>
      <p:sp>
        <p:nvSpPr>
          <p:cNvPr id="59" name="TextBox 10"/>
          <p:cNvSpPr txBox="1">
            <a:spLocks noChangeArrowheads="1"/>
          </p:cNvSpPr>
          <p:nvPr/>
        </p:nvSpPr>
        <p:spPr bwMode="auto">
          <a:xfrm>
            <a:off x="1390070" y="779818"/>
            <a:ext cx="12865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tx1"/>
                </a:solidFill>
                <a:latin typeface="Twinkl" pitchFamily="2" charset="0"/>
              </a:rPr>
              <a:t>Click play buttons throughout to hear phrases and words.</a:t>
            </a:r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francais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06692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dessin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44940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geo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284503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anglais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326010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LEPS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365573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informatique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04821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maths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42963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musique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4848083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histoire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520408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sciences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497" y="5607585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719139" y="263525"/>
            <a:ext cx="609600" cy="609600"/>
          </a:xfrm>
          <a:prstGeom prst="rect">
            <a:avLst/>
          </a:prstGeom>
        </p:spPr>
      </p:pic>
      <p:pic>
        <p:nvPicPr>
          <p:cNvPr id="8" name="Picture 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738851" y="1028700"/>
            <a:ext cx="609600" cy="609600"/>
          </a:xfrm>
          <a:prstGeom prst="rect">
            <a:avLst/>
          </a:prstGeom>
        </p:spPr>
      </p:pic>
      <p:pic>
        <p:nvPicPr>
          <p:cNvPr id="9" name="Picture 8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738851" y="1708806"/>
            <a:ext cx="609600" cy="609600"/>
          </a:xfrm>
          <a:prstGeom prst="rect">
            <a:avLst/>
          </a:prstGeom>
        </p:spPr>
      </p:pic>
      <p:pic>
        <p:nvPicPr>
          <p:cNvPr id="10" name="Picture 9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770578" y="2382859"/>
            <a:ext cx="609600" cy="609600"/>
          </a:xfrm>
          <a:prstGeom prst="rect">
            <a:avLst/>
          </a:prstGeom>
        </p:spPr>
      </p:pic>
      <p:pic>
        <p:nvPicPr>
          <p:cNvPr id="11" name="Picture 10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788739" y="3013342"/>
            <a:ext cx="609600" cy="609600"/>
          </a:xfrm>
          <a:prstGeom prst="rect">
            <a:avLst/>
          </a:prstGeom>
        </p:spPr>
      </p:pic>
      <p:pic>
        <p:nvPicPr>
          <p:cNvPr id="12" name="Picture 11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792190" y="3664896"/>
            <a:ext cx="609600" cy="609600"/>
          </a:xfrm>
          <a:prstGeom prst="rect">
            <a:avLst/>
          </a:prstGeom>
        </p:spPr>
      </p:pic>
      <p:pic>
        <p:nvPicPr>
          <p:cNvPr id="13" name="Picture 12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809127" y="4319770"/>
            <a:ext cx="609600" cy="609600"/>
          </a:xfrm>
          <a:prstGeom prst="rect">
            <a:avLst/>
          </a:prstGeom>
        </p:spPr>
      </p:pic>
      <p:pic>
        <p:nvPicPr>
          <p:cNvPr id="14" name="Picture 1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809127" y="4975684"/>
            <a:ext cx="609600" cy="609600"/>
          </a:xfrm>
          <a:prstGeom prst="rect">
            <a:avLst/>
          </a:prstGeom>
        </p:spPr>
      </p:pic>
      <p:pic>
        <p:nvPicPr>
          <p:cNvPr id="15" name="Picture 14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809127" y="5585284"/>
            <a:ext cx="609600" cy="609600"/>
          </a:xfrm>
          <a:prstGeom prst="rect">
            <a:avLst/>
          </a:prstGeom>
        </p:spPr>
      </p:pic>
      <p:pic>
        <p:nvPicPr>
          <p:cNvPr id="73" name="Picture 72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809127" y="61948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0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8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1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42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3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367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9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224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111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9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160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38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42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3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367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19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224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111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21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55650" y="1635985"/>
            <a:ext cx="7632700" cy="461665"/>
          </a:xfrm>
          <a:prstGeom prst="rect">
            <a:avLst/>
          </a:prstGeom>
          <a:solidFill>
            <a:srgbClr val="617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Quiz</a:t>
            </a:r>
            <a:br>
              <a:rPr lang="en-GB" dirty="0">
                <a:latin typeface="Twinkl" pitchFamily="2" charset="0"/>
              </a:rPr>
            </a:br>
            <a:endParaRPr lang="en-GB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2037643" y="250170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dirty="0">
                <a:latin typeface="Twinkl" pitchFamily="2" charset="0"/>
              </a:rPr>
              <a:t>a) l’art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037643" y="343151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2400" dirty="0">
                <a:latin typeface="Twinkl" pitchFamily="2" charset="0"/>
              </a:rPr>
              <a:t>b) le dessin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037643" y="436132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2400" dirty="0">
                <a:latin typeface="Twinkl" pitchFamily="2" charset="0"/>
              </a:rPr>
              <a:t>c) la dessin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037643" y="529113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dirty="0">
                <a:latin typeface="Twinkl" pitchFamily="2" charset="0"/>
              </a:rPr>
              <a:t>d) la dessiner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037643" y="1635985"/>
            <a:ext cx="5059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  <a:latin typeface="Twinkl" pitchFamily="2" charset="0"/>
              </a:rPr>
              <a:t>What is the French name for art?</a:t>
            </a:r>
          </a:p>
        </p:txBody>
      </p:sp>
      <p:pic>
        <p:nvPicPr>
          <p:cNvPr id="76" name="dessin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8876" y="353376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Whole Clas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216" y="2721065"/>
            <a:ext cx="3360559" cy="2707462"/>
          </a:xfrm>
          <a:prstGeom prst="rect">
            <a:avLst/>
          </a:prstGeom>
        </p:spPr>
      </p:pic>
      <p:pic>
        <p:nvPicPr>
          <p:cNvPr id="2" name="Picture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21160" y="21969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2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5650" y="1635985"/>
            <a:ext cx="7632700" cy="461665"/>
          </a:xfrm>
          <a:prstGeom prst="rect">
            <a:avLst/>
          </a:prstGeom>
          <a:solidFill>
            <a:srgbClr val="617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Quiz</a:t>
            </a:r>
            <a:br>
              <a:rPr lang="en-GB" dirty="0">
                <a:latin typeface="Twinkl" pitchFamily="2" charset="0"/>
              </a:rPr>
            </a:br>
            <a:endParaRPr lang="en-GB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2037643" y="250170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dirty="0">
                <a:latin typeface="Twinkl" pitchFamily="2" charset="0"/>
              </a:rPr>
              <a:t>a) l’informatique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037643" y="343151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2400" dirty="0">
                <a:latin typeface="Twinkl" pitchFamily="2" charset="0"/>
              </a:rPr>
              <a:t>b) le computer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037643" y="436132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2400" dirty="0">
                <a:latin typeface="Twinkl" pitchFamily="2" charset="0"/>
              </a:rPr>
              <a:t>c) </a:t>
            </a:r>
            <a:r>
              <a:rPr lang="en-GB" sz="2400" dirty="0" err="1">
                <a:latin typeface="Twinkl" pitchFamily="2" charset="0"/>
              </a:rPr>
              <a:t>l’info</a:t>
            </a:r>
            <a:endParaRPr lang="en-GB" sz="2400" dirty="0">
              <a:latin typeface="Twinkl" pitchFamily="2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37643" y="529113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dirty="0">
                <a:latin typeface="Twinkl" pitchFamily="2" charset="0"/>
              </a:rPr>
              <a:t>d) l’internet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037643" y="1635985"/>
            <a:ext cx="5059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  <a:latin typeface="Twinkl" pitchFamily="2" charset="0"/>
              </a:rPr>
              <a:t>What is the French name for IT?</a:t>
            </a:r>
          </a:p>
        </p:txBody>
      </p:sp>
      <p:pic>
        <p:nvPicPr>
          <p:cNvPr id="9" name="informatique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7235" y="260395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Whole Clas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763" y="2755687"/>
            <a:ext cx="4572000" cy="2901746"/>
          </a:xfrm>
          <a:prstGeom prst="rect">
            <a:avLst/>
          </a:prstGeom>
        </p:spPr>
      </p:pic>
      <p:pic>
        <p:nvPicPr>
          <p:cNvPr id="3" name="Picture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41407" y="36623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8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3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755650" y="1649223"/>
            <a:ext cx="7632700" cy="461665"/>
          </a:xfrm>
          <a:prstGeom prst="rect">
            <a:avLst/>
          </a:prstGeom>
          <a:solidFill>
            <a:srgbClr val="617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Quiz</a:t>
            </a:r>
            <a:br>
              <a:rPr lang="en-GB" dirty="0">
                <a:latin typeface="Twinkl" pitchFamily="2" charset="0"/>
              </a:rPr>
            </a:br>
            <a:endParaRPr lang="en-GB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2037643" y="250170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dirty="0">
                <a:latin typeface="Twinkl" pitchFamily="2" charset="0"/>
              </a:rPr>
              <a:t>a) </a:t>
            </a:r>
            <a:r>
              <a:rPr lang="fr-FR" sz="2400" dirty="0" err="1">
                <a:latin typeface="Twinkl" pitchFamily="2" charset="0"/>
              </a:rPr>
              <a:t>singular</a:t>
            </a:r>
            <a:endParaRPr lang="fr-FR" sz="2400" dirty="0">
              <a:latin typeface="Twinkl" pitchFamily="2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037643" y="343151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2400" dirty="0">
                <a:latin typeface="Twinkl" pitchFamily="2" charset="0"/>
              </a:rPr>
              <a:t>b) plural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55650" y="1635985"/>
            <a:ext cx="7632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  <a:latin typeface="Twinkl" pitchFamily="2" charset="0"/>
              </a:rPr>
              <a:t>Is the French word for Science singular or plural?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13670" y="4810728"/>
            <a:ext cx="350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800" dirty="0">
                <a:solidFill>
                  <a:srgbClr val="DB5183"/>
                </a:solidFill>
                <a:latin typeface="Twinkl" pitchFamily="2" charset="0"/>
              </a:rPr>
              <a:t>les sciences </a:t>
            </a:r>
          </a:p>
        </p:txBody>
      </p:sp>
      <p:pic>
        <p:nvPicPr>
          <p:cNvPr id="10" name="Science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4772" y="494375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Whole Clas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6697" y="2289010"/>
            <a:ext cx="3088204" cy="2447033"/>
          </a:xfrm>
          <a:prstGeom prst="rect">
            <a:avLst/>
          </a:prstGeom>
        </p:spPr>
      </p:pic>
      <p:pic>
        <p:nvPicPr>
          <p:cNvPr id="4" name="Picture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02432" y="32077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5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1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2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53513" y="1646843"/>
            <a:ext cx="7632700" cy="461665"/>
          </a:xfrm>
          <a:prstGeom prst="rect">
            <a:avLst/>
          </a:prstGeom>
          <a:solidFill>
            <a:srgbClr val="617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Quiz</a:t>
            </a:r>
            <a:br>
              <a:rPr lang="en-GB" dirty="0">
                <a:latin typeface="Twinkl" pitchFamily="2" charset="0"/>
              </a:rPr>
            </a:br>
            <a:endParaRPr lang="en-GB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2037643" y="250170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dirty="0">
                <a:latin typeface="Twinkl" pitchFamily="2" charset="0"/>
              </a:rPr>
              <a:t>a) masculine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037643" y="343151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2400" dirty="0">
                <a:latin typeface="Twinkl" pitchFamily="2" charset="0"/>
              </a:rPr>
              <a:t>b) feminine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55650" y="1631264"/>
            <a:ext cx="7632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  <a:latin typeface="Twinkl" pitchFamily="2" charset="0"/>
              </a:rPr>
              <a:t>Is the French word for PE masculine or feminine?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13670" y="4810728"/>
            <a:ext cx="350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800" dirty="0" err="1">
                <a:solidFill>
                  <a:srgbClr val="DB5183"/>
                </a:solidFill>
                <a:latin typeface="Twinkl" pitchFamily="2" charset="0"/>
              </a:rPr>
              <a:t>l'éducation</a:t>
            </a:r>
            <a:r>
              <a:rPr lang="en-GB" sz="2800" dirty="0">
                <a:solidFill>
                  <a:srgbClr val="DB5183"/>
                </a:solidFill>
                <a:latin typeface="Twinkl" pitchFamily="2" charset="0"/>
              </a:rPr>
              <a:t> physique</a:t>
            </a:r>
          </a:p>
        </p:txBody>
      </p:sp>
      <p:pic>
        <p:nvPicPr>
          <p:cNvPr id="8" name="LEP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0799" y="494375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Whole Clas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0580" y="2300011"/>
            <a:ext cx="3074321" cy="2436032"/>
          </a:xfrm>
          <a:prstGeom prst="rect">
            <a:avLst/>
          </a:prstGeom>
        </p:spPr>
      </p:pic>
      <p:pic>
        <p:nvPicPr>
          <p:cNvPr id="3" name="Picture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49885" y="33575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52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2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2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53513" y="1646843"/>
            <a:ext cx="7632700" cy="461665"/>
          </a:xfrm>
          <a:prstGeom prst="rect">
            <a:avLst/>
          </a:prstGeom>
          <a:solidFill>
            <a:srgbClr val="617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4400" b="0" kern="0" dirty="0">
                <a:solidFill>
                  <a:schemeClr val="tx1"/>
                </a:solidFill>
              </a:rPr>
              <a:t>Quiz</a:t>
            </a:r>
            <a:br>
              <a:rPr lang="en-GB" dirty="0">
                <a:latin typeface="Twinkl" pitchFamily="2" charset="0"/>
              </a:rPr>
            </a:br>
            <a:endParaRPr lang="en-GB" dirty="0"/>
          </a:p>
        </p:txBody>
      </p:sp>
      <p:pic>
        <p:nvPicPr>
          <p:cNvPr id="60" name="Pla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2037643" y="250170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400" dirty="0">
                <a:latin typeface="Twinkl" pitchFamily="2" charset="0"/>
              </a:rPr>
              <a:t>a) masculine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037643" y="3431516"/>
            <a:ext cx="3507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2400" dirty="0">
                <a:latin typeface="Twinkl" pitchFamily="2" charset="0"/>
              </a:rPr>
              <a:t>b) feminine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55650" y="1635985"/>
            <a:ext cx="7632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  <a:latin typeface="Twinkl" pitchFamily="2" charset="0"/>
              </a:rPr>
              <a:t>Is the French word for English masculine or feminine?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13670" y="4810728"/>
            <a:ext cx="3507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2800" dirty="0">
                <a:solidFill>
                  <a:srgbClr val="3399FF"/>
                </a:solidFill>
                <a:latin typeface="Twinkl" pitchFamily="2" charset="0"/>
              </a:rPr>
              <a:t>l’anglais</a:t>
            </a:r>
          </a:p>
        </p:txBody>
      </p:sp>
      <p:pic>
        <p:nvPicPr>
          <p:cNvPr id="8" name="langlai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5390" y="494375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Whole Class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800" y="612000"/>
            <a:ext cx="1238498" cy="864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6748" y="2257355"/>
            <a:ext cx="3168102" cy="2510342"/>
          </a:xfrm>
          <a:prstGeom prst="rect">
            <a:avLst/>
          </a:prstGeom>
        </p:spPr>
      </p:pic>
      <p:pic>
        <p:nvPicPr>
          <p:cNvPr id="3" name="Picture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69043" y="27106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1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1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1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1245</TotalTime>
  <Words>581</Words>
  <Application>Microsoft Macintosh PowerPoint</Application>
  <PresentationFormat>On-screen Show (4:3)</PresentationFormat>
  <Paragraphs>131</Paragraphs>
  <Slides>20</Slides>
  <Notes>0</Notes>
  <HiddenSlides>0</HiddenSlides>
  <MMClips>60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Twinkl SemiBold</vt:lpstr>
      <vt:lpstr>Comic Sans MS</vt:lpstr>
      <vt:lpstr>Tuffy</vt:lpstr>
      <vt:lpstr>Calibri</vt:lpstr>
      <vt:lpstr>Twinkl</vt:lpstr>
      <vt:lpstr>Sassoon Infant Rg</vt:lpstr>
      <vt:lpstr>Arial</vt:lpstr>
      <vt:lpstr>Office Theme</vt:lpstr>
      <vt:lpstr>French</vt:lpstr>
      <vt:lpstr>PowerPoint Presentation</vt:lpstr>
      <vt:lpstr>PowerPoint Presentation</vt:lpstr>
      <vt:lpstr>Les matières School Subjects </vt:lpstr>
      <vt:lpstr>Quiz </vt:lpstr>
      <vt:lpstr>Quiz </vt:lpstr>
      <vt:lpstr>Quiz </vt:lpstr>
      <vt:lpstr>Quiz </vt:lpstr>
      <vt:lpstr>Quiz </vt:lpstr>
      <vt:lpstr>Quiz </vt:lpstr>
      <vt:lpstr>Quiz </vt:lpstr>
      <vt:lpstr>Quiz </vt:lpstr>
      <vt:lpstr>Quelle matière préfères-tu ?</vt:lpstr>
      <vt:lpstr>Quelle matière préfères-tu ?</vt:lpstr>
      <vt:lpstr>Quelle matière préfères-tu ?</vt:lpstr>
      <vt:lpstr>Ask and Answer Questions </vt:lpstr>
      <vt:lpstr>Quelle est ta matière favorite ? Which is your favourite subject? </vt:lpstr>
      <vt:lpstr>Quelle est ta matière favorite ? Which is your favourite subject? </vt:lpstr>
      <vt:lpstr>Quelle est ta matière favorite ? Which is your favourite subject? </vt:lpstr>
      <vt:lpstr>Alley – z ! Off You Go!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Microsoft Office User</cp:lastModifiedBy>
  <cp:revision>110</cp:revision>
  <dcterms:created xsi:type="dcterms:W3CDTF">2014-10-01T16:09:27Z</dcterms:created>
  <dcterms:modified xsi:type="dcterms:W3CDTF">2020-04-15T19:20:19Z</dcterms:modified>
</cp:coreProperties>
</file>