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7" r:id="rId2"/>
    <p:sldId id="258" r:id="rId3"/>
    <p:sldId id="259" r:id="rId4"/>
    <p:sldId id="260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2ADA90-6373-4B90-AD70-9411DF9545B6}" type="datetimeFigureOut">
              <a:rPr lang="en-GB" smtClean="0"/>
              <a:t>05/05/2020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048007-E785-4305-853D-403469319CA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48637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57231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72858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47524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Children </a:t>
            </a: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can now go on to do differentiated GROUP ACTIVITIES. You can find Hamilton’s group activities in this unit’s TEACHING AND GROUP ACTIVITIES download.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WT/ARE/GD:  Look for 3 or 4 numbers that children estimate will have a total near given multiples of 10 OR Play ‘missing digits’. Children work out the missing 1s digit in addition calculations.</a:t>
            </a:r>
          </a:p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96728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Children can now go on to do differentiated GROUP ACTIVITIES. You can find Hamilton’s group activities in this unit’s TEACHING AND GROUP ACTIVITIES download.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WT:  Adding numbers to reach a target Sheet 1, may use expanded addition.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ARE:  Adding numbers to reach a target Sheet 1, use compact addition.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GD:  Adding numbers to reach a target Sheet 1, use compact addition and attempt Challenge.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9891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hamilton-trust.org.uk/maths/year-3-maths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8517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0401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639346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FB96D1F-83BC-4887-89A5-175B6E6C68B9}"/>
              </a:ext>
            </a:extLst>
          </p:cNvPr>
          <p:cNvSpPr/>
          <p:nvPr userDrawn="1"/>
        </p:nvSpPr>
        <p:spPr>
          <a:xfrm>
            <a:off x="-70810" y="6221406"/>
            <a:ext cx="12262811" cy="65706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13BC91-F6D0-4DC8-B0B8-6E7E7FAB6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D9A2E24-96C9-44BE-881E-97F4ADE1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580650" y="6367376"/>
            <a:ext cx="959895" cy="365125"/>
          </a:xfrm>
        </p:spPr>
        <p:txBody>
          <a:bodyPr/>
          <a:lstStyle>
            <a:lvl1pPr algn="ctr">
              <a:defRPr sz="1300" b="0">
                <a:solidFill>
                  <a:srgbClr val="EA7600"/>
                </a:solidFill>
                <a:latin typeface="+mn-lt"/>
              </a:defRPr>
            </a:lvl1pPr>
          </a:lstStyle>
          <a:p>
            <a:fld id="{BA0EE811-478C-4958-8104-2A70B5A196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89D1CB2-11BF-434A-9AE8-BEAF97E774D6}"/>
              </a:ext>
            </a:extLst>
          </p:cNvPr>
          <p:cNvSpPr/>
          <p:nvPr userDrawn="1"/>
        </p:nvSpPr>
        <p:spPr>
          <a:xfrm>
            <a:off x="1080546" y="6380189"/>
            <a:ext cx="3029116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GB" sz="1300" b="0" dirty="0">
                <a:solidFill>
                  <a:srgbClr val="EA7600"/>
                </a:solidFill>
              </a:rPr>
              <a:t>©</a:t>
            </a:r>
            <a:r>
              <a:rPr lang="en-GB" sz="1200" b="0" dirty="0">
                <a:solidFill>
                  <a:srgbClr val="EA7600"/>
                </a:solidFill>
              </a:rPr>
              <a:t>  </a:t>
            </a:r>
            <a:r>
              <a:rPr lang="en-GB" sz="1300" b="0" u="none" dirty="0">
                <a:solidFill>
                  <a:srgbClr val="EA7600"/>
                </a:solidFill>
                <a:hlinkClick r:id="rId2"/>
              </a:rPr>
              <a:t>hamilton-trust.org.uk</a:t>
            </a:r>
            <a:endParaRPr lang="en-GB" sz="1300" b="0" u="none" dirty="0">
              <a:solidFill>
                <a:srgbClr val="EA760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1EBB7B-6C39-48C7-850C-99BEC78CA1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44" y="6091748"/>
            <a:ext cx="1034461" cy="721945"/>
          </a:xfrm>
          <a:prstGeom prst="rect">
            <a:avLst/>
          </a:prstGeom>
        </p:spPr>
      </p:pic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E7D638D-B41C-46A9-87E5-34C770A46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924803" y="6367377"/>
            <a:ext cx="4114800" cy="365125"/>
          </a:xfrm>
        </p:spPr>
        <p:txBody>
          <a:bodyPr/>
          <a:lstStyle>
            <a:lvl1pPr>
              <a:defRPr sz="1300" b="0">
                <a:solidFill>
                  <a:srgbClr val="EA7600"/>
                </a:solidFill>
                <a:latin typeface="+mn-lt"/>
              </a:defRPr>
            </a:lvl1pPr>
          </a:lstStyle>
          <a:p>
            <a:pPr algn="r"/>
            <a:r>
              <a:rPr lang="en-GB" dirty="0"/>
              <a:t>Year 3</a:t>
            </a:r>
          </a:p>
        </p:txBody>
      </p:sp>
    </p:spTree>
    <p:extLst>
      <p:ext uri="{BB962C8B-B14F-4D97-AF65-F5344CB8AC3E}">
        <p14:creationId xmlns:p14="http://schemas.microsoft.com/office/powerpoint/2010/main" val="1447394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62711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2358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72232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41821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83885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851259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1491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6597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rgbClr val="F2F2F2"/>
            </a:gs>
            <a:gs pos="0">
              <a:srgbClr val="FFF2CC"/>
            </a:gs>
            <a:gs pos="100000">
              <a:srgbClr val="FFE69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dirty="0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5827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BA0EE811-478C-4958-8104-2A70B5A19611}" type="slidenum">
              <a:rPr lang="en-GB">
                <a:latin typeface="Calibri"/>
              </a:rPr>
              <a:pPr defTabSz="457200"/>
              <a:t>1</a:t>
            </a:fld>
            <a:endParaRPr lang="en-GB" dirty="0">
              <a:latin typeface="Calibri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defTabSz="457200"/>
            <a:r>
              <a:rPr lang="en-GB" dirty="0">
                <a:latin typeface="Calibri"/>
              </a:rPr>
              <a:t>Year 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2004195" y="1126642"/>
            <a:ext cx="8130503" cy="1449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>
              <a:spcAft>
                <a:spcPts val="450"/>
              </a:spcAft>
              <a:buClr>
                <a:srgbClr val="ED7D31"/>
              </a:buClr>
            </a:pPr>
            <a:r>
              <a:rPr lang="en-US" sz="2400" b="1" dirty="0">
                <a:solidFill>
                  <a:srgbClr val="253746"/>
                </a:solidFill>
                <a:latin typeface="Calibri"/>
              </a:rPr>
              <a:t>Objectives</a:t>
            </a:r>
            <a:endParaRPr lang="en-GB" sz="2400" b="1" dirty="0">
              <a:solidFill>
                <a:srgbClr val="253746"/>
              </a:solidFill>
              <a:latin typeface="Calibri"/>
            </a:endParaRPr>
          </a:p>
          <a:p>
            <a:pPr defTabSz="45720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  <a:latin typeface="Calibri"/>
              </a:rPr>
              <a:t>Day 4</a:t>
            </a:r>
          </a:p>
          <a:p>
            <a:pPr defTabSz="457200">
              <a:spcAft>
                <a:spcPts val="1000"/>
              </a:spcAft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5B9BD5">
                    <a:lumMod val="75000"/>
                  </a:srgbClr>
                </a:solidFill>
                <a:latin typeface="Calibri"/>
              </a:rPr>
              <a:t>Add 3 or four 2-digit numbers using compact addition.                          Estimate answers.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64F3FED-3247-4F55-BF8A-D1D9E087C650}"/>
              </a:ext>
            </a:extLst>
          </p:cNvPr>
          <p:cNvSpPr txBox="1"/>
          <p:nvPr/>
        </p:nvSpPr>
        <p:spPr>
          <a:xfrm>
            <a:off x="1640681" y="16610"/>
            <a:ext cx="891008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GB" sz="2800" b="1" dirty="0">
                <a:solidFill>
                  <a:srgbClr val="253746"/>
                </a:solidFill>
                <a:latin typeface="Calibri"/>
              </a:rPr>
              <a:t>Addition and Subtraction</a:t>
            </a:r>
          </a:p>
          <a:p>
            <a:pPr algn="ctr" defTabSz="457200"/>
            <a:r>
              <a:rPr lang="en-GB" sz="2400" b="1" dirty="0">
                <a:solidFill>
                  <a:srgbClr val="253746"/>
                </a:solidFill>
                <a:latin typeface="Calibri"/>
              </a:rPr>
              <a:t>Add 3-digit numbers using expanded then compact column addition</a:t>
            </a:r>
          </a:p>
        </p:txBody>
      </p:sp>
    </p:spTree>
    <p:extLst>
      <p:ext uri="{BB962C8B-B14F-4D97-AF65-F5344CB8AC3E}">
        <p14:creationId xmlns:p14="http://schemas.microsoft.com/office/powerpoint/2010/main" val="41312631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BA0EE811-478C-4958-8104-2A70B5A19611}" type="slidenum">
              <a:rPr lang="en-GB">
                <a:latin typeface="Calibri"/>
              </a:rPr>
              <a:pPr defTabSz="457200"/>
              <a:t>2</a:t>
            </a:fld>
            <a:endParaRPr lang="en-GB" dirty="0">
              <a:latin typeface="Calibri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29926" y="6367377"/>
            <a:ext cx="3723776" cy="365125"/>
          </a:xfrm>
        </p:spPr>
        <p:txBody>
          <a:bodyPr/>
          <a:lstStyle/>
          <a:p>
            <a:pPr algn="r" defTabSz="457200"/>
            <a:r>
              <a:rPr lang="en-GB" dirty="0">
                <a:latin typeface="Calibri"/>
              </a:rPr>
              <a:t>Year 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640681" y="138645"/>
            <a:ext cx="8933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  <a:latin typeface="Calibri"/>
              </a:rPr>
              <a:t>Day 4: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  <a:latin typeface="Calibri"/>
              </a:rPr>
              <a:t>Add 3 or four 2-digit numbers using compact addition; Estimate answers.</a:t>
            </a:r>
          </a:p>
        </p:txBody>
      </p:sp>
      <p:sp>
        <p:nvSpPr>
          <p:cNvPr id="5" name="Rectangle 4"/>
          <p:cNvSpPr/>
          <p:nvPr/>
        </p:nvSpPr>
        <p:spPr>
          <a:xfrm>
            <a:off x="1884001" y="723763"/>
            <a:ext cx="495649" cy="46166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60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457200"/>
            <a:r>
              <a:rPr lang="en-GB" sz="2400" b="1" dirty="0">
                <a:solidFill>
                  <a:prstClr val="black"/>
                </a:solidFill>
                <a:latin typeface="Calibri"/>
              </a:rPr>
              <a:t>43</a:t>
            </a:r>
          </a:p>
        </p:txBody>
      </p:sp>
      <p:sp>
        <p:nvSpPr>
          <p:cNvPr id="6" name="Rectangle 5"/>
          <p:cNvSpPr/>
          <p:nvPr/>
        </p:nvSpPr>
        <p:spPr>
          <a:xfrm>
            <a:off x="2604001" y="723763"/>
            <a:ext cx="495649" cy="46166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60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457200"/>
            <a:r>
              <a:rPr lang="en-GB" sz="2400" b="1" dirty="0">
                <a:solidFill>
                  <a:prstClr val="black"/>
                </a:solidFill>
                <a:latin typeface="Calibri"/>
              </a:rPr>
              <a:t>86</a:t>
            </a:r>
          </a:p>
        </p:txBody>
      </p:sp>
      <p:sp>
        <p:nvSpPr>
          <p:cNvPr id="7" name="Rectangle 6"/>
          <p:cNvSpPr/>
          <p:nvPr/>
        </p:nvSpPr>
        <p:spPr>
          <a:xfrm>
            <a:off x="3324001" y="723763"/>
            <a:ext cx="495649" cy="46166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60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457200"/>
            <a:r>
              <a:rPr lang="en-GB" sz="2400" b="1" dirty="0">
                <a:solidFill>
                  <a:prstClr val="black"/>
                </a:solidFill>
                <a:latin typeface="Calibri"/>
              </a:rPr>
              <a:t>27</a:t>
            </a:r>
          </a:p>
        </p:txBody>
      </p:sp>
      <p:sp>
        <p:nvSpPr>
          <p:cNvPr id="8" name="Rectangle 7"/>
          <p:cNvSpPr/>
          <p:nvPr/>
        </p:nvSpPr>
        <p:spPr>
          <a:xfrm>
            <a:off x="4044001" y="723763"/>
            <a:ext cx="495649" cy="46166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60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457200"/>
            <a:r>
              <a:rPr lang="en-GB" sz="2400" b="1" dirty="0">
                <a:solidFill>
                  <a:prstClr val="black"/>
                </a:solidFill>
                <a:latin typeface="Calibri"/>
              </a:rPr>
              <a:t>36</a:t>
            </a:r>
          </a:p>
        </p:txBody>
      </p:sp>
      <p:sp>
        <p:nvSpPr>
          <p:cNvPr id="9" name="Rectangle 8"/>
          <p:cNvSpPr/>
          <p:nvPr/>
        </p:nvSpPr>
        <p:spPr>
          <a:xfrm>
            <a:off x="4764001" y="723763"/>
            <a:ext cx="495649" cy="46166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60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457200"/>
            <a:r>
              <a:rPr lang="en-GB" sz="2400" b="1" dirty="0">
                <a:solidFill>
                  <a:prstClr val="black"/>
                </a:solidFill>
                <a:latin typeface="Calibri"/>
              </a:rPr>
              <a:t>18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484001" y="723763"/>
            <a:ext cx="495649" cy="46166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60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457200"/>
            <a:r>
              <a:rPr lang="en-GB" sz="2400" b="1" dirty="0">
                <a:solidFill>
                  <a:prstClr val="black"/>
                </a:solidFill>
                <a:latin typeface="Calibri"/>
              </a:rPr>
              <a:t>54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204001" y="723763"/>
            <a:ext cx="495649" cy="46166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60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 defTabSz="457200"/>
            <a:r>
              <a:rPr lang="en-GB" sz="2400" b="1" dirty="0">
                <a:solidFill>
                  <a:prstClr val="black"/>
                </a:solidFill>
                <a:latin typeface="Calibri"/>
              </a:rPr>
              <a:t>72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924001" y="723763"/>
            <a:ext cx="495649" cy="46166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60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457200"/>
            <a:r>
              <a:rPr lang="en-GB" sz="2400" b="1" dirty="0">
                <a:solidFill>
                  <a:prstClr val="black"/>
                </a:solidFill>
                <a:latin typeface="Calibri"/>
              </a:rPr>
              <a:t>67</a:t>
            </a:r>
          </a:p>
        </p:txBody>
      </p:sp>
      <p:sp>
        <p:nvSpPr>
          <p:cNvPr id="15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1758614" y="1592834"/>
            <a:ext cx="3725386" cy="1239266"/>
          </a:xfrm>
          <a:prstGeom prst="wedgeEllipseCallout">
            <a:avLst>
              <a:gd name="adj1" fmla="val 50281"/>
              <a:gd name="adj2" fmla="val -62101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b="1" dirty="0">
                <a:solidFill>
                  <a:srgbClr val="253746"/>
                </a:solidFill>
                <a:latin typeface="Calibri"/>
              </a:rPr>
              <a:t>Look for 3 numbers that might have a total close to 100. </a:t>
            </a:r>
          </a:p>
        </p:txBody>
      </p:sp>
      <p:sp>
        <p:nvSpPr>
          <p:cNvPr id="16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5731825" y="1592835"/>
            <a:ext cx="4292843" cy="1175893"/>
          </a:xfrm>
          <a:prstGeom prst="wedgeEllipseCallout">
            <a:avLst>
              <a:gd name="adj1" fmla="val 50281"/>
              <a:gd name="adj2" fmla="val -62101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b="1" dirty="0">
                <a:solidFill>
                  <a:srgbClr val="253746"/>
                </a:solidFill>
                <a:latin typeface="Calibri"/>
              </a:rPr>
              <a:t>Add them using </a:t>
            </a:r>
            <a:r>
              <a:rPr lang="en-GB" b="1" dirty="0">
                <a:solidFill>
                  <a:srgbClr val="FF0000"/>
                </a:solidFill>
                <a:latin typeface="Calibri"/>
              </a:rPr>
              <a:t>compact addition. </a:t>
            </a:r>
            <a:r>
              <a:rPr lang="en-GB" b="1" dirty="0">
                <a:solidFill>
                  <a:srgbClr val="253746"/>
                </a:solidFill>
                <a:latin typeface="Calibri"/>
              </a:rPr>
              <a:t>Let’s see who gets the closest!</a:t>
            </a: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52529" y="1900773"/>
            <a:ext cx="623389" cy="62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1945218" y="3416002"/>
            <a:ext cx="4506606" cy="806448"/>
          </a:xfrm>
          <a:prstGeom prst="wedgeEllipseCallout">
            <a:avLst>
              <a:gd name="adj1" fmla="val 50281"/>
              <a:gd name="adj2" fmla="val -62101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b="1" dirty="0">
                <a:solidFill>
                  <a:srgbClr val="253746"/>
                </a:solidFill>
                <a:latin typeface="Calibri"/>
              </a:rPr>
              <a:t>Let’s try with 27, 18 and 36.</a:t>
            </a:r>
          </a:p>
        </p:txBody>
      </p:sp>
      <p:sp>
        <p:nvSpPr>
          <p:cNvPr id="19" name="Folded Corner 18"/>
          <p:cNvSpPr/>
          <p:nvPr/>
        </p:nvSpPr>
        <p:spPr>
          <a:xfrm>
            <a:off x="7701964" y="3245888"/>
            <a:ext cx="2005942" cy="2069343"/>
          </a:xfrm>
          <a:prstGeom prst="foldedCorner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/>
            <a:endParaRPr lang="en-GB" sz="2200" b="1" dirty="0">
              <a:solidFill>
                <a:srgbClr val="253746"/>
              </a:solidFill>
              <a:latin typeface="Calibri"/>
            </a:endParaRPr>
          </a:p>
          <a:p>
            <a:pPr defTabSz="457200"/>
            <a:r>
              <a:rPr lang="en-GB" sz="2200" b="1" dirty="0">
                <a:solidFill>
                  <a:srgbClr val="253746"/>
                </a:solidFill>
                <a:latin typeface="Calibri"/>
              </a:rPr>
              <a:t>         </a:t>
            </a:r>
          </a:p>
          <a:p>
            <a:pPr defTabSz="457200"/>
            <a:r>
              <a:rPr lang="en-GB" sz="2200" b="1" dirty="0">
                <a:solidFill>
                  <a:srgbClr val="253746"/>
                </a:solidFill>
                <a:latin typeface="Calibri"/>
              </a:rPr>
              <a:t>             </a:t>
            </a:r>
          </a:p>
          <a:p>
            <a:pPr defTabSz="457200"/>
            <a:r>
              <a:rPr lang="en-GB" sz="2200" b="1" dirty="0">
                <a:solidFill>
                  <a:srgbClr val="253746"/>
                </a:solidFill>
                <a:latin typeface="Calibri"/>
              </a:rPr>
              <a:t>         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8622780" y="4704953"/>
            <a:ext cx="612000" cy="231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8747621" y="4676871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srgbClr val="C00000"/>
                </a:solidFill>
                <a:latin typeface="Calibri"/>
              </a:rPr>
              <a:t>8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929088" y="4676871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srgbClr val="C00000"/>
                </a:solidFill>
                <a:latin typeface="Calibri"/>
              </a:rPr>
              <a:t>1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749088" y="3560560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1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929088" y="3560560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8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749088" y="3200560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2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929088" y="3200560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7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748780" y="4280560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srgbClr val="C00000"/>
                </a:solidFill>
                <a:latin typeface="Calibri"/>
              </a:rPr>
              <a:t>2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748135" y="3920560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3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928780" y="3920560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6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531436" y="3920560"/>
            <a:ext cx="34431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+</a:t>
            </a:r>
          </a:p>
        </p:txBody>
      </p:sp>
      <p:sp>
        <p:nvSpPr>
          <p:cNvPr id="32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2634236" y="4496002"/>
            <a:ext cx="3975624" cy="1525666"/>
          </a:xfrm>
          <a:prstGeom prst="wedgeEllipseCallout">
            <a:avLst>
              <a:gd name="adj1" fmla="val 50281"/>
              <a:gd name="adj2" fmla="val -62101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b="1" dirty="0">
                <a:solidFill>
                  <a:srgbClr val="253746"/>
                </a:solidFill>
                <a:latin typeface="Calibri"/>
              </a:rPr>
              <a:t>Did anyone get closer? Come and show us on the flipchart.</a:t>
            </a:r>
          </a:p>
        </p:txBody>
      </p:sp>
    </p:spTree>
    <p:extLst>
      <p:ext uri="{BB962C8B-B14F-4D97-AF65-F5344CB8AC3E}">
        <p14:creationId xmlns:p14="http://schemas.microsoft.com/office/powerpoint/2010/main" val="88859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BA0EE811-478C-4958-8104-2A70B5A19611}" type="slidenum">
              <a:rPr lang="en-GB">
                <a:latin typeface="Calibri"/>
              </a:rPr>
              <a:pPr defTabSz="457200"/>
              <a:t>3</a:t>
            </a:fld>
            <a:endParaRPr lang="en-GB" dirty="0">
              <a:latin typeface="Calibri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29926" y="6367377"/>
            <a:ext cx="3723776" cy="365125"/>
          </a:xfrm>
        </p:spPr>
        <p:txBody>
          <a:bodyPr/>
          <a:lstStyle/>
          <a:p>
            <a:pPr algn="r" defTabSz="457200"/>
            <a:r>
              <a:rPr lang="en-GB" dirty="0">
                <a:latin typeface="Calibri"/>
              </a:rPr>
              <a:t>Year 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640681" y="138645"/>
            <a:ext cx="8933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  <a:latin typeface="Calibri"/>
              </a:rPr>
              <a:t>Day 4: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  <a:latin typeface="Calibri"/>
              </a:rPr>
              <a:t>Add 3 or four 2-digit numbers using compact addition; Estimate answers.</a:t>
            </a:r>
          </a:p>
        </p:txBody>
      </p:sp>
      <p:sp>
        <p:nvSpPr>
          <p:cNvPr id="5" name="Rectangle 4"/>
          <p:cNvSpPr/>
          <p:nvPr/>
        </p:nvSpPr>
        <p:spPr>
          <a:xfrm>
            <a:off x="1884001" y="723763"/>
            <a:ext cx="495649" cy="46166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60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457200"/>
            <a:r>
              <a:rPr lang="en-GB" sz="2400" b="1" dirty="0">
                <a:solidFill>
                  <a:prstClr val="black"/>
                </a:solidFill>
                <a:latin typeface="Calibri"/>
              </a:rPr>
              <a:t>43</a:t>
            </a:r>
          </a:p>
        </p:txBody>
      </p:sp>
      <p:sp>
        <p:nvSpPr>
          <p:cNvPr id="6" name="Rectangle 5"/>
          <p:cNvSpPr/>
          <p:nvPr/>
        </p:nvSpPr>
        <p:spPr>
          <a:xfrm>
            <a:off x="2604001" y="723763"/>
            <a:ext cx="495649" cy="46166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60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457200"/>
            <a:r>
              <a:rPr lang="en-GB" sz="2400" b="1" dirty="0">
                <a:solidFill>
                  <a:prstClr val="black"/>
                </a:solidFill>
                <a:latin typeface="Calibri"/>
              </a:rPr>
              <a:t>86</a:t>
            </a:r>
          </a:p>
        </p:txBody>
      </p:sp>
      <p:sp>
        <p:nvSpPr>
          <p:cNvPr id="7" name="Rectangle 6"/>
          <p:cNvSpPr/>
          <p:nvPr/>
        </p:nvSpPr>
        <p:spPr>
          <a:xfrm>
            <a:off x="3324001" y="723763"/>
            <a:ext cx="495649" cy="46166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60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457200"/>
            <a:r>
              <a:rPr lang="en-GB" sz="2400" b="1" dirty="0">
                <a:solidFill>
                  <a:prstClr val="black"/>
                </a:solidFill>
                <a:latin typeface="Calibri"/>
              </a:rPr>
              <a:t>27</a:t>
            </a:r>
          </a:p>
        </p:txBody>
      </p:sp>
      <p:sp>
        <p:nvSpPr>
          <p:cNvPr id="8" name="Rectangle 7"/>
          <p:cNvSpPr/>
          <p:nvPr/>
        </p:nvSpPr>
        <p:spPr>
          <a:xfrm>
            <a:off x="4044001" y="723763"/>
            <a:ext cx="495649" cy="46166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60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457200"/>
            <a:r>
              <a:rPr lang="en-GB" sz="2400" b="1" dirty="0">
                <a:solidFill>
                  <a:prstClr val="black"/>
                </a:solidFill>
                <a:latin typeface="Calibri"/>
              </a:rPr>
              <a:t>36</a:t>
            </a:r>
          </a:p>
        </p:txBody>
      </p:sp>
      <p:sp>
        <p:nvSpPr>
          <p:cNvPr id="9" name="Rectangle 8"/>
          <p:cNvSpPr/>
          <p:nvPr/>
        </p:nvSpPr>
        <p:spPr>
          <a:xfrm>
            <a:off x="4764001" y="723763"/>
            <a:ext cx="495649" cy="46166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60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457200"/>
            <a:r>
              <a:rPr lang="en-GB" sz="2400" b="1" dirty="0">
                <a:solidFill>
                  <a:prstClr val="black"/>
                </a:solidFill>
                <a:latin typeface="Calibri"/>
              </a:rPr>
              <a:t>18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484001" y="723763"/>
            <a:ext cx="495649" cy="46166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60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457200"/>
            <a:r>
              <a:rPr lang="en-GB" sz="2400" b="1" dirty="0">
                <a:solidFill>
                  <a:prstClr val="black"/>
                </a:solidFill>
                <a:latin typeface="Calibri"/>
              </a:rPr>
              <a:t>54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204001" y="723763"/>
            <a:ext cx="495649" cy="46166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60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 defTabSz="457200"/>
            <a:r>
              <a:rPr lang="en-GB" sz="2400" b="1" dirty="0">
                <a:solidFill>
                  <a:prstClr val="black"/>
                </a:solidFill>
                <a:latin typeface="Calibri"/>
              </a:rPr>
              <a:t>72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924001" y="723763"/>
            <a:ext cx="495649" cy="46166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60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457200"/>
            <a:r>
              <a:rPr lang="en-GB" sz="2400" b="1" dirty="0">
                <a:solidFill>
                  <a:prstClr val="black"/>
                </a:solidFill>
                <a:latin typeface="Calibri"/>
              </a:rPr>
              <a:t>67</a:t>
            </a:r>
          </a:p>
        </p:txBody>
      </p:sp>
      <p:sp>
        <p:nvSpPr>
          <p:cNvPr id="15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1758614" y="1592834"/>
            <a:ext cx="4445386" cy="1884918"/>
          </a:xfrm>
          <a:prstGeom prst="wedgeEllipseCallout">
            <a:avLst>
              <a:gd name="adj1" fmla="val 50281"/>
              <a:gd name="adj2" fmla="val -62101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b="1" dirty="0">
                <a:solidFill>
                  <a:srgbClr val="253746"/>
                </a:solidFill>
                <a:latin typeface="Calibri"/>
              </a:rPr>
              <a:t>Now look for 3 numbers that might have a total close to 150. You can round numbers to the nearest 10 to make an estimate…</a:t>
            </a:r>
          </a:p>
        </p:txBody>
      </p:sp>
      <p:sp>
        <p:nvSpPr>
          <p:cNvPr id="16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6320064" y="1451575"/>
            <a:ext cx="4045018" cy="1175893"/>
          </a:xfrm>
          <a:prstGeom prst="wedgeEllipseCallout">
            <a:avLst>
              <a:gd name="adj1" fmla="val 50281"/>
              <a:gd name="adj2" fmla="val -62101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b="1" dirty="0">
                <a:solidFill>
                  <a:srgbClr val="253746"/>
                </a:solidFill>
                <a:latin typeface="Calibri"/>
              </a:rPr>
              <a:t>Add them using </a:t>
            </a:r>
            <a:r>
              <a:rPr lang="en-GB" b="1" dirty="0">
                <a:solidFill>
                  <a:srgbClr val="FF0000"/>
                </a:solidFill>
                <a:latin typeface="Calibri"/>
              </a:rPr>
              <a:t>compact addition. </a:t>
            </a:r>
            <a:r>
              <a:rPr lang="en-GB" b="1" dirty="0">
                <a:solidFill>
                  <a:srgbClr val="253746"/>
                </a:solidFill>
                <a:latin typeface="Calibri"/>
              </a:rPr>
              <a:t>Let’s see who gets the closest!</a:t>
            </a: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41694" y="1911905"/>
            <a:ext cx="623389" cy="62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1945219" y="3837753"/>
            <a:ext cx="4754431" cy="796313"/>
          </a:xfrm>
          <a:prstGeom prst="wedgeEllipseCallout">
            <a:avLst>
              <a:gd name="adj1" fmla="val 50281"/>
              <a:gd name="adj2" fmla="val -62101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b="1" dirty="0">
                <a:solidFill>
                  <a:srgbClr val="253746"/>
                </a:solidFill>
                <a:latin typeface="Calibri"/>
              </a:rPr>
              <a:t>Let’s try with 54, 36 and 67.</a:t>
            </a:r>
          </a:p>
        </p:txBody>
      </p:sp>
      <p:sp>
        <p:nvSpPr>
          <p:cNvPr id="32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2006439" y="4821426"/>
            <a:ext cx="3725385" cy="1338305"/>
          </a:xfrm>
          <a:prstGeom prst="wedgeEllipseCallout">
            <a:avLst>
              <a:gd name="adj1" fmla="val 50281"/>
              <a:gd name="adj2" fmla="val -62101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b="1" dirty="0">
                <a:solidFill>
                  <a:srgbClr val="253746"/>
                </a:solidFill>
                <a:latin typeface="Calibri"/>
              </a:rPr>
              <a:t>Did anyone get closer? Come and show us on the flipchart</a:t>
            </a:r>
          </a:p>
        </p:txBody>
      </p:sp>
      <p:sp>
        <p:nvSpPr>
          <p:cNvPr id="31" name="Folded Corner 30"/>
          <p:cNvSpPr/>
          <p:nvPr/>
        </p:nvSpPr>
        <p:spPr>
          <a:xfrm>
            <a:off x="7476916" y="3307638"/>
            <a:ext cx="2005942" cy="2069343"/>
          </a:xfrm>
          <a:prstGeom prst="foldedCorner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/>
            <a:endParaRPr lang="en-GB" sz="2200" b="1" dirty="0">
              <a:solidFill>
                <a:srgbClr val="253746"/>
              </a:solidFill>
              <a:latin typeface="Calibri"/>
            </a:endParaRPr>
          </a:p>
          <a:p>
            <a:pPr defTabSz="457200"/>
            <a:r>
              <a:rPr lang="en-GB" sz="2200" b="1" dirty="0">
                <a:solidFill>
                  <a:srgbClr val="253746"/>
                </a:solidFill>
                <a:latin typeface="Calibri"/>
              </a:rPr>
              <a:t>         </a:t>
            </a:r>
          </a:p>
          <a:p>
            <a:pPr defTabSz="457200"/>
            <a:r>
              <a:rPr lang="en-GB" sz="2200" b="1" dirty="0">
                <a:solidFill>
                  <a:srgbClr val="253746"/>
                </a:solidFill>
                <a:latin typeface="Calibri"/>
              </a:rPr>
              <a:t>             </a:t>
            </a:r>
          </a:p>
          <a:p>
            <a:pPr defTabSz="457200"/>
            <a:r>
              <a:rPr lang="en-GB" sz="2200" b="1" dirty="0">
                <a:solidFill>
                  <a:srgbClr val="253746"/>
                </a:solidFill>
                <a:latin typeface="Calibri"/>
              </a:rPr>
              <a:t>         </a:t>
            </a:r>
          </a:p>
        </p:txBody>
      </p:sp>
      <p:cxnSp>
        <p:nvCxnSpPr>
          <p:cNvPr id="33" name="Straight Connector 32"/>
          <p:cNvCxnSpPr/>
          <p:nvPr/>
        </p:nvCxnSpPr>
        <p:spPr>
          <a:xfrm>
            <a:off x="8397732" y="4766703"/>
            <a:ext cx="612000" cy="231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8522573" y="4738621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srgbClr val="C00000"/>
                </a:solidFill>
                <a:latin typeface="Calibri"/>
              </a:rPr>
              <a:t>5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704040" y="4738621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srgbClr val="C00000"/>
                </a:solidFill>
                <a:latin typeface="Calibri"/>
              </a:rPr>
              <a:t>7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524040" y="3622310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3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8704040" y="3622310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6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524040" y="3262310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5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8704040" y="3262310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4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8523732" y="4342310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srgbClr val="C00000"/>
                </a:solidFill>
                <a:latin typeface="Calibri"/>
              </a:rPr>
              <a:t>1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8523087" y="3982310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6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8703732" y="3982310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7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8307733" y="3982310"/>
            <a:ext cx="34431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+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8342573" y="4737601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srgbClr val="C00000"/>
                </a:solidFill>
                <a:latin typeface="Calibri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700527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8" grpId="0" animBg="1"/>
      <p:bldP spid="32" grpId="0" animBg="1"/>
      <p:bldP spid="31" grpId="0" animBg="1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BA0EE811-478C-4958-8104-2A70B5A19611}" type="slidenum">
              <a:rPr lang="en-GB">
                <a:latin typeface="Calibri"/>
              </a:rPr>
              <a:pPr defTabSz="457200"/>
              <a:t>4</a:t>
            </a:fld>
            <a:endParaRPr lang="en-GB" dirty="0">
              <a:latin typeface="Calibri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29926" y="6367377"/>
            <a:ext cx="3723776" cy="365125"/>
          </a:xfrm>
        </p:spPr>
        <p:txBody>
          <a:bodyPr/>
          <a:lstStyle/>
          <a:p>
            <a:pPr algn="r" defTabSz="457200"/>
            <a:r>
              <a:rPr lang="en-GB" dirty="0">
                <a:latin typeface="Calibri"/>
              </a:rPr>
              <a:t>Year 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640681" y="138645"/>
            <a:ext cx="8933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  <a:latin typeface="Calibri"/>
              </a:rPr>
              <a:t>Day 4: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  <a:latin typeface="Calibri"/>
              </a:rPr>
              <a:t>Add 3 or four 2-digit numbers using compact addition; Estimate answers.</a:t>
            </a:r>
          </a:p>
        </p:txBody>
      </p:sp>
      <p:sp>
        <p:nvSpPr>
          <p:cNvPr id="5" name="Rectangle 4"/>
          <p:cNvSpPr/>
          <p:nvPr/>
        </p:nvSpPr>
        <p:spPr>
          <a:xfrm>
            <a:off x="1884001" y="723763"/>
            <a:ext cx="495649" cy="46166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60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457200"/>
            <a:r>
              <a:rPr lang="en-GB" sz="2400" b="1" dirty="0">
                <a:solidFill>
                  <a:prstClr val="black"/>
                </a:solidFill>
                <a:latin typeface="Calibri"/>
              </a:rPr>
              <a:t>43</a:t>
            </a:r>
          </a:p>
        </p:txBody>
      </p:sp>
      <p:sp>
        <p:nvSpPr>
          <p:cNvPr id="6" name="Rectangle 5"/>
          <p:cNvSpPr/>
          <p:nvPr/>
        </p:nvSpPr>
        <p:spPr>
          <a:xfrm>
            <a:off x="2604001" y="723763"/>
            <a:ext cx="495649" cy="46166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60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457200"/>
            <a:r>
              <a:rPr lang="en-GB" sz="2400" b="1" dirty="0">
                <a:solidFill>
                  <a:prstClr val="black"/>
                </a:solidFill>
                <a:latin typeface="Calibri"/>
              </a:rPr>
              <a:t>86</a:t>
            </a:r>
          </a:p>
        </p:txBody>
      </p:sp>
      <p:sp>
        <p:nvSpPr>
          <p:cNvPr id="7" name="Rectangle 6"/>
          <p:cNvSpPr/>
          <p:nvPr/>
        </p:nvSpPr>
        <p:spPr>
          <a:xfrm>
            <a:off x="3324001" y="723763"/>
            <a:ext cx="495649" cy="46166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60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457200"/>
            <a:r>
              <a:rPr lang="en-GB" sz="2400" b="1" dirty="0">
                <a:solidFill>
                  <a:prstClr val="black"/>
                </a:solidFill>
                <a:latin typeface="Calibri"/>
              </a:rPr>
              <a:t>27</a:t>
            </a:r>
          </a:p>
        </p:txBody>
      </p:sp>
      <p:sp>
        <p:nvSpPr>
          <p:cNvPr id="8" name="Rectangle 7"/>
          <p:cNvSpPr/>
          <p:nvPr/>
        </p:nvSpPr>
        <p:spPr>
          <a:xfrm>
            <a:off x="4044001" y="723763"/>
            <a:ext cx="495649" cy="46166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60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457200"/>
            <a:r>
              <a:rPr lang="en-GB" sz="2400" b="1" dirty="0">
                <a:solidFill>
                  <a:prstClr val="black"/>
                </a:solidFill>
                <a:latin typeface="Calibri"/>
              </a:rPr>
              <a:t>36</a:t>
            </a:r>
          </a:p>
        </p:txBody>
      </p:sp>
      <p:sp>
        <p:nvSpPr>
          <p:cNvPr id="9" name="Rectangle 8"/>
          <p:cNvSpPr/>
          <p:nvPr/>
        </p:nvSpPr>
        <p:spPr>
          <a:xfrm>
            <a:off x="4764001" y="723763"/>
            <a:ext cx="495649" cy="46166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60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457200"/>
            <a:r>
              <a:rPr lang="en-GB" sz="2400" b="1" dirty="0">
                <a:solidFill>
                  <a:prstClr val="black"/>
                </a:solidFill>
                <a:latin typeface="Calibri"/>
              </a:rPr>
              <a:t>18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484001" y="723763"/>
            <a:ext cx="495649" cy="46166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60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457200"/>
            <a:r>
              <a:rPr lang="en-GB" sz="2400" b="1" dirty="0">
                <a:solidFill>
                  <a:prstClr val="black"/>
                </a:solidFill>
                <a:latin typeface="Calibri"/>
              </a:rPr>
              <a:t>54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204001" y="723763"/>
            <a:ext cx="495649" cy="46166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60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 defTabSz="457200"/>
            <a:r>
              <a:rPr lang="en-GB" sz="2400" b="1" dirty="0">
                <a:solidFill>
                  <a:prstClr val="black"/>
                </a:solidFill>
                <a:latin typeface="Calibri"/>
              </a:rPr>
              <a:t>72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924001" y="723763"/>
            <a:ext cx="495649" cy="46166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60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457200"/>
            <a:r>
              <a:rPr lang="en-GB" sz="2400" b="1" dirty="0">
                <a:solidFill>
                  <a:prstClr val="black"/>
                </a:solidFill>
                <a:latin typeface="Calibri"/>
              </a:rPr>
              <a:t>67</a:t>
            </a:r>
          </a:p>
        </p:txBody>
      </p:sp>
      <p:sp>
        <p:nvSpPr>
          <p:cNvPr id="15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1758614" y="1592834"/>
            <a:ext cx="4445386" cy="1480566"/>
          </a:xfrm>
          <a:prstGeom prst="wedgeEllipseCallout">
            <a:avLst>
              <a:gd name="adj1" fmla="val 50281"/>
              <a:gd name="adj2" fmla="val -62101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b="1" dirty="0">
                <a:solidFill>
                  <a:srgbClr val="253746"/>
                </a:solidFill>
                <a:latin typeface="Calibri"/>
              </a:rPr>
              <a:t>Now look for 4 numbers that might have a total close to 150. </a:t>
            </a:r>
          </a:p>
        </p:txBody>
      </p:sp>
      <p:sp>
        <p:nvSpPr>
          <p:cNvPr id="16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6320064" y="1451575"/>
            <a:ext cx="4045018" cy="1175893"/>
          </a:xfrm>
          <a:prstGeom prst="wedgeEllipseCallout">
            <a:avLst>
              <a:gd name="adj1" fmla="val 50281"/>
              <a:gd name="adj2" fmla="val -62101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b="1" dirty="0">
                <a:solidFill>
                  <a:srgbClr val="253746"/>
                </a:solidFill>
                <a:latin typeface="Calibri"/>
              </a:rPr>
              <a:t>Add them using </a:t>
            </a:r>
            <a:r>
              <a:rPr lang="en-GB" b="1" dirty="0">
                <a:solidFill>
                  <a:srgbClr val="FF0000"/>
                </a:solidFill>
                <a:latin typeface="Calibri"/>
              </a:rPr>
              <a:t>compact addition. </a:t>
            </a:r>
            <a:r>
              <a:rPr lang="en-GB" b="1" dirty="0">
                <a:solidFill>
                  <a:srgbClr val="253746"/>
                </a:solidFill>
                <a:latin typeface="Calibri"/>
              </a:rPr>
              <a:t>Let’s see who gets the closest!</a:t>
            </a: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85286" y="1785321"/>
            <a:ext cx="623389" cy="62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1884000" y="3307638"/>
            <a:ext cx="5040000" cy="796313"/>
          </a:xfrm>
          <a:prstGeom prst="wedgeEllipseCallout">
            <a:avLst>
              <a:gd name="adj1" fmla="val 50281"/>
              <a:gd name="adj2" fmla="val -62101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b="1" dirty="0">
                <a:solidFill>
                  <a:srgbClr val="253746"/>
                </a:solidFill>
                <a:latin typeface="Calibri"/>
              </a:rPr>
              <a:t>Let’s try with 43, 27, 54 and 18.</a:t>
            </a:r>
          </a:p>
        </p:txBody>
      </p:sp>
      <p:sp>
        <p:nvSpPr>
          <p:cNvPr id="32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2131825" y="4557753"/>
            <a:ext cx="3725385" cy="1338305"/>
          </a:xfrm>
          <a:prstGeom prst="wedgeEllipseCallout">
            <a:avLst>
              <a:gd name="adj1" fmla="val 50281"/>
              <a:gd name="adj2" fmla="val -62101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b="1" dirty="0">
                <a:solidFill>
                  <a:srgbClr val="253746"/>
                </a:solidFill>
                <a:latin typeface="Calibri"/>
              </a:rPr>
              <a:t>Did anyone get closer? Come and show us on the flipchart</a:t>
            </a:r>
          </a:p>
        </p:txBody>
      </p:sp>
      <p:sp>
        <p:nvSpPr>
          <p:cNvPr id="45" name="Folded Corner 44"/>
          <p:cNvSpPr/>
          <p:nvPr/>
        </p:nvSpPr>
        <p:spPr>
          <a:xfrm>
            <a:off x="7371698" y="3280804"/>
            <a:ext cx="2005942" cy="2304000"/>
          </a:xfrm>
          <a:prstGeom prst="foldedCorner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/>
            <a:endParaRPr lang="en-GB" sz="2200" b="1" dirty="0">
              <a:solidFill>
                <a:srgbClr val="253746"/>
              </a:solidFill>
              <a:latin typeface="Calibri"/>
            </a:endParaRPr>
          </a:p>
          <a:p>
            <a:pPr defTabSz="457200"/>
            <a:r>
              <a:rPr lang="en-GB" sz="2200" b="1" dirty="0">
                <a:solidFill>
                  <a:srgbClr val="253746"/>
                </a:solidFill>
                <a:latin typeface="Calibri"/>
              </a:rPr>
              <a:t>         </a:t>
            </a:r>
          </a:p>
          <a:p>
            <a:pPr defTabSz="457200"/>
            <a:r>
              <a:rPr lang="en-GB" sz="2200" b="1" dirty="0">
                <a:solidFill>
                  <a:srgbClr val="253746"/>
                </a:solidFill>
                <a:latin typeface="Calibri"/>
              </a:rPr>
              <a:t>             </a:t>
            </a:r>
          </a:p>
          <a:p>
            <a:pPr defTabSz="457200"/>
            <a:r>
              <a:rPr lang="en-GB" sz="2200" b="1" dirty="0">
                <a:solidFill>
                  <a:srgbClr val="253746"/>
                </a:solidFill>
                <a:latin typeface="Calibri"/>
              </a:rPr>
              <a:t>         </a:t>
            </a:r>
          </a:p>
        </p:txBody>
      </p:sp>
      <p:cxnSp>
        <p:nvCxnSpPr>
          <p:cNvPr id="46" name="Straight Connector 45"/>
          <p:cNvCxnSpPr/>
          <p:nvPr/>
        </p:nvCxnSpPr>
        <p:spPr>
          <a:xfrm>
            <a:off x="8240129" y="5151692"/>
            <a:ext cx="612000" cy="231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8384129" y="5116805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srgbClr val="C00000"/>
                </a:solidFill>
                <a:latin typeface="Calibri"/>
              </a:rPr>
              <a:t>4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8564129" y="5116805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srgbClr val="C00000"/>
                </a:solidFill>
                <a:latin typeface="Calibri"/>
              </a:rPr>
              <a:t>2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8384437" y="4000805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5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8564437" y="4000805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4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8384437" y="3640805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2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8564437" y="3640805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7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8384129" y="4720805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srgbClr val="C00000"/>
                </a:solidFill>
                <a:latin typeface="Calibri"/>
              </a:rPr>
              <a:t>2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8384129" y="4360805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1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8564129" y="4360805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8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8168130" y="4360805"/>
            <a:ext cx="34431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+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8202514" y="5115601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srgbClr val="C00000"/>
                </a:solidFill>
                <a:latin typeface="Calibri"/>
              </a:rPr>
              <a:t>1	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8384129" y="3280805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4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8564129" y="3280805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158182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8" grpId="0" animBg="1"/>
      <p:bldP spid="32" grpId="0" animBg="1"/>
      <p:bldP spid="45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BA0EE811-478C-4958-8104-2A70B5A19611}" type="slidenum">
              <a:rPr lang="en-GB">
                <a:latin typeface="Calibri"/>
              </a:rPr>
              <a:pPr defTabSz="457200"/>
              <a:t>5</a:t>
            </a:fld>
            <a:endParaRPr lang="en-GB" dirty="0">
              <a:latin typeface="Calibri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29926" y="6367377"/>
            <a:ext cx="3723776" cy="365125"/>
          </a:xfrm>
        </p:spPr>
        <p:txBody>
          <a:bodyPr/>
          <a:lstStyle/>
          <a:p>
            <a:pPr algn="r" defTabSz="457200"/>
            <a:r>
              <a:rPr lang="en-GB" dirty="0">
                <a:latin typeface="Calibri"/>
              </a:rPr>
              <a:t>Year 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4F510CC-0E49-4E18-984E-9DF26E0CB9A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6771" y="719645"/>
            <a:ext cx="8349218" cy="44052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92B7785-D0B2-441E-B788-783C0CF0A87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98430" y="4730386"/>
            <a:ext cx="9005776" cy="1071807"/>
          </a:xfrm>
          <a:prstGeom prst="rect">
            <a:avLst/>
          </a:prstGeom>
          <a:ln>
            <a:solidFill>
              <a:srgbClr val="FFC000"/>
            </a:solidFill>
          </a:ln>
        </p:spPr>
      </p:pic>
      <p:grpSp>
        <p:nvGrpSpPr>
          <p:cNvPr id="11" name="Group 10"/>
          <p:cNvGrpSpPr/>
          <p:nvPr/>
        </p:nvGrpSpPr>
        <p:grpSpPr>
          <a:xfrm>
            <a:off x="8479425" y="4429499"/>
            <a:ext cx="1713640" cy="1139460"/>
            <a:chOff x="1834709" y="4015907"/>
            <a:chExt cx="1606379" cy="935174"/>
          </a:xfrm>
        </p:grpSpPr>
        <p:sp>
          <p:nvSpPr>
            <p:cNvPr id="14" name="Rounded Rectangle 13"/>
            <p:cNvSpPr/>
            <p:nvPr/>
          </p:nvSpPr>
          <p:spPr>
            <a:xfrm>
              <a:off x="1834709" y="4015907"/>
              <a:ext cx="1606379" cy="495328"/>
            </a:xfrm>
            <a:prstGeom prst="roundRect">
              <a:avLst>
                <a:gd name="adj" fmla="val 42473"/>
              </a:avLst>
            </a:prstGeom>
            <a:solidFill>
              <a:schemeClr val="bg1"/>
            </a:solidFill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r>
                <a:rPr lang="en-US" sz="2400" b="1" dirty="0">
                  <a:solidFill>
                    <a:prstClr val="black"/>
                  </a:solidFill>
                  <a:latin typeface="Calibri"/>
                </a:rPr>
                <a:t>Challenge</a:t>
              </a:r>
              <a:endParaRPr lang="en-GB" sz="2400" b="1" dirty="0">
                <a:solidFill>
                  <a:prstClr val="black"/>
                </a:solidFill>
                <a:latin typeface="Calibri"/>
              </a:endParaRPr>
            </a:p>
          </p:txBody>
        </p:sp>
        <p:pic>
          <p:nvPicPr>
            <p:cNvPr id="15" name="Picture 2" descr="Related image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944755">
              <a:off x="2170831" y="4345600"/>
              <a:ext cx="388517" cy="605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26919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Theme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EA7600"/>
      </a:hlink>
      <a:folHlink>
        <a:srgbClr val="EA7600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462</Words>
  <Application>Microsoft Office PowerPoint</Application>
  <PresentationFormat>Widescreen</PresentationFormat>
  <Paragraphs>112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Thomas Russell Junior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KJones</dc:creator>
  <cp:lastModifiedBy>KJones</cp:lastModifiedBy>
  <cp:revision>1</cp:revision>
  <dcterms:created xsi:type="dcterms:W3CDTF">2020-05-05T13:03:55Z</dcterms:created>
  <dcterms:modified xsi:type="dcterms:W3CDTF">2020-05-05T13:04:52Z</dcterms:modified>
</cp:coreProperties>
</file>