
<file path=[Content_Types].xml><?xml version="1.0" encoding="utf-8"?>
<Types xmlns="http://schemas.openxmlformats.org/package/2006/content-types">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6" r:id="rId9"/>
    <p:sldId id="263" r:id="rId10"/>
    <p:sldId id="264" r:id="rId11"/>
    <p:sldId id="268" r:id="rId12"/>
    <p:sldId id="265" r:id="rId13"/>
    <p:sldId id="267" r:id="rId14"/>
    <p:sldId id="269" r:id="rId15"/>
    <p:sldId id="271" r:id="rId16"/>
    <p:sldId id="272" r:id="rId17"/>
    <p:sldId id="273" r:id="rId18"/>
    <p:sldId id="274" r:id="rId19"/>
    <p:sldId id="275" r:id="rId20"/>
    <p:sldId id="276" r:id="rId21"/>
    <p:sldId id="277" r:id="rId22"/>
    <p:sldId id="279" r:id="rId23"/>
    <p:sldId id="278" r:id="rId24"/>
    <p:sldId id="280" r:id="rId25"/>
    <p:sldId id="281" r:id="rId26"/>
    <p:sldId id="282" r:id="rId27"/>
    <p:sldId id="283"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59" autoAdjust="0"/>
    <p:restoredTop sz="94660"/>
  </p:normalViewPr>
  <p:slideViewPr>
    <p:cSldViewPr>
      <p:cViewPr varScale="1">
        <p:scale>
          <a:sx n="69" d="100"/>
          <a:sy n="69" d="100"/>
        </p:scale>
        <p:origin x="-1488"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23/04/2020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D6B2A56-8029-4595-AFBE-624C4064CACF}" type="slidenum">
              <a:rPr lang="en-GB" smtClean="0"/>
              <a:t>13</a:t>
            </a:fld>
            <a:endParaRPr lang="en-GB"/>
          </a:p>
        </p:txBody>
      </p:sp>
    </p:spTree>
    <p:extLst>
      <p:ext uri="{BB962C8B-B14F-4D97-AF65-F5344CB8AC3E}">
        <p14:creationId xmlns:p14="http://schemas.microsoft.com/office/powerpoint/2010/main" val="1015086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23/04/2020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23/04/2020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23/04/2020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23/04/2020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23/04/2020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23/04/2020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HMXoHKwWmU8"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youtube.com/watch?v=qn40kz2DS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smtClean="0">
                <a:solidFill>
                  <a:srgbClr val="0070C0"/>
                </a:solidFill>
              </a:rPr>
              <a:t>ENGLISH LESSONS MONDAY 27</a:t>
            </a:r>
            <a:r>
              <a:rPr lang="en-GB" b="1" baseline="30000" dirty="0" smtClean="0">
                <a:solidFill>
                  <a:srgbClr val="0070C0"/>
                </a:solidFill>
              </a:rPr>
              <a:t>TH</a:t>
            </a:r>
            <a:r>
              <a:rPr lang="en-GB" b="1" dirty="0" smtClean="0">
                <a:solidFill>
                  <a:srgbClr val="0070C0"/>
                </a:solidFill>
              </a:rPr>
              <a:t> APRIL TO FRIDAY 1</a:t>
            </a:r>
            <a:r>
              <a:rPr lang="en-GB" b="1" baseline="30000" dirty="0" smtClean="0">
                <a:solidFill>
                  <a:srgbClr val="0070C0"/>
                </a:solidFill>
              </a:rPr>
              <a:t>st</a:t>
            </a:r>
            <a:r>
              <a:rPr lang="en-GB" b="1" dirty="0" smtClean="0">
                <a:solidFill>
                  <a:srgbClr val="0070C0"/>
                </a:solidFill>
              </a:rPr>
              <a:t> MAY</a:t>
            </a:r>
            <a:endParaRPr lang="en-GB" b="1" dirty="0">
              <a:solidFill>
                <a:srgbClr val="0070C0"/>
              </a:solidFill>
            </a:endParaRPr>
          </a:p>
        </p:txBody>
      </p:sp>
    </p:spTree>
    <p:extLst>
      <p:ext uri="{BB962C8B-B14F-4D97-AF65-F5344CB8AC3E}">
        <p14:creationId xmlns:p14="http://schemas.microsoft.com/office/powerpoint/2010/main" val="11230556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u="sng" dirty="0" smtClean="0">
                <a:solidFill>
                  <a:srgbClr val="0070C0"/>
                </a:solidFill>
              </a:rPr>
              <a:t/>
            </a:r>
            <a:br>
              <a:rPr lang="en-GB" b="1" u="sng" dirty="0" smtClean="0">
                <a:solidFill>
                  <a:srgbClr val="0070C0"/>
                </a:solidFill>
              </a:rPr>
            </a:br>
            <a:endParaRPr lang="en-GB" dirty="0"/>
          </a:p>
        </p:txBody>
      </p:sp>
      <p:sp>
        <p:nvSpPr>
          <p:cNvPr id="3" name="Content Placeholder 2"/>
          <p:cNvSpPr>
            <a:spLocks noGrp="1"/>
          </p:cNvSpPr>
          <p:nvPr>
            <p:ph idx="1"/>
          </p:nvPr>
        </p:nvSpPr>
        <p:spPr>
          <a:xfrm>
            <a:off x="476881" y="1628800"/>
            <a:ext cx="8229600" cy="4525963"/>
          </a:xfrm>
        </p:spPr>
        <p:txBody>
          <a:bodyPr>
            <a:normAutofit fontScale="92500" lnSpcReduction="10000"/>
          </a:bodyPr>
          <a:lstStyle/>
          <a:p>
            <a:pPr marL="0" indent="0">
              <a:buNone/>
            </a:pPr>
            <a:r>
              <a:rPr lang="en-GB" b="1" u="sng" dirty="0" smtClean="0">
                <a:solidFill>
                  <a:srgbClr val="0070C0"/>
                </a:solidFill>
              </a:rPr>
              <a:t>Key language features of instructions </a:t>
            </a:r>
            <a:r>
              <a:rPr lang="en-GB" sz="2200" b="1" u="sng" dirty="0" smtClean="0">
                <a:solidFill>
                  <a:srgbClr val="0070C0"/>
                </a:solidFill>
              </a:rPr>
              <a:t>(page 1 of 2)</a:t>
            </a:r>
          </a:p>
          <a:p>
            <a:r>
              <a:rPr lang="en-GB" dirty="0" smtClean="0">
                <a:solidFill>
                  <a:srgbClr val="0070C0"/>
                </a:solidFill>
              </a:rPr>
              <a:t>Key verbs </a:t>
            </a:r>
            <a:r>
              <a:rPr lang="en-GB" sz="2000" dirty="0" smtClean="0">
                <a:solidFill>
                  <a:srgbClr val="0070C0"/>
                </a:solidFill>
              </a:rPr>
              <a:t>(present tense unless an explanation about something that doesn’t happen anymore e.g. how the Romans made mosaics)</a:t>
            </a:r>
          </a:p>
          <a:p>
            <a:r>
              <a:rPr lang="en-GB" dirty="0" smtClean="0">
                <a:solidFill>
                  <a:srgbClr val="0070C0"/>
                </a:solidFill>
              </a:rPr>
              <a:t>Time connectives </a:t>
            </a:r>
            <a:r>
              <a:rPr lang="en-GB" sz="2000" dirty="0" smtClean="0">
                <a:solidFill>
                  <a:srgbClr val="0070C0"/>
                </a:solidFill>
              </a:rPr>
              <a:t>used like this: The </a:t>
            </a:r>
            <a:r>
              <a:rPr lang="en-GB" sz="2000" b="1" dirty="0" smtClean="0">
                <a:solidFill>
                  <a:srgbClr val="0070C0"/>
                </a:solidFill>
              </a:rPr>
              <a:t>first</a:t>
            </a:r>
            <a:r>
              <a:rPr lang="en-GB" sz="2000" dirty="0" smtClean="0">
                <a:solidFill>
                  <a:srgbClr val="0070C0"/>
                </a:solidFill>
              </a:rPr>
              <a:t> part of the process…..</a:t>
            </a:r>
            <a:r>
              <a:rPr lang="en-GB" sz="2000" b="1" dirty="0" smtClean="0">
                <a:solidFill>
                  <a:srgbClr val="0070C0"/>
                </a:solidFill>
              </a:rPr>
              <a:t>After that</a:t>
            </a:r>
            <a:r>
              <a:rPr lang="en-GB" sz="2000" dirty="0" smtClean="0">
                <a:solidFill>
                  <a:srgbClr val="0070C0"/>
                </a:solidFill>
              </a:rPr>
              <a:t>, the …….</a:t>
            </a:r>
            <a:r>
              <a:rPr lang="en-GB" sz="2000" b="1" dirty="0" smtClean="0">
                <a:solidFill>
                  <a:srgbClr val="0070C0"/>
                </a:solidFill>
              </a:rPr>
              <a:t>Finally</a:t>
            </a:r>
            <a:r>
              <a:rPr lang="en-GB" sz="2000" dirty="0" smtClean="0">
                <a:solidFill>
                  <a:srgbClr val="0070C0"/>
                </a:solidFill>
              </a:rPr>
              <a:t> the …… is put on.  </a:t>
            </a:r>
            <a:endParaRPr lang="en-GB" sz="2000" dirty="0">
              <a:solidFill>
                <a:srgbClr val="0070C0"/>
              </a:solidFill>
            </a:endParaRPr>
          </a:p>
          <a:p>
            <a:r>
              <a:rPr lang="en-GB" dirty="0" smtClean="0">
                <a:solidFill>
                  <a:srgbClr val="0070C0"/>
                </a:solidFill>
              </a:rPr>
              <a:t>Causal language </a:t>
            </a:r>
            <a:r>
              <a:rPr lang="en-GB" sz="2000" dirty="0" smtClean="0">
                <a:solidFill>
                  <a:srgbClr val="0070C0"/>
                </a:solidFill>
              </a:rPr>
              <a:t>e.g. </a:t>
            </a:r>
            <a:r>
              <a:rPr lang="en-GB" sz="2000" b="1" dirty="0" smtClean="0">
                <a:solidFill>
                  <a:srgbClr val="0070C0"/>
                </a:solidFill>
              </a:rPr>
              <a:t>If</a:t>
            </a:r>
            <a:r>
              <a:rPr lang="en-GB" sz="2000" dirty="0" smtClean="0">
                <a:solidFill>
                  <a:srgbClr val="0070C0"/>
                </a:solidFill>
              </a:rPr>
              <a:t>/ </a:t>
            </a:r>
            <a:r>
              <a:rPr lang="en-GB" sz="2000" b="1" dirty="0" smtClean="0">
                <a:solidFill>
                  <a:srgbClr val="0070C0"/>
                </a:solidFill>
              </a:rPr>
              <a:t>When</a:t>
            </a:r>
            <a:r>
              <a:rPr lang="en-GB" sz="2000" dirty="0" smtClean="0">
                <a:solidFill>
                  <a:srgbClr val="0070C0"/>
                </a:solidFill>
              </a:rPr>
              <a:t> …. happens, </a:t>
            </a:r>
            <a:r>
              <a:rPr lang="en-GB" sz="2000" b="1" dirty="0" smtClean="0">
                <a:solidFill>
                  <a:srgbClr val="0070C0"/>
                </a:solidFill>
              </a:rPr>
              <a:t>then</a:t>
            </a:r>
            <a:r>
              <a:rPr lang="en-GB" sz="2000" dirty="0" smtClean="0">
                <a:solidFill>
                  <a:srgbClr val="0070C0"/>
                </a:solidFill>
              </a:rPr>
              <a:t> … takes place, </a:t>
            </a:r>
            <a:r>
              <a:rPr lang="en-GB" sz="2000" b="1" dirty="0" smtClean="0">
                <a:solidFill>
                  <a:srgbClr val="0070C0"/>
                </a:solidFill>
              </a:rPr>
              <a:t>so</a:t>
            </a:r>
            <a:r>
              <a:rPr lang="en-GB" sz="2000" dirty="0" smtClean="0">
                <a:solidFill>
                  <a:srgbClr val="0070C0"/>
                </a:solidFill>
              </a:rPr>
              <a:t>,  </a:t>
            </a:r>
            <a:r>
              <a:rPr lang="en-GB" sz="2000" b="1" dirty="0" smtClean="0">
                <a:solidFill>
                  <a:srgbClr val="0070C0"/>
                </a:solidFill>
              </a:rPr>
              <a:t>because</a:t>
            </a:r>
            <a:r>
              <a:rPr lang="en-GB" sz="2000" dirty="0" smtClean="0">
                <a:solidFill>
                  <a:srgbClr val="0070C0"/>
                </a:solidFill>
              </a:rPr>
              <a:t>, </a:t>
            </a:r>
            <a:r>
              <a:rPr lang="en-GB" sz="2000" b="1" dirty="0" smtClean="0">
                <a:solidFill>
                  <a:srgbClr val="0070C0"/>
                </a:solidFill>
              </a:rPr>
              <a:t>the reason </a:t>
            </a:r>
            <a:r>
              <a:rPr lang="en-GB" sz="2000" dirty="0" smtClean="0">
                <a:solidFill>
                  <a:srgbClr val="0070C0"/>
                </a:solidFill>
              </a:rPr>
              <a:t>for…., </a:t>
            </a:r>
            <a:r>
              <a:rPr lang="en-GB" sz="2000" b="1" dirty="0" smtClean="0">
                <a:solidFill>
                  <a:srgbClr val="0070C0"/>
                </a:solidFill>
              </a:rPr>
              <a:t>this results in</a:t>
            </a:r>
            <a:r>
              <a:rPr lang="en-GB" sz="2000" dirty="0" smtClean="0">
                <a:solidFill>
                  <a:srgbClr val="0070C0"/>
                </a:solidFill>
              </a:rPr>
              <a:t>, </a:t>
            </a:r>
            <a:r>
              <a:rPr lang="en-GB" sz="2000" b="1" dirty="0" smtClean="0">
                <a:solidFill>
                  <a:srgbClr val="0070C0"/>
                </a:solidFill>
              </a:rPr>
              <a:t>therefore</a:t>
            </a:r>
            <a:r>
              <a:rPr lang="en-GB" sz="2000" dirty="0" smtClean="0">
                <a:solidFill>
                  <a:srgbClr val="0070C0"/>
                </a:solidFill>
              </a:rPr>
              <a:t>, </a:t>
            </a:r>
          </a:p>
          <a:p>
            <a:r>
              <a:rPr lang="en-GB" dirty="0" smtClean="0">
                <a:solidFill>
                  <a:srgbClr val="0070C0"/>
                </a:solidFill>
              </a:rPr>
              <a:t>Impersonal language </a:t>
            </a:r>
            <a:r>
              <a:rPr lang="en-GB" sz="2200" b="1" dirty="0" smtClean="0">
                <a:solidFill>
                  <a:srgbClr val="0070C0"/>
                </a:solidFill>
              </a:rPr>
              <a:t>(not personal) </a:t>
            </a:r>
            <a:r>
              <a:rPr lang="en-GB" sz="2000" dirty="0" smtClean="0">
                <a:solidFill>
                  <a:srgbClr val="0070C0"/>
                </a:solidFill>
              </a:rPr>
              <a:t>e.g. Firstly, </a:t>
            </a:r>
            <a:r>
              <a:rPr lang="en-GB" sz="2000" b="1" dirty="0" smtClean="0">
                <a:solidFill>
                  <a:srgbClr val="0070C0"/>
                </a:solidFill>
              </a:rPr>
              <a:t>people</a:t>
            </a:r>
            <a:r>
              <a:rPr lang="en-GB" sz="2000" dirty="0" smtClean="0">
                <a:solidFill>
                  <a:srgbClr val="0070C0"/>
                </a:solidFill>
              </a:rPr>
              <a:t> prepare the building site (NOT: Firstly, </a:t>
            </a:r>
            <a:r>
              <a:rPr lang="en-GB" sz="2000" u="sng" dirty="0" smtClean="0">
                <a:solidFill>
                  <a:srgbClr val="0070C0"/>
                </a:solidFill>
              </a:rPr>
              <a:t>you </a:t>
            </a:r>
            <a:r>
              <a:rPr lang="en-GB" sz="2000" dirty="0" smtClean="0">
                <a:solidFill>
                  <a:srgbClr val="0070C0"/>
                </a:solidFill>
              </a:rPr>
              <a:t>prepare the building site.)</a:t>
            </a:r>
          </a:p>
          <a:p>
            <a:r>
              <a:rPr lang="en-GB" dirty="0" smtClean="0">
                <a:solidFill>
                  <a:srgbClr val="0070C0"/>
                </a:solidFill>
              </a:rPr>
              <a:t>Technical vocabulary with explanations </a:t>
            </a:r>
            <a:r>
              <a:rPr lang="en-GB" sz="2000" dirty="0" smtClean="0">
                <a:solidFill>
                  <a:srgbClr val="0070C0"/>
                </a:solidFill>
              </a:rPr>
              <a:t>(which you can put in brackets) if needed. </a:t>
            </a:r>
          </a:p>
        </p:txBody>
      </p:sp>
      <p:sp>
        <p:nvSpPr>
          <p:cNvPr id="4" name="Rectangle 3"/>
          <p:cNvSpPr/>
          <p:nvPr/>
        </p:nvSpPr>
        <p:spPr>
          <a:xfrm>
            <a:off x="2422273" y="476671"/>
            <a:ext cx="4338816" cy="1031051"/>
          </a:xfrm>
          <a:prstGeom prst="rect">
            <a:avLst/>
          </a:prstGeom>
        </p:spPr>
        <p:txBody>
          <a:bodyPr wrap="none">
            <a:spAutoFit/>
          </a:bodyPr>
          <a:lstStyle/>
          <a:p>
            <a:r>
              <a:rPr lang="en-GB" sz="6100" b="1" dirty="0">
                <a:solidFill>
                  <a:srgbClr val="0070C0"/>
                </a:solidFill>
                <a:ea typeface="+mj-ea"/>
                <a:cs typeface="+mj-cs"/>
              </a:rPr>
              <a:t>Explanations</a:t>
            </a:r>
            <a:endParaRPr lang="en-GB" dirty="0">
              <a:solidFill>
                <a:srgbClr val="0070C0"/>
              </a:solidFill>
            </a:endParaRPr>
          </a:p>
        </p:txBody>
      </p:sp>
    </p:spTree>
    <p:extLst>
      <p:ext uri="{BB962C8B-B14F-4D97-AF65-F5344CB8AC3E}">
        <p14:creationId xmlns:p14="http://schemas.microsoft.com/office/powerpoint/2010/main" val="25927327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6100" b="1" dirty="0">
                <a:solidFill>
                  <a:srgbClr val="0070C0"/>
                </a:solidFill>
              </a:rPr>
              <a:t>Explanations</a:t>
            </a:r>
            <a:r>
              <a:rPr lang="en-GB" dirty="0">
                <a:solidFill>
                  <a:srgbClr val="0070C0"/>
                </a:solidFill>
              </a:rPr>
              <a:t/>
            </a:r>
            <a:br>
              <a:rPr lang="en-GB" dirty="0">
                <a:solidFill>
                  <a:srgbClr val="0070C0"/>
                </a:solidFill>
              </a:rPr>
            </a:br>
            <a:endParaRPr lang="en-GB" dirty="0">
              <a:solidFill>
                <a:srgbClr val="0070C0"/>
              </a:solidFill>
            </a:endParaRPr>
          </a:p>
        </p:txBody>
      </p:sp>
      <p:sp>
        <p:nvSpPr>
          <p:cNvPr id="3" name="Content Placeholder 2"/>
          <p:cNvSpPr>
            <a:spLocks noGrp="1"/>
          </p:cNvSpPr>
          <p:nvPr>
            <p:ph idx="1"/>
          </p:nvPr>
        </p:nvSpPr>
        <p:spPr/>
        <p:txBody>
          <a:bodyPr>
            <a:normAutofit fontScale="92500" lnSpcReduction="10000"/>
          </a:bodyPr>
          <a:lstStyle/>
          <a:p>
            <a:pPr marL="0" indent="0">
              <a:buNone/>
            </a:pPr>
            <a:r>
              <a:rPr lang="en-GB" b="1" u="sng" dirty="0">
                <a:solidFill>
                  <a:srgbClr val="0070C0"/>
                </a:solidFill>
              </a:rPr>
              <a:t>Key language features of instructions </a:t>
            </a:r>
            <a:r>
              <a:rPr lang="en-GB" sz="2200" b="1" u="sng" dirty="0">
                <a:solidFill>
                  <a:srgbClr val="0070C0"/>
                </a:solidFill>
              </a:rPr>
              <a:t>(page </a:t>
            </a:r>
            <a:r>
              <a:rPr lang="en-GB" sz="2200" b="1" u="sng" dirty="0" smtClean="0">
                <a:solidFill>
                  <a:srgbClr val="0070C0"/>
                </a:solidFill>
              </a:rPr>
              <a:t>2 </a:t>
            </a:r>
            <a:r>
              <a:rPr lang="en-GB" sz="2200" b="1" u="sng" dirty="0">
                <a:solidFill>
                  <a:srgbClr val="0070C0"/>
                </a:solidFill>
              </a:rPr>
              <a:t>of 2)</a:t>
            </a:r>
          </a:p>
          <a:p>
            <a:pPr marL="0" indent="0">
              <a:buNone/>
            </a:pPr>
            <a:r>
              <a:rPr lang="en-GB" dirty="0" smtClean="0">
                <a:solidFill>
                  <a:srgbClr val="0070C0"/>
                </a:solidFill>
              </a:rPr>
              <a:t>Write in the </a:t>
            </a:r>
            <a:r>
              <a:rPr lang="en-GB" b="1" dirty="0" smtClean="0">
                <a:solidFill>
                  <a:srgbClr val="0070C0"/>
                </a:solidFill>
              </a:rPr>
              <a:t>3</a:t>
            </a:r>
            <a:r>
              <a:rPr lang="en-GB" b="1" baseline="30000" dirty="0" smtClean="0">
                <a:solidFill>
                  <a:srgbClr val="0070C0"/>
                </a:solidFill>
              </a:rPr>
              <a:t>rd</a:t>
            </a:r>
            <a:r>
              <a:rPr lang="en-GB" b="1" dirty="0" smtClean="0">
                <a:solidFill>
                  <a:srgbClr val="0070C0"/>
                </a:solidFill>
              </a:rPr>
              <a:t> person </a:t>
            </a:r>
            <a:r>
              <a:rPr lang="en-GB" dirty="0" smtClean="0">
                <a:solidFill>
                  <a:srgbClr val="0070C0"/>
                </a:solidFill>
              </a:rPr>
              <a:t>e.g. scientists place the…</a:t>
            </a:r>
          </a:p>
          <a:p>
            <a:pPr marL="0" indent="0">
              <a:buNone/>
            </a:pPr>
            <a:r>
              <a:rPr lang="en-GB" b="1" dirty="0" smtClean="0">
                <a:solidFill>
                  <a:srgbClr val="0070C0"/>
                </a:solidFill>
              </a:rPr>
              <a:t>Passive voice </a:t>
            </a:r>
            <a:r>
              <a:rPr lang="en-GB" dirty="0" smtClean="0">
                <a:solidFill>
                  <a:srgbClr val="0070C0"/>
                </a:solidFill>
              </a:rPr>
              <a:t>e.g. The motor is operated by…</a:t>
            </a:r>
          </a:p>
          <a:p>
            <a:pPr marL="0" indent="0">
              <a:buNone/>
            </a:pPr>
            <a:r>
              <a:rPr lang="en-GB" dirty="0" smtClean="0">
                <a:solidFill>
                  <a:srgbClr val="0070C0"/>
                </a:solidFill>
              </a:rPr>
              <a:t>REMEMBER: You are </a:t>
            </a:r>
            <a:r>
              <a:rPr lang="en-GB" u="sng" dirty="0" smtClean="0">
                <a:solidFill>
                  <a:srgbClr val="0070C0"/>
                </a:solidFill>
              </a:rPr>
              <a:t>not</a:t>
            </a:r>
            <a:r>
              <a:rPr lang="en-GB" dirty="0" smtClean="0">
                <a:solidFill>
                  <a:srgbClr val="0070C0"/>
                </a:solidFill>
              </a:rPr>
              <a:t> writing, ‘First you cut…. ‘ - this is instructional language.</a:t>
            </a:r>
          </a:p>
          <a:p>
            <a:pPr marL="0" indent="0">
              <a:buNone/>
            </a:pPr>
            <a:r>
              <a:rPr lang="en-GB" b="1" dirty="0" smtClean="0">
                <a:solidFill>
                  <a:srgbClr val="0070C0"/>
                </a:solidFill>
              </a:rPr>
              <a:t>Formal connectives </a:t>
            </a:r>
            <a:r>
              <a:rPr lang="en-GB" dirty="0" smtClean="0">
                <a:solidFill>
                  <a:srgbClr val="0070C0"/>
                </a:solidFill>
              </a:rPr>
              <a:t>e.g. therefore, however, furthermore, consequently.</a:t>
            </a:r>
          </a:p>
          <a:p>
            <a:pPr marL="0" indent="0">
              <a:buNone/>
            </a:pPr>
            <a:r>
              <a:rPr lang="en-GB" dirty="0" smtClean="0">
                <a:solidFill>
                  <a:srgbClr val="0070C0"/>
                </a:solidFill>
              </a:rPr>
              <a:t>Usually more formal vocabulary e.g. use </a:t>
            </a:r>
            <a:r>
              <a:rPr lang="en-GB" b="1" i="1" dirty="0" smtClean="0">
                <a:solidFill>
                  <a:srgbClr val="0070C0"/>
                </a:solidFill>
              </a:rPr>
              <a:t>placed</a:t>
            </a:r>
            <a:r>
              <a:rPr lang="en-GB" dirty="0" smtClean="0">
                <a:solidFill>
                  <a:srgbClr val="0070C0"/>
                </a:solidFill>
              </a:rPr>
              <a:t> rather than </a:t>
            </a:r>
            <a:r>
              <a:rPr lang="en-GB" i="1" dirty="0" smtClean="0">
                <a:solidFill>
                  <a:srgbClr val="0070C0"/>
                </a:solidFill>
              </a:rPr>
              <a:t>put</a:t>
            </a:r>
            <a:r>
              <a:rPr lang="en-GB" dirty="0" smtClean="0">
                <a:solidFill>
                  <a:srgbClr val="0070C0"/>
                </a:solidFill>
              </a:rPr>
              <a:t> and </a:t>
            </a:r>
            <a:r>
              <a:rPr lang="en-GB" b="1" i="1" dirty="0" smtClean="0">
                <a:solidFill>
                  <a:srgbClr val="0070C0"/>
                </a:solidFill>
              </a:rPr>
              <a:t>known as </a:t>
            </a:r>
            <a:r>
              <a:rPr lang="en-GB" dirty="0" smtClean="0">
                <a:solidFill>
                  <a:srgbClr val="0070C0"/>
                </a:solidFill>
              </a:rPr>
              <a:t>rather than </a:t>
            </a:r>
            <a:r>
              <a:rPr lang="en-GB" i="1" dirty="0" smtClean="0">
                <a:solidFill>
                  <a:srgbClr val="0070C0"/>
                </a:solidFill>
              </a:rPr>
              <a:t>called</a:t>
            </a:r>
            <a:r>
              <a:rPr lang="en-GB" dirty="0" smtClean="0">
                <a:solidFill>
                  <a:srgbClr val="0070C0"/>
                </a:solidFill>
              </a:rPr>
              <a:t>.</a:t>
            </a:r>
            <a:endParaRPr lang="en-GB" dirty="0">
              <a:solidFill>
                <a:srgbClr val="0070C0"/>
              </a:solidFill>
            </a:endParaRPr>
          </a:p>
        </p:txBody>
      </p:sp>
    </p:spTree>
    <p:extLst>
      <p:ext uri="{BB962C8B-B14F-4D97-AF65-F5344CB8AC3E}">
        <p14:creationId xmlns:p14="http://schemas.microsoft.com/office/powerpoint/2010/main" val="23904754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b="1" dirty="0" smtClean="0">
                <a:solidFill>
                  <a:srgbClr val="0070C0"/>
                </a:solidFill>
              </a:rPr>
              <a:t>Explanations</a:t>
            </a:r>
            <a:endParaRPr lang="en-GB" sz="5500" dirty="0">
              <a:solidFill>
                <a:srgbClr val="0070C0"/>
              </a:solidFill>
            </a:endParaRPr>
          </a:p>
        </p:txBody>
      </p:sp>
      <p:sp>
        <p:nvSpPr>
          <p:cNvPr id="3" name="Content Placeholder 2"/>
          <p:cNvSpPr>
            <a:spLocks noGrp="1"/>
          </p:cNvSpPr>
          <p:nvPr>
            <p:ph idx="1"/>
          </p:nvPr>
        </p:nvSpPr>
        <p:spPr>
          <a:xfrm>
            <a:off x="251520" y="1340768"/>
            <a:ext cx="8435280" cy="5069160"/>
          </a:xfrm>
        </p:spPr>
        <p:txBody>
          <a:bodyPr>
            <a:normAutofit fontScale="92500" lnSpcReduction="20000"/>
          </a:bodyPr>
          <a:lstStyle/>
          <a:p>
            <a:pPr marL="0" indent="0">
              <a:buNone/>
            </a:pPr>
            <a:r>
              <a:rPr lang="en-GB" b="1" dirty="0" smtClean="0">
                <a:solidFill>
                  <a:srgbClr val="0070C0"/>
                </a:solidFill>
              </a:rPr>
              <a:t>L.O. To understand the key features of explanation texts</a:t>
            </a:r>
          </a:p>
          <a:p>
            <a:r>
              <a:rPr lang="en-GB" b="1" dirty="0" smtClean="0">
                <a:solidFill>
                  <a:srgbClr val="0070C0"/>
                </a:solidFill>
              </a:rPr>
              <a:t>Task</a:t>
            </a:r>
            <a:r>
              <a:rPr lang="en-GB" dirty="0" smtClean="0">
                <a:solidFill>
                  <a:srgbClr val="0070C0"/>
                </a:solidFill>
              </a:rPr>
              <a:t>: Find </a:t>
            </a:r>
            <a:r>
              <a:rPr lang="en-GB" dirty="0" smtClean="0">
                <a:solidFill>
                  <a:srgbClr val="0070C0"/>
                </a:solidFill>
              </a:rPr>
              <a:t>a short </a:t>
            </a:r>
            <a:r>
              <a:rPr lang="en-GB" dirty="0" smtClean="0">
                <a:solidFill>
                  <a:srgbClr val="0070C0"/>
                </a:solidFill>
              </a:rPr>
              <a:t>explanation text in your </a:t>
            </a:r>
            <a:r>
              <a:rPr lang="en-GB" dirty="0" smtClean="0">
                <a:solidFill>
                  <a:srgbClr val="0070C0"/>
                </a:solidFill>
              </a:rPr>
              <a:t>house and pick out its key features.</a:t>
            </a:r>
            <a:endParaRPr lang="en-GB" dirty="0" smtClean="0">
              <a:solidFill>
                <a:srgbClr val="0070C0"/>
              </a:solidFill>
            </a:endParaRPr>
          </a:p>
          <a:p>
            <a:r>
              <a:rPr lang="en-GB" dirty="0" smtClean="0">
                <a:solidFill>
                  <a:srgbClr val="0070C0"/>
                </a:solidFill>
              </a:rPr>
              <a:t>Alternatively, you can use the example </a:t>
            </a:r>
            <a:r>
              <a:rPr lang="en-GB" dirty="0" smtClean="0">
                <a:solidFill>
                  <a:srgbClr val="0070C0"/>
                </a:solidFill>
              </a:rPr>
              <a:t>provided on the next slide. </a:t>
            </a:r>
            <a:r>
              <a:rPr lang="en-GB" dirty="0" smtClean="0">
                <a:solidFill>
                  <a:srgbClr val="0070C0"/>
                </a:solidFill>
              </a:rPr>
              <a:t>Please read it and </a:t>
            </a:r>
            <a:r>
              <a:rPr lang="en-GB" dirty="0" smtClean="0">
                <a:solidFill>
                  <a:srgbClr val="0070C0"/>
                </a:solidFill>
              </a:rPr>
              <a:t>list </a:t>
            </a:r>
            <a:r>
              <a:rPr lang="en-GB" dirty="0" smtClean="0">
                <a:solidFill>
                  <a:srgbClr val="0070C0"/>
                </a:solidFill>
              </a:rPr>
              <a:t>the key </a:t>
            </a:r>
            <a:r>
              <a:rPr lang="en-GB" b="1" dirty="0" smtClean="0">
                <a:solidFill>
                  <a:srgbClr val="0070C0"/>
                </a:solidFill>
              </a:rPr>
              <a:t>language features</a:t>
            </a:r>
            <a:r>
              <a:rPr lang="en-GB" dirty="0" smtClean="0">
                <a:solidFill>
                  <a:srgbClr val="0070C0"/>
                </a:solidFill>
              </a:rPr>
              <a:t> and </a:t>
            </a:r>
            <a:r>
              <a:rPr lang="en-GB" b="1" dirty="0" smtClean="0">
                <a:solidFill>
                  <a:srgbClr val="0070C0"/>
                </a:solidFill>
              </a:rPr>
              <a:t>structural features </a:t>
            </a:r>
            <a:r>
              <a:rPr lang="en-GB" dirty="0" smtClean="0">
                <a:solidFill>
                  <a:srgbClr val="0070C0"/>
                </a:solidFill>
              </a:rPr>
              <a:t>in your example. </a:t>
            </a:r>
            <a:r>
              <a:rPr lang="en-GB" u="sng" dirty="0" smtClean="0">
                <a:solidFill>
                  <a:srgbClr val="0070C0"/>
                </a:solidFill>
              </a:rPr>
              <a:t>There is a Word document to complete</a:t>
            </a:r>
            <a:r>
              <a:rPr lang="en-GB" dirty="0" smtClean="0">
                <a:solidFill>
                  <a:srgbClr val="0070C0"/>
                </a:solidFill>
              </a:rPr>
              <a:t>.</a:t>
            </a:r>
          </a:p>
          <a:p>
            <a:r>
              <a:rPr lang="en-GB" dirty="0" smtClean="0">
                <a:solidFill>
                  <a:srgbClr val="0070C0"/>
                </a:solidFill>
              </a:rPr>
              <a:t>Go back and check the key features from slides  9,10 and 11. </a:t>
            </a:r>
          </a:p>
          <a:p>
            <a:r>
              <a:rPr lang="en-GB" b="1" dirty="0" smtClean="0">
                <a:solidFill>
                  <a:srgbClr val="0070C0"/>
                </a:solidFill>
              </a:rPr>
              <a:t>Challenge: </a:t>
            </a:r>
            <a:r>
              <a:rPr lang="en-GB" dirty="0" smtClean="0">
                <a:solidFill>
                  <a:srgbClr val="0070C0"/>
                </a:solidFill>
              </a:rPr>
              <a:t>Would you add or change anything to improve this explanation?  </a:t>
            </a:r>
            <a:endParaRPr lang="en-GB" dirty="0">
              <a:solidFill>
                <a:srgbClr val="0070C0"/>
              </a:solidFill>
            </a:endParaRPr>
          </a:p>
        </p:txBody>
      </p:sp>
    </p:spTree>
    <p:extLst>
      <p:ext uri="{BB962C8B-B14F-4D97-AF65-F5344CB8AC3E}">
        <p14:creationId xmlns:p14="http://schemas.microsoft.com/office/powerpoint/2010/main" val="27404541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Example Explanation Text</a:t>
            </a:r>
            <a:endParaRPr lang="en-GB" dirty="0">
              <a:solidFill>
                <a:srgbClr val="0070C0"/>
              </a:solidFill>
            </a:endParaRPr>
          </a:p>
        </p:txBody>
      </p:sp>
      <p:pic>
        <p:nvPicPr>
          <p:cNvPr id="1027"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75359" y="1743387"/>
            <a:ext cx="374586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1225" y="1811675"/>
            <a:ext cx="3933410" cy="4389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68849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0070C0"/>
                </a:solidFill>
              </a:rPr>
              <a:t>Tuesday 28</a:t>
            </a:r>
            <a:r>
              <a:rPr lang="en-GB" b="1" baseline="30000" dirty="0" smtClean="0">
                <a:solidFill>
                  <a:srgbClr val="0070C0"/>
                </a:solidFill>
              </a:rPr>
              <a:t>th</a:t>
            </a:r>
            <a:r>
              <a:rPr lang="en-GB" b="1" dirty="0" smtClean="0">
                <a:solidFill>
                  <a:srgbClr val="0070C0"/>
                </a:solidFill>
              </a:rPr>
              <a:t> April </a:t>
            </a:r>
            <a:endParaRPr lang="en-GB" b="1" dirty="0">
              <a:solidFill>
                <a:srgbClr val="0070C0"/>
              </a:solidFill>
            </a:endParaRPr>
          </a:p>
        </p:txBody>
      </p:sp>
      <p:sp>
        <p:nvSpPr>
          <p:cNvPr id="3" name="Content Placeholder 2"/>
          <p:cNvSpPr>
            <a:spLocks noGrp="1"/>
          </p:cNvSpPr>
          <p:nvPr>
            <p:ph idx="1"/>
          </p:nvPr>
        </p:nvSpPr>
        <p:spPr/>
        <p:txBody>
          <a:bodyPr>
            <a:normAutofit lnSpcReduction="10000"/>
          </a:bodyPr>
          <a:lstStyle/>
          <a:p>
            <a:pPr marL="0" indent="0">
              <a:buNone/>
            </a:pPr>
            <a:r>
              <a:rPr lang="en-GB" dirty="0" smtClean="0">
                <a:solidFill>
                  <a:srgbClr val="0070C0"/>
                </a:solidFill>
              </a:rPr>
              <a:t>L.O. To plan an explanation text</a:t>
            </a:r>
            <a:endParaRPr lang="en-GB" dirty="0">
              <a:solidFill>
                <a:srgbClr val="0070C0"/>
              </a:solidFill>
            </a:endParaRPr>
          </a:p>
          <a:p>
            <a:pPr marL="0" indent="0">
              <a:buNone/>
            </a:pPr>
            <a:r>
              <a:rPr lang="en-GB" b="1" dirty="0" smtClean="0">
                <a:solidFill>
                  <a:srgbClr val="0070C0"/>
                </a:solidFill>
              </a:rPr>
              <a:t>Task:</a:t>
            </a:r>
            <a:r>
              <a:rPr lang="en-GB" dirty="0" smtClean="0">
                <a:solidFill>
                  <a:srgbClr val="0070C0"/>
                </a:solidFill>
              </a:rPr>
              <a:t> Today, we would like you to plan an explanation text about how our ears work, thinking about the key features you looked at yesterday.</a:t>
            </a:r>
          </a:p>
          <a:p>
            <a:pPr marL="0" indent="0">
              <a:buNone/>
            </a:pPr>
            <a:r>
              <a:rPr lang="en-GB" dirty="0" smtClean="0">
                <a:solidFill>
                  <a:srgbClr val="0070C0"/>
                </a:solidFill>
              </a:rPr>
              <a:t>Please watch this video which you will also be looking at as part of your science work today: </a:t>
            </a:r>
          </a:p>
          <a:p>
            <a:pPr marL="0" indent="0">
              <a:buNone/>
            </a:pPr>
            <a:r>
              <a:rPr lang="en-GB" dirty="0">
                <a:hlinkClick r:id="rId2"/>
              </a:rPr>
              <a:t>https://www.youtube.com/watch?v=HMXoHKwWmU8</a:t>
            </a:r>
            <a:endParaRPr lang="en-GB" dirty="0" smtClean="0"/>
          </a:p>
        </p:txBody>
      </p:sp>
    </p:spTree>
    <p:extLst>
      <p:ext uri="{BB962C8B-B14F-4D97-AF65-F5344CB8AC3E}">
        <p14:creationId xmlns:p14="http://schemas.microsoft.com/office/powerpoint/2010/main" val="36265906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Explanations</a:t>
            </a:r>
            <a:endParaRPr lang="en-GB" dirty="0">
              <a:solidFill>
                <a:srgbClr val="0070C0"/>
              </a:solidFill>
            </a:endParaRPr>
          </a:p>
        </p:txBody>
      </p:sp>
      <p:sp>
        <p:nvSpPr>
          <p:cNvPr id="3" name="Content Placeholder 2"/>
          <p:cNvSpPr>
            <a:spLocks noGrp="1"/>
          </p:cNvSpPr>
          <p:nvPr>
            <p:ph idx="1"/>
          </p:nvPr>
        </p:nvSpPr>
        <p:spPr>
          <a:xfrm>
            <a:off x="457200" y="1196752"/>
            <a:ext cx="8229600" cy="4929411"/>
          </a:xfrm>
        </p:spPr>
        <p:txBody>
          <a:bodyPr>
            <a:normAutofit/>
          </a:bodyPr>
          <a:lstStyle/>
          <a:p>
            <a:r>
              <a:rPr lang="en-GB" dirty="0" smtClean="0">
                <a:solidFill>
                  <a:srgbClr val="0070C0"/>
                </a:solidFill>
              </a:rPr>
              <a:t>Perhaps use a </a:t>
            </a:r>
            <a:r>
              <a:rPr lang="en-GB" b="1" dirty="0" smtClean="0">
                <a:solidFill>
                  <a:srgbClr val="0070C0"/>
                </a:solidFill>
              </a:rPr>
              <a:t>flowchart</a:t>
            </a:r>
            <a:r>
              <a:rPr lang="en-GB" dirty="0" smtClean="0">
                <a:solidFill>
                  <a:srgbClr val="0070C0"/>
                </a:solidFill>
              </a:rPr>
              <a:t> to plan your explanation text, like the one we have provided, to show the steps in how sound travels and then how it reaches our brain. </a:t>
            </a:r>
            <a:endParaRPr lang="en-GB" dirty="0">
              <a:solidFill>
                <a:srgbClr val="0070C0"/>
              </a:solidFill>
            </a:endParaRPr>
          </a:p>
        </p:txBody>
      </p:sp>
      <p:pic>
        <p:nvPicPr>
          <p:cNvPr id="5" name="Picture 4" descr="pr_y4_aut_nf_1_instructions_explanations - Microsoft Word non-commercial use"/>
          <p:cNvPicPr>
            <a:picLocks noChangeAspect="1"/>
          </p:cNvPicPr>
          <p:nvPr/>
        </p:nvPicPr>
        <p:blipFill rotWithShape="1">
          <a:blip r:embed="rId2">
            <a:extLst>
              <a:ext uri="{28A0092B-C50C-407E-A947-70E740481C1C}">
                <a14:useLocalDpi xmlns:a14="http://schemas.microsoft.com/office/drawing/2010/main" val="0"/>
              </a:ext>
            </a:extLst>
          </a:blip>
          <a:srcRect l="23182" t="25937" r="24242" b="20589"/>
          <a:stretch/>
        </p:blipFill>
        <p:spPr>
          <a:xfrm>
            <a:off x="2051720" y="3284984"/>
            <a:ext cx="5659079" cy="3098630"/>
          </a:xfrm>
          <a:prstGeom prst="rect">
            <a:avLst/>
          </a:prstGeom>
        </p:spPr>
      </p:pic>
    </p:spTree>
    <p:extLst>
      <p:ext uri="{BB962C8B-B14F-4D97-AF65-F5344CB8AC3E}">
        <p14:creationId xmlns:p14="http://schemas.microsoft.com/office/powerpoint/2010/main" val="2735437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Explanations</a:t>
            </a:r>
            <a:endParaRPr lang="en-GB" dirty="0">
              <a:solidFill>
                <a:srgbClr val="0070C0"/>
              </a:solidFill>
            </a:endParaRPr>
          </a:p>
        </p:txBody>
      </p:sp>
      <p:sp>
        <p:nvSpPr>
          <p:cNvPr id="3" name="Content Placeholder 2"/>
          <p:cNvSpPr>
            <a:spLocks noGrp="1"/>
          </p:cNvSpPr>
          <p:nvPr>
            <p:ph idx="1"/>
          </p:nvPr>
        </p:nvSpPr>
        <p:spPr>
          <a:xfrm>
            <a:off x="457200" y="1268760"/>
            <a:ext cx="8229600" cy="4857403"/>
          </a:xfrm>
        </p:spPr>
        <p:txBody>
          <a:bodyPr>
            <a:normAutofit lnSpcReduction="10000"/>
          </a:bodyPr>
          <a:lstStyle/>
          <a:p>
            <a:r>
              <a:rPr lang="en-GB" dirty="0">
                <a:solidFill>
                  <a:srgbClr val="0070C0"/>
                </a:solidFill>
              </a:rPr>
              <a:t>Remember to include as many of the key language and structural features as you can, using the checklist we have created to help you</a:t>
            </a:r>
            <a:r>
              <a:rPr lang="en-GB" dirty="0" smtClean="0">
                <a:solidFill>
                  <a:srgbClr val="0070C0"/>
                </a:solidFill>
              </a:rPr>
              <a:t>.</a:t>
            </a:r>
          </a:p>
          <a:p>
            <a:endParaRPr lang="en-GB" dirty="0">
              <a:solidFill>
                <a:srgbClr val="0070C0"/>
              </a:solidFill>
            </a:endParaRPr>
          </a:p>
          <a:p>
            <a:endParaRPr lang="en-GB" dirty="0" smtClean="0">
              <a:solidFill>
                <a:srgbClr val="0070C0"/>
              </a:solidFill>
            </a:endParaRPr>
          </a:p>
          <a:p>
            <a:endParaRPr lang="en-GB" dirty="0">
              <a:solidFill>
                <a:srgbClr val="0070C0"/>
              </a:solidFill>
            </a:endParaRPr>
          </a:p>
          <a:p>
            <a:endParaRPr lang="en-GB" sz="2000" dirty="0" smtClean="0">
              <a:solidFill>
                <a:srgbClr val="0070C0"/>
              </a:solidFill>
            </a:endParaRPr>
          </a:p>
          <a:p>
            <a:endParaRPr lang="en-GB" sz="2000" dirty="0">
              <a:solidFill>
                <a:srgbClr val="0070C0"/>
              </a:solidFill>
            </a:endParaRPr>
          </a:p>
          <a:p>
            <a:r>
              <a:rPr lang="en-GB" sz="2000" dirty="0" smtClean="0">
                <a:solidFill>
                  <a:srgbClr val="0070C0"/>
                </a:solidFill>
              </a:rPr>
              <a:t>You </a:t>
            </a:r>
            <a:r>
              <a:rPr lang="en-GB" sz="2000" dirty="0">
                <a:solidFill>
                  <a:srgbClr val="0070C0"/>
                </a:solidFill>
              </a:rPr>
              <a:t>can always look back at the slides to remind yourself of the features too.</a:t>
            </a:r>
          </a:p>
          <a:p>
            <a:endParaRPr lang="en-GB" dirty="0">
              <a:solidFill>
                <a:srgbClr val="0070C0"/>
              </a:solidFill>
            </a:endParaRPr>
          </a:p>
        </p:txBody>
      </p:sp>
      <p:pic>
        <p:nvPicPr>
          <p:cNvPr id="7" name="Picture 6" descr="Tuesday 28th April Flow diagram and checklist - Microsoft Word non-commercial use"/>
          <p:cNvPicPr>
            <a:picLocks noChangeAspect="1"/>
          </p:cNvPicPr>
          <p:nvPr/>
        </p:nvPicPr>
        <p:blipFill rotWithShape="1">
          <a:blip r:embed="rId2">
            <a:extLst>
              <a:ext uri="{28A0092B-C50C-407E-A947-70E740481C1C}">
                <a14:useLocalDpi xmlns:a14="http://schemas.microsoft.com/office/drawing/2010/main" val="0"/>
              </a:ext>
            </a:extLst>
          </a:blip>
          <a:srcRect l="24394" t="45075" r="28485" b="8487"/>
          <a:stretch/>
        </p:blipFill>
        <p:spPr>
          <a:xfrm>
            <a:off x="2267744" y="2636912"/>
            <a:ext cx="5040560" cy="2674252"/>
          </a:xfrm>
          <a:prstGeom prst="rect">
            <a:avLst/>
          </a:prstGeom>
        </p:spPr>
      </p:pic>
    </p:spTree>
    <p:extLst>
      <p:ext uri="{BB962C8B-B14F-4D97-AF65-F5344CB8AC3E}">
        <p14:creationId xmlns:p14="http://schemas.microsoft.com/office/powerpoint/2010/main" val="23401747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Wednesday 29</a:t>
            </a:r>
            <a:r>
              <a:rPr lang="en-GB" baseline="30000" dirty="0" smtClean="0">
                <a:solidFill>
                  <a:srgbClr val="0070C0"/>
                </a:solidFill>
              </a:rPr>
              <a:t>th</a:t>
            </a:r>
            <a:r>
              <a:rPr lang="en-GB" dirty="0" smtClean="0">
                <a:solidFill>
                  <a:srgbClr val="0070C0"/>
                </a:solidFill>
              </a:rPr>
              <a:t> April </a:t>
            </a:r>
            <a:endParaRPr lang="en-GB" dirty="0">
              <a:solidFill>
                <a:srgbClr val="0070C0"/>
              </a:solidFill>
            </a:endParaRPr>
          </a:p>
        </p:txBody>
      </p:sp>
      <p:sp>
        <p:nvSpPr>
          <p:cNvPr id="3" name="Content Placeholder 2"/>
          <p:cNvSpPr>
            <a:spLocks noGrp="1"/>
          </p:cNvSpPr>
          <p:nvPr>
            <p:ph idx="1"/>
          </p:nvPr>
        </p:nvSpPr>
        <p:spPr/>
        <p:txBody>
          <a:bodyPr>
            <a:normAutofit fontScale="92500" lnSpcReduction="20000"/>
          </a:bodyPr>
          <a:lstStyle/>
          <a:p>
            <a:pPr marL="0" indent="0">
              <a:buNone/>
            </a:pPr>
            <a:r>
              <a:rPr lang="en-GB" dirty="0" smtClean="0">
                <a:solidFill>
                  <a:srgbClr val="0070C0"/>
                </a:solidFill>
              </a:rPr>
              <a:t>L.O. To write an explanation text and include the key structural and language features</a:t>
            </a:r>
          </a:p>
          <a:p>
            <a:pPr marL="0" indent="0">
              <a:buNone/>
            </a:pPr>
            <a:r>
              <a:rPr lang="en-GB" b="1" dirty="0" smtClean="0">
                <a:solidFill>
                  <a:srgbClr val="0070C0"/>
                </a:solidFill>
              </a:rPr>
              <a:t>Task</a:t>
            </a:r>
            <a:r>
              <a:rPr lang="en-GB" dirty="0" smtClean="0">
                <a:solidFill>
                  <a:srgbClr val="0070C0"/>
                </a:solidFill>
              </a:rPr>
              <a:t>: Today, we would like you to use your plan to create an explanation text about how our ears work. </a:t>
            </a:r>
          </a:p>
          <a:p>
            <a:r>
              <a:rPr lang="en-GB" b="1" dirty="0" smtClean="0">
                <a:solidFill>
                  <a:srgbClr val="0070C0"/>
                </a:solidFill>
              </a:rPr>
              <a:t>Remember</a:t>
            </a:r>
            <a:r>
              <a:rPr lang="en-GB" dirty="0" smtClean="0">
                <a:solidFill>
                  <a:srgbClr val="0070C0"/>
                </a:solidFill>
              </a:rPr>
              <a:t> to use your checklist to help recall and include the key features. </a:t>
            </a:r>
          </a:p>
          <a:p>
            <a:r>
              <a:rPr lang="en-GB" dirty="0" smtClean="0">
                <a:solidFill>
                  <a:srgbClr val="0070C0"/>
                </a:solidFill>
              </a:rPr>
              <a:t>You can use the computer if you like. </a:t>
            </a:r>
            <a:r>
              <a:rPr lang="en-GB" b="1" dirty="0" smtClean="0">
                <a:solidFill>
                  <a:srgbClr val="0070C0"/>
                </a:solidFill>
              </a:rPr>
              <a:t>Use colour and pictures</a:t>
            </a:r>
            <a:r>
              <a:rPr lang="en-GB" dirty="0" smtClean="0">
                <a:solidFill>
                  <a:srgbClr val="0070C0"/>
                </a:solidFill>
              </a:rPr>
              <a:t> to engage your reader.</a:t>
            </a:r>
          </a:p>
          <a:p>
            <a:r>
              <a:rPr lang="en-GB" dirty="0" smtClean="0">
                <a:solidFill>
                  <a:srgbClr val="0070C0"/>
                </a:solidFill>
              </a:rPr>
              <a:t>We’d </a:t>
            </a:r>
            <a:r>
              <a:rPr lang="en-GB" u="sng" dirty="0" smtClean="0">
                <a:solidFill>
                  <a:srgbClr val="0070C0"/>
                </a:solidFill>
              </a:rPr>
              <a:t>love </a:t>
            </a:r>
            <a:r>
              <a:rPr lang="en-GB" dirty="0" smtClean="0">
                <a:solidFill>
                  <a:srgbClr val="0070C0"/>
                </a:solidFill>
              </a:rPr>
              <a:t>to see pictures of your finished product.   </a:t>
            </a:r>
            <a:endParaRPr lang="en-GB" dirty="0">
              <a:solidFill>
                <a:srgbClr val="0070C0"/>
              </a:solidFill>
            </a:endParaRPr>
          </a:p>
        </p:txBody>
      </p:sp>
    </p:spTree>
    <p:extLst>
      <p:ext uri="{BB962C8B-B14F-4D97-AF65-F5344CB8AC3E}">
        <p14:creationId xmlns:p14="http://schemas.microsoft.com/office/powerpoint/2010/main" val="29155816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Thursday 30</a:t>
            </a:r>
            <a:r>
              <a:rPr lang="en-GB" baseline="30000" dirty="0" smtClean="0">
                <a:solidFill>
                  <a:srgbClr val="0070C0"/>
                </a:solidFill>
              </a:rPr>
              <a:t>th</a:t>
            </a:r>
            <a:r>
              <a:rPr lang="en-GB" dirty="0" smtClean="0">
                <a:solidFill>
                  <a:srgbClr val="0070C0"/>
                </a:solidFill>
              </a:rPr>
              <a:t> April</a:t>
            </a:r>
            <a:endParaRPr lang="en-GB" dirty="0">
              <a:solidFill>
                <a:srgbClr val="0070C0"/>
              </a:solidFill>
            </a:endParaRPr>
          </a:p>
        </p:txBody>
      </p:sp>
      <p:sp>
        <p:nvSpPr>
          <p:cNvPr id="3" name="Content Placeholder 2"/>
          <p:cNvSpPr>
            <a:spLocks noGrp="1"/>
          </p:cNvSpPr>
          <p:nvPr>
            <p:ph idx="1"/>
          </p:nvPr>
        </p:nvSpPr>
        <p:spPr/>
        <p:txBody>
          <a:bodyPr/>
          <a:lstStyle/>
          <a:p>
            <a:pPr marL="0" indent="0">
              <a:buNone/>
            </a:pPr>
            <a:r>
              <a:rPr lang="en-GB" dirty="0" smtClean="0">
                <a:solidFill>
                  <a:srgbClr val="0070C0"/>
                </a:solidFill>
              </a:rPr>
              <a:t>L.O. To understand the difference between instructions and explanation texts. </a:t>
            </a:r>
          </a:p>
          <a:p>
            <a:pPr marL="0" indent="0">
              <a:buNone/>
            </a:pPr>
            <a:r>
              <a:rPr lang="en-GB" dirty="0" smtClean="0">
                <a:solidFill>
                  <a:srgbClr val="0070C0"/>
                </a:solidFill>
              </a:rPr>
              <a:t>Today, we would like you to write a set of instructions OR an explanation text about drawing Horrid Henry. We would like you to choose which style of writing you would like to use and for us to see the key features of that text type in your work. </a:t>
            </a:r>
            <a:endParaRPr lang="en-GB" dirty="0">
              <a:solidFill>
                <a:srgbClr val="0070C0"/>
              </a:solidFill>
            </a:endParaRPr>
          </a:p>
        </p:txBody>
      </p:sp>
    </p:spTree>
    <p:extLst>
      <p:ext uri="{BB962C8B-B14F-4D97-AF65-F5344CB8AC3E}">
        <p14:creationId xmlns:p14="http://schemas.microsoft.com/office/powerpoint/2010/main" val="1584826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Instructions and Explanations</a:t>
            </a:r>
            <a:endParaRPr lang="en-GB" dirty="0">
              <a:solidFill>
                <a:srgbClr val="0070C0"/>
              </a:solidFill>
            </a:endParaRPr>
          </a:p>
        </p:txBody>
      </p:sp>
      <p:sp>
        <p:nvSpPr>
          <p:cNvPr id="3" name="Content Placeholder 2"/>
          <p:cNvSpPr>
            <a:spLocks noGrp="1"/>
          </p:cNvSpPr>
          <p:nvPr>
            <p:ph idx="1"/>
          </p:nvPr>
        </p:nvSpPr>
        <p:spPr/>
        <p:txBody>
          <a:bodyPr/>
          <a:lstStyle/>
          <a:p>
            <a:pPr marL="0" indent="0">
              <a:buNone/>
            </a:pPr>
            <a:r>
              <a:rPr lang="en-GB" dirty="0" smtClean="0">
                <a:solidFill>
                  <a:srgbClr val="0070C0"/>
                </a:solidFill>
              </a:rPr>
              <a:t>Firstly, we would like you to copy this picture of Horrid Henry. </a:t>
            </a:r>
            <a:endParaRPr lang="en-GB" dirty="0">
              <a:solidFill>
                <a:srgbClr val="0070C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2708920"/>
            <a:ext cx="5688632" cy="3555395"/>
          </a:xfrm>
          <a:prstGeom prst="rect">
            <a:avLst/>
          </a:prstGeom>
        </p:spPr>
      </p:pic>
    </p:spTree>
    <p:extLst>
      <p:ext uri="{BB962C8B-B14F-4D97-AF65-F5344CB8AC3E}">
        <p14:creationId xmlns:p14="http://schemas.microsoft.com/office/powerpoint/2010/main" val="2042098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solidFill>
                  <a:srgbClr val="0070C0"/>
                </a:solidFill>
              </a:rPr>
              <a:t>Spellings </a:t>
            </a:r>
            <a:r>
              <a:rPr lang="en-GB" dirty="0" smtClean="0">
                <a:solidFill>
                  <a:srgbClr val="0070C0"/>
                </a:solidFill>
              </a:rPr>
              <a:t/>
            </a:r>
            <a:br>
              <a:rPr lang="en-GB" dirty="0" smtClean="0">
                <a:solidFill>
                  <a:srgbClr val="0070C0"/>
                </a:solidFill>
              </a:rPr>
            </a:br>
            <a:r>
              <a:rPr lang="en-GB" dirty="0" smtClean="0">
                <a:solidFill>
                  <a:srgbClr val="0070C0"/>
                </a:solidFill>
              </a:rPr>
              <a:t>for </a:t>
            </a:r>
            <a:r>
              <a:rPr lang="en-GB" dirty="0" smtClean="0">
                <a:solidFill>
                  <a:srgbClr val="0070C0"/>
                </a:solidFill>
              </a:rPr>
              <a:t>Friday 1</a:t>
            </a:r>
            <a:r>
              <a:rPr lang="en-GB" baseline="30000" dirty="0" smtClean="0">
                <a:solidFill>
                  <a:srgbClr val="0070C0"/>
                </a:solidFill>
              </a:rPr>
              <a:t>st</a:t>
            </a:r>
            <a:r>
              <a:rPr lang="en-GB" dirty="0" smtClean="0">
                <a:solidFill>
                  <a:srgbClr val="0070C0"/>
                </a:solidFill>
              </a:rPr>
              <a:t> May</a:t>
            </a:r>
            <a:endParaRPr lang="en-GB" dirty="0">
              <a:solidFill>
                <a:srgbClr val="0070C0"/>
              </a:solidFill>
            </a:endParaRPr>
          </a:p>
        </p:txBody>
      </p:sp>
      <p:pic>
        <p:nvPicPr>
          <p:cNvPr id="6" name="Content Placeholder 5" descr="Year 4 Term 3A Overview.pdf (SECURED) - Adobe Acrobat Reader DC"/>
          <p:cNvPicPr>
            <a:picLocks noGrp="1" noChangeAspect="1"/>
          </p:cNvPicPr>
          <p:nvPr>
            <p:ph idx="1"/>
          </p:nvPr>
        </p:nvPicPr>
        <p:blipFill rotWithShape="1">
          <a:blip r:embed="rId2">
            <a:extLst>
              <a:ext uri="{28A0092B-C50C-407E-A947-70E740481C1C}">
                <a14:useLocalDpi xmlns:a14="http://schemas.microsoft.com/office/drawing/2010/main" val="0"/>
              </a:ext>
            </a:extLst>
          </a:blip>
          <a:srcRect l="13290" t="34681" r="78389" b="11019"/>
          <a:stretch/>
        </p:blipFill>
        <p:spPr>
          <a:xfrm>
            <a:off x="15458" y="0"/>
            <a:ext cx="1952144" cy="6858000"/>
          </a:xfrm>
        </p:spPr>
      </p:pic>
    </p:spTree>
    <p:extLst>
      <p:ext uri="{BB962C8B-B14F-4D97-AF65-F5344CB8AC3E}">
        <p14:creationId xmlns:p14="http://schemas.microsoft.com/office/powerpoint/2010/main" val="27603919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Instructions and Explanations</a:t>
            </a:r>
          </a:p>
        </p:txBody>
      </p:sp>
      <p:sp>
        <p:nvSpPr>
          <p:cNvPr id="3" name="Content Placeholder 2"/>
          <p:cNvSpPr>
            <a:spLocks noGrp="1"/>
          </p:cNvSpPr>
          <p:nvPr>
            <p:ph idx="1"/>
          </p:nvPr>
        </p:nvSpPr>
        <p:spPr/>
        <p:txBody>
          <a:bodyPr/>
          <a:lstStyle/>
          <a:p>
            <a:pPr marL="0" indent="0">
              <a:buNone/>
            </a:pPr>
            <a:r>
              <a:rPr lang="en-GB" dirty="0" smtClean="0">
                <a:solidFill>
                  <a:srgbClr val="0070C0"/>
                </a:solidFill>
              </a:rPr>
              <a:t>Now, watch this video clip to see how Tony Ross draws him. Join in and draw him with Tony.  </a:t>
            </a:r>
          </a:p>
          <a:p>
            <a:pPr marL="0" indent="0">
              <a:buNone/>
            </a:pPr>
            <a:r>
              <a:rPr lang="en-GB" dirty="0" smtClean="0">
                <a:solidFill>
                  <a:srgbClr val="0070C0"/>
                </a:solidFill>
                <a:hlinkClick r:id="rId2"/>
              </a:rPr>
              <a:t>https://www.youtube.com/watch?v=qn40kz2DSNs</a:t>
            </a:r>
            <a:r>
              <a:rPr lang="en-GB" dirty="0" smtClean="0">
                <a:solidFill>
                  <a:srgbClr val="0070C0"/>
                </a:solidFill>
              </a:rPr>
              <a:t> </a:t>
            </a:r>
          </a:p>
          <a:p>
            <a:pPr marL="0" indent="0">
              <a:buNone/>
            </a:pPr>
            <a:endParaRPr lang="en-GB" dirty="0">
              <a:solidFill>
                <a:srgbClr val="0070C0"/>
              </a:solidFill>
            </a:endParaRPr>
          </a:p>
          <a:p>
            <a:pPr marL="0" indent="0">
              <a:buNone/>
            </a:pPr>
            <a:r>
              <a:rPr lang="en-GB" dirty="0" smtClean="0">
                <a:solidFill>
                  <a:srgbClr val="0070C0"/>
                </a:solidFill>
              </a:rPr>
              <a:t>How did you get on? Which drawing was better? </a:t>
            </a:r>
            <a:endParaRPr lang="en-GB" dirty="0">
              <a:solidFill>
                <a:srgbClr val="0070C0"/>
              </a:solidFill>
            </a:endParaRPr>
          </a:p>
        </p:txBody>
      </p:sp>
    </p:spTree>
    <p:extLst>
      <p:ext uri="{BB962C8B-B14F-4D97-AF65-F5344CB8AC3E}">
        <p14:creationId xmlns:p14="http://schemas.microsoft.com/office/powerpoint/2010/main" val="17234193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Instructions and Explanations</a:t>
            </a:r>
          </a:p>
        </p:txBody>
      </p:sp>
      <p:sp>
        <p:nvSpPr>
          <p:cNvPr id="3" name="Content Placeholder 2"/>
          <p:cNvSpPr>
            <a:spLocks noGrp="1"/>
          </p:cNvSpPr>
          <p:nvPr>
            <p:ph idx="1"/>
          </p:nvPr>
        </p:nvSpPr>
        <p:spPr/>
        <p:txBody>
          <a:bodyPr/>
          <a:lstStyle/>
          <a:p>
            <a:pPr marL="0" indent="0">
              <a:buNone/>
            </a:pPr>
            <a:r>
              <a:rPr lang="en-GB" b="1" dirty="0" smtClean="0">
                <a:solidFill>
                  <a:srgbClr val="0070C0"/>
                </a:solidFill>
              </a:rPr>
              <a:t>Main Task</a:t>
            </a:r>
          </a:p>
          <a:p>
            <a:pPr marL="0" indent="0">
              <a:buNone/>
            </a:pPr>
            <a:r>
              <a:rPr lang="en-GB" dirty="0" smtClean="0">
                <a:solidFill>
                  <a:srgbClr val="0070C0"/>
                </a:solidFill>
              </a:rPr>
              <a:t>To write either:</a:t>
            </a:r>
          </a:p>
          <a:p>
            <a:pPr marL="0" indent="0">
              <a:buNone/>
            </a:pPr>
            <a:r>
              <a:rPr lang="en-GB" dirty="0" smtClean="0">
                <a:solidFill>
                  <a:srgbClr val="0070C0"/>
                </a:solidFill>
              </a:rPr>
              <a:t>A set of </a:t>
            </a:r>
            <a:r>
              <a:rPr lang="en-GB" b="1" u="sng" dirty="0" smtClean="0">
                <a:solidFill>
                  <a:srgbClr val="0070C0"/>
                </a:solidFill>
              </a:rPr>
              <a:t>instructions</a:t>
            </a:r>
            <a:r>
              <a:rPr lang="en-GB" dirty="0" smtClean="0">
                <a:solidFill>
                  <a:srgbClr val="0070C0"/>
                </a:solidFill>
              </a:rPr>
              <a:t> for how to  draw Horrid Henry. </a:t>
            </a:r>
          </a:p>
          <a:p>
            <a:pPr marL="0" indent="0">
              <a:buNone/>
            </a:pPr>
            <a:r>
              <a:rPr lang="en-GB" dirty="0" smtClean="0">
                <a:solidFill>
                  <a:srgbClr val="0070C0"/>
                </a:solidFill>
              </a:rPr>
              <a:t>OR</a:t>
            </a:r>
          </a:p>
          <a:p>
            <a:pPr marL="0" indent="0">
              <a:buNone/>
            </a:pPr>
            <a:r>
              <a:rPr lang="en-GB" dirty="0" smtClean="0">
                <a:solidFill>
                  <a:srgbClr val="0070C0"/>
                </a:solidFill>
              </a:rPr>
              <a:t>An </a:t>
            </a:r>
            <a:r>
              <a:rPr lang="en-GB" b="1" u="sng" dirty="0" smtClean="0">
                <a:solidFill>
                  <a:srgbClr val="0070C0"/>
                </a:solidFill>
              </a:rPr>
              <a:t>explanation</a:t>
            </a:r>
            <a:r>
              <a:rPr lang="en-GB" dirty="0" smtClean="0">
                <a:solidFill>
                  <a:srgbClr val="0070C0"/>
                </a:solidFill>
              </a:rPr>
              <a:t> of how Tony Ross draws Horrid Henry. </a:t>
            </a:r>
            <a:endParaRPr lang="en-GB" dirty="0">
              <a:solidFill>
                <a:srgbClr val="0070C0"/>
              </a:solidFill>
            </a:endParaRPr>
          </a:p>
        </p:txBody>
      </p:sp>
    </p:spTree>
    <p:extLst>
      <p:ext uri="{BB962C8B-B14F-4D97-AF65-F5344CB8AC3E}">
        <p14:creationId xmlns:p14="http://schemas.microsoft.com/office/powerpoint/2010/main" val="18703271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Instructions and Explanations</a:t>
            </a:r>
          </a:p>
        </p:txBody>
      </p:sp>
      <p:sp>
        <p:nvSpPr>
          <p:cNvPr id="3" name="Content Placeholder 2"/>
          <p:cNvSpPr>
            <a:spLocks noGrp="1"/>
          </p:cNvSpPr>
          <p:nvPr>
            <p:ph idx="1"/>
          </p:nvPr>
        </p:nvSpPr>
        <p:spPr/>
        <p:txBody>
          <a:bodyPr>
            <a:normAutofit fontScale="92500" lnSpcReduction="10000"/>
          </a:bodyPr>
          <a:lstStyle/>
          <a:p>
            <a:pPr marL="0" indent="0">
              <a:buNone/>
            </a:pPr>
            <a:r>
              <a:rPr lang="en-GB" b="1" dirty="0" smtClean="0">
                <a:solidFill>
                  <a:srgbClr val="0070C0"/>
                </a:solidFill>
              </a:rPr>
              <a:t>Instructions and explanations both need very similar structural features</a:t>
            </a:r>
            <a:r>
              <a:rPr lang="en-GB" dirty="0" smtClean="0">
                <a:solidFill>
                  <a:srgbClr val="0070C0"/>
                </a:solidFill>
              </a:rPr>
              <a:t>: </a:t>
            </a:r>
          </a:p>
          <a:p>
            <a:r>
              <a:rPr lang="en-GB" dirty="0" smtClean="0">
                <a:solidFill>
                  <a:srgbClr val="0070C0"/>
                </a:solidFill>
              </a:rPr>
              <a:t>A clear heading </a:t>
            </a:r>
          </a:p>
          <a:p>
            <a:r>
              <a:rPr lang="en-GB" dirty="0" smtClean="0">
                <a:solidFill>
                  <a:srgbClr val="0070C0"/>
                </a:solidFill>
              </a:rPr>
              <a:t>Sections containing </a:t>
            </a:r>
            <a:r>
              <a:rPr lang="en-GB" b="1" dirty="0" smtClean="0">
                <a:solidFill>
                  <a:srgbClr val="0070C0"/>
                </a:solidFill>
              </a:rPr>
              <a:t>subheadings</a:t>
            </a:r>
            <a:r>
              <a:rPr lang="en-GB" dirty="0" smtClean="0">
                <a:solidFill>
                  <a:srgbClr val="0070C0"/>
                </a:solidFill>
              </a:rPr>
              <a:t> and </a:t>
            </a:r>
            <a:r>
              <a:rPr lang="en-GB" b="1" dirty="0" smtClean="0">
                <a:solidFill>
                  <a:srgbClr val="0070C0"/>
                </a:solidFill>
              </a:rPr>
              <a:t>bullet</a:t>
            </a:r>
            <a:r>
              <a:rPr lang="en-GB" dirty="0" smtClean="0">
                <a:solidFill>
                  <a:srgbClr val="0070C0"/>
                </a:solidFill>
              </a:rPr>
              <a:t> points </a:t>
            </a:r>
          </a:p>
          <a:p>
            <a:r>
              <a:rPr lang="en-GB" dirty="0" smtClean="0">
                <a:solidFill>
                  <a:srgbClr val="0070C0"/>
                </a:solidFill>
              </a:rPr>
              <a:t>Pictures or diagrams</a:t>
            </a:r>
          </a:p>
          <a:p>
            <a:r>
              <a:rPr lang="en-GB" dirty="0" smtClean="0">
                <a:solidFill>
                  <a:srgbClr val="0070C0"/>
                </a:solidFill>
              </a:rPr>
              <a:t>Time connectives (first, then, next, after that, finally) </a:t>
            </a:r>
          </a:p>
          <a:p>
            <a:pPr marL="0" indent="0">
              <a:buNone/>
            </a:pPr>
            <a:r>
              <a:rPr lang="en-GB" dirty="0" smtClean="0">
                <a:solidFill>
                  <a:srgbClr val="0070C0"/>
                </a:solidFill>
              </a:rPr>
              <a:t> </a:t>
            </a:r>
            <a:endParaRPr lang="en-GB" dirty="0">
              <a:solidFill>
                <a:srgbClr val="0070C0"/>
              </a:solidFill>
            </a:endParaRPr>
          </a:p>
        </p:txBody>
      </p:sp>
    </p:spTree>
    <p:extLst>
      <p:ext uri="{BB962C8B-B14F-4D97-AF65-F5344CB8AC3E}">
        <p14:creationId xmlns:p14="http://schemas.microsoft.com/office/powerpoint/2010/main" val="7915044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Instructions and Explanations</a:t>
            </a:r>
          </a:p>
        </p:txBody>
      </p:sp>
      <p:sp>
        <p:nvSpPr>
          <p:cNvPr id="3" name="Content Placeholder 2"/>
          <p:cNvSpPr>
            <a:spLocks noGrp="1"/>
          </p:cNvSpPr>
          <p:nvPr>
            <p:ph idx="1"/>
          </p:nvPr>
        </p:nvSpPr>
        <p:spPr/>
        <p:txBody>
          <a:bodyPr>
            <a:normAutofit fontScale="85000" lnSpcReduction="20000"/>
          </a:bodyPr>
          <a:lstStyle/>
          <a:p>
            <a:pPr marL="0" indent="0">
              <a:buNone/>
            </a:pPr>
            <a:r>
              <a:rPr lang="en-GB" b="1" dirty="0" smtClean="0">
                <a:solidFill>
                  <a:srgbClr val="0070C0"/>
                </a:solidFill>
              </a:rPr>
              <a:t>Choosing to write as instructions</a:t>
            </a:r>
          </a:p>
          <a:p>
            <a:pPr marL="0" indent="0">
              <a:buNone/>
            </a:pPr>
            <a:r>
              <a:rPr lang="en-GB" dirty="0" smtClean="0">
                <a:solidFill>
                  <a:srgbClr val="0070C0"/>
                </a:solidFill>
              </a:rPr>
              <a:t>If you choose instructions, you will also need:</a:t>
            </a:r>
          </a:p>
          <a:p>
            <a:r>
              <a:rPr lang="en-GB" dirty="0" smtClean="0">
                <a:solidFill>
                  <a:srgbClr val="0070C0"/>
                </a:solidFill>
              </a:rPr>
              <a:t>A list of what you need</a:t>
            </a:r>
          </a:p>
          <a:p>
            <a:r>
              <a:rPr lang="en-GB" dirty="0" smtClean="0">
                <a:solidFill>
                  <a:srgbClr val="0070C0"/>
                </a:solidFill>
              </a:rPr>
              <a:t>A picture of what Horrid Henry should look like at the end</a:t>
            </a:r>
          </a:p>
          <a:p>
            <a:pPr marL="0" indent="0">
              <a:buNone/>
            </a:pPr>
            <a:r>
              <a:rPr lang="en-GB" b="1" dirty="0" smtClean="0">
                <a:solidFill>
                  <a:srgbClr val="0070C0"/>
                </a:solidFill>
              </a:rPr>
              <a:t>Instructional language</a:t>
            </a:r>
            <a:r>
              <a:rPr lang="en-GB" dirty="0" smtClean="0">
                <a:solidFill>
                  <a:srgbClr val="0070C0"/>
                </a:solidFill>
              </a:rPr>
              <a:t>: </a:t>
            </a:r>
          </a:p>
          <a:p>
            <a:r>
              <a:rPr lang="en-GB" dirty="0" smtClean="0">
                <a:solidFill>
                  <a:srgbClr val="0070C0"/>
                </a:solidFill>
              </a:rPr>
              <a:t>Bossy verbs </a:t>
            </a:r>
          </a:p>
          <a:p>
            <a:r>
              <a:rPr lang="en-GB" dirty="0" smtClean="0">
                <a:solidFill>
                  <a:srgbClr val="0070C0"/>
                </a:solidFill>
              </a:rPr>
              <a:t>Use ‘you’ e.g. First </a:t>
            </a:r>
            <a:r>
              <a:rPr lang="en-GB" b="1" dirty="0" smtClean="0">
                <a:solidFill>
                  <a:srgbClr val="0070C0"/>
                </a:solidFill>
              </a:rPr>
              <a:t>you</a:t>
            </a:r>
            <a:r>
              <a:rPr lang="en-GB" dirty="0" smtClean="0">
                <a:solidFill>
                  <a:srgbClr val="0070C0"/>
                </a:solidFill>
              </a:rPr>
              <a:t> need to……</a:t>
            </a:r>
          </a:p>
          <a:p>
            <a:r>
              <a:rPr lang="en-GB" dirty="0" smtClean="0">
                <a:solidFill>
                  <a:srgbClr val="0070C0"/>
                </a:solidFill>
              </a:rPr>
              <a:t>Time connectives at the start of sections e.g. First, Next, Then, After that, Finally</a:t>
            </a:r>
          </a:p>
          <a:p>
            <a:r>
              <a:rPr lang="en-GB" dirty="0" smtClean="0">
                <a:solidFill>
                  <a:srgbClr val="0070C0"/>
                </a:solidFill>
              </a:rPr>
              <a:t>Clear, to the point, instructions </a:t>
            </a:r>
            <a:endParaRPr lang="en-GB" dirty="0">
              <a:solidFill>
                <a:srgbClr val="0070C0"/>
              </a:solidFill>
            </a:endParaRPr>
          </a:p>
        </p:txBody>
      </p:sp>
    </p:spTree>
    <p:extLst>
      <p:ext uri="{BB962C8B-B14F-4D97-AF65-F5344CB8AC3E}">
        <p14:creationId xmlns:p14="http://schemas.microsoft.com/office/powerpoint/2010/main" val="14534500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Instructions and Explanations</a:t>
            </a:r>
          </a:p>
        </p:txBody>
      </p:sp>
      <p:sp>
        <p:nvSpPr>
          <p:cNvPr id="3" name="Content Placeholder 2"/>
          <p:cNvSpPr>
            <a:spLocks noGrp="1"/>
          </p:cNvSpPr>
          <p:nvPr>
            <p:ph idx="1"/>
          </p:nvPr>
        </p:nvSpPr>
        <p:spPr/>
        <p:txBody>
          <a:bodyPr>
            <a:normAutofit fontScale="77500" lnSpcReduction="20000"/>
          </a:bodyPr>
          <a:lstStyle/>
          <a:p>
            <a:pPr marL="0" indent="0">
              <a:buNone/>
            </a:pPr>
            <a:r>
              <a:rPr lang="en-GB" b="1" dirty="0" smtClean="0">
                <a:solidFill>
                  <a:srgbClr val="0070C0"/>
                </a:solidFill>
              </a:rPr>
              <a:t>Choosing to write as an explanation</a:t>
            </a:r>
          </a:p>
          <a:p>
            <a:pPr marL="0" indent="0">
              <a:buNone/>
            </a:pPr>
            <a:r>
              <a:rPr lang="en-GB" dirty="0" smtClean="0">
                <a:solidFill>
                  <a:srgbClr val="0070C0"/>
                </a:solidFill>
              </a:rPr>
              <a:t>If you choose to write an explanation you will also need: </a:t>
            </a:r>
          </a:p>
          <a:p>
            <a:r>
              <a:rPr lang="en-GB" dirty="0" smtClean="0">
                <a:solidFill>
                  <a:srgbClr val="0070C0"/>
                </a:solidFill>
              </a:rPr>
              <a:t>An introduction to the explanation</a:t>
            </a:r>
          </a:p>
          <a:p>
            <a:pPr marL="0" indent="0">
              <a:buNone/>
            </a:pPr>
            <a:r>
              <a:rPr lang="en-GB" b="1" dirty="0" smtClean="0">
                <a:solidFill>
                  <a:srgbClr val="0070C0"/>
                </a:solidFill>
              </a:rPr>
              <a:t>Language of explanations</a:t>
            </a:r>
          </a:p>
          <a:p>
            <a:r>
              <a:rPr lang="en-GB" dirty="0" smtClean="0">
                <a:solidFill>
                  <a:srgbClr val="0070C0"/>
                </a:solidFill>
              </a:rPr>
              <a:t>Talk about what Tony Ross or ‘the illustrator’ does at each step. </a:t>
            </a:r>
          </a:p>
          <a:p>
            <a:r>
              <a:rPr lang="en-GB" dirty="0" smtClean="0">
                <a:solidFill>
                  <a:srgbClr val="0070C0"/>
                </a:solidFill>
              </a:rPr>
              <a:t>Present tense verbs …Tony </a:t>
            </a:r>
            <a:r>
              <a:rPr lang="en-GB" b="1" dirty="0" smtClean="0">
                <a:solidFill>
                  <a:srgbClr val="0070C0"/>
                </a:solidFill>
              </a:rPr>
              <a:t>draws</a:t>
            </a:r>
            <a:r>
              <a:rPr lang="en-GB" dirty="0" smtClean="0">
                <a:solidFill>
                  <a:srgbClr val="0070C0"/>
                </a:solidFill>
              </a:rPr>
              <a:t>…..</a:t>
            </a:r>
          </a:p>
          <a:p>
            <a:r>
              <a:rPr lang="en-GB" dirty="0" smtClean="0">
                <a:solidFill>
                  <a:srgbClr val="0070C0"/>
                </a:solidFill>
              </a:rPr>
              <a:t>Causal language e.g. He uses yellow and blue </a:t>
            </a:r>
            <a:r>
              <a:rPr lang="en-GB" b="1" dirty="0" smtClean="0">
                <a:solidFill>
                  <a:srgbClr val="0070C0"/>
                </a:solidFill>
              </a:rPr>
              <a:t>so that</a:t>
            </a:r>
            <a:r>
              <a:rPr lang="en-GB" dirty="0" smtClean="0">
                <a:solidFill>
                  <a:srgbClr val="0070C0"/>
                </a:solidFill>
              </a:rPr>
              <a:t> the reader ……</a:t>
            </a:r>
          </a:p>
          <a:p>
            <a:r>
              <a:rPr lang="en-GB" dirty="0" smtClean="0">
                <a:solidFill>
                  <a:srgbClr val="0070C0"/>
                </a:solidFill>
              </a:rPr>
              <a:t>Any technical or specific language needed e.g. the eyebrow line needs to point down to make Henry look angry.  </a:t>
            </a:r>
          </a:p>
          <a:p>
            <a:pPr marL="0" indent="0">
              <a:buNone/>
            </a:pPr>
            <a:r>
              <a:rPr lang="en-GB" b="1" dirty="0" smtClean="0">
                <a:solidFill>
                  <a:srgbClr val="0070C0"/>
                </a:solidFill>
              </a:rPr>
              <a:t>REMEMBER: DON’T MAKE IT SOUND LIKE INSTRUCTIONS</a:t>
            </a:r>
          </a:p>
          <a:p>
            <a:pPr marL="0" indent="0">
              <a:buNone/>
            </a:pPr>
            <a:endParaRPr lang="en-GB" dirty="0" smtClean="0">
              <a:solidFill>
                <a:srgbClr val="0070C0"/>
              </a:solidFill>
            </a:endParaRPr>
          </a:p>
          <a:p>
            <a:pPr marL="0" indent="0">
              <a:buNone/>
            </a:pPr>
            <a:endParaRPr lang="en-GB" dirty="0">
              <a:solidFill>
                <a:srgbClr val="0070C0"/>
              </a:solidFill>
            </a:endParaRPr>
          </a:p>
        </p:txBody>
      </p:sp>
    </p:spTree>
    <p:extLst>
      <p:ext uri="{BB962C8B-B14F-4D97-AF65-F5344CB8AC3E}">
        <p14:creationId xmlns:p14="http://schemas.microsoft.com/office/powerpoint/2010/main" val="19100448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lstStyle/>
          <a:p>
            <a:r>
              <a:rPr lang="en-GB" dirty="0" smtClean="0">
                <a:solidFill>
                  <a:srgbClr val="0070C0"/>
                </a:solidFill>
              </a:rPr>
              <a:t>EXAMPLE TEMPLATE</a:t>
            </a:r>
            <a:endParaRPr lang="en-GB" dirty="0">
              <a:solidFill>
                <a:srgbClr val="0070C0"/>
              </a:solidFill>
            </a:endParaRPr>
          </a:p>
        </p:txBody>
      </p:sp>
      <p:pic>
        <p:nvPicPr>
          <p:cNvPr id="7" name="Content Placeholder 6" descr="Horrid Henry scanned templates.pdf - Adobe Acrobat Reader DC"/>
          <p:cNvPicPr>
            <a:picLocks noGrp="1" noChangeAspect="1"/>
          </p:cNvPicPr>
          <p:nvPr>
            <p:ph idx="1"/>
          </p:nvPr>
        </p:nvPicPr>
        <p:blipFill rotWithShape="1">
          <a:blip r:embed="rId2">
            <a:extLst>
              <a:ext uri="{28A0092B-C50C-407E-A947-70E740481C1C}">
                <a14:useLocalDpi xmlns:a14="http://schemas.microsoft.com/office/drawing/2010/main" val="0"/>
              </a:ext>
            </a:extLst>
          </a:blip>
          <a:srcRect l="10269" t="18466" r="28451"/>
          <a:stretch/>
        </p:blipFill>
        <p:spPr>
          <a:xfrm>
            <a:off x="971600" y="1268760"/>
            <a:ext cx="7416824" cy="5312576"/>
          </a:xfrm>
        </p:spPr>
      </p:pic>
    </p:spTree>
    <p:extLst>
      <p:ext uri="{BB962C8B-B14F-4D97-AF65-F5344CB8AC3E}">
        <p14:creationId xmlns:p14="http://schemas.microsoft.com/office/powerpoint/2010/main" val="57439773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Instructions and Explanations</a:t>
            </a:r>
            <a:endParaRPr lang="en-GB" dirty="0">
              <a:solidFill>
                <a:srgbClr val="0070C0"/>
              </a:solidFill>
            </a:endParaRPr>
          </a:p>
        </p:txBody>
      </p:sp>
      <p:sp>
        <p:nvSpPr>
          <p:cNvPr id="3" name="Content Placeholder 2"/>
          <p:cNvSpPr>
            <a:spLocks noGrp="1"/>
          </p:cNvSpPr>
          <p:nvPr>
            <p:ph idx="1"/>
          </p:nvPr>
        </p:nvSpPr>
        <p:spPr/>
        <p:txBody>
          <a:bodyPr>
            <a:normAutofit/>
          </a:bodyPr>
          <a:lstStyle/>
          <a:p>
            <a:pPr marL="0" indent="0" algn="ctr">
              <a:buNone/>
            </a:pPr>
            <a:r>
              <a:rPr lang="en-GB" sz="7000" dirty="0" smtClean="0">
                <a:solidFill>
                  <a:srgbClr val="0070C0"/>
                </a:solidFill>
              </a:rPr>
              <a:t>Please let us know how you get on</a:t>
            </a:r>
            <a:endParaRPr lang="en-GB" sz="7000" dirty="0">
              <a:solidFill>
                <a:srgbClr val="0070C0"/>
              </a:solidFill>
            </a:endParaRPr>
          </a:p>
        </p:txBody>
      </p:sp>
    </p:spTree>
    <p:extLst>
      <p:ext uri="{BB962C8B-B14F-4D97-AF65-F5344CB8AC3E}">
        <p14:creationId xmlns:p14="http://schemas.microsoft.com/office/powerpoint/2010/main" val="30154057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Friday 1</a:t>
            </a:r>
            <a:r>
              <a:rPr lang="en-GB" baseline="30000" dirty="0" smtClean="0">
                <a:solidFill>
                  <a:srgbClr val="0070C0"/>
                </a:solidFill>
              </a:rPr>
              <a:t>st</a:t>
            </a:r>
            <a:r>
              <a:rPr lang="en-GB" dirty="0" smtClean="0">
                <a:solidFill>
                  <a:srgbClr val="0070C0"/>
                </a:solidFill>
              </a:rPr>
              <a:t> May </a:t>
            </a:r>
            <a:endParaRPr lang="en-GB" dirty="0">
              <a:solidFill>
                <a:srgbClr val="0070C0"/>
              </a:solidFill>
            </a:endParaRPr>
          </a:p>
        </p:txBody>
      </p:sp>
      <p:sp>
        <p:nvSpPr>
          <p:cNvPr id="3" name="Content Placeholder 2"/>
          <p:cNvSpPr>
            <a:spLocks noGrp="1"/>
          </p:cNvSpPr>
          <p:nvPr>
            <p:ph idx="1"/>
          </p:nvPr>
        </p:nvSpPr>
        <p:spPr/>
        <p:txBody>
          <a:bodyPr/>
          <a:lstStyle/>
          <a:p>
            <a:pPr marL="0" indent="0">
              <a:buNone/>
            </a:pPr>
            <a:r>
              <a:rPr lang="en-GB" b="1" dirty="0" smtClean="0">
                <a:solidFill>
                  <a:srgbClr val="0070C0"/>
                </a:solidFill>
              </a:rPr>
              <a:t>Spellings</a:t>
            </a:r>
          </a:p>
          <a:p>
            <a:pPr marL="0" indent="0">
              <a:buNone/>
            </a:pPr>
            <a:r>
              <a:rPr lang="en-GB" dirty="0" smtClean="0">
                <a:solidFill>
                  <a:srgbClr val="0070C0"/>
                </a:solidFill>
              </a:rPr>
              <a:t>Why not have a go at the 10 sentences I have uploaded this week for your grown ups to read out. </a:t>
            </a:r>
          </a:p>
          <a:p>
            <a:pPr marL="0" indent="0">
              <a:buNone/>
            </a:pPr>
            <a:r>
              <a:rPr lang="en-GB" dirty="0" smtClean="0">
                <a:solidFill>
                  <a:srgbClr val="0070C0"/>
                </a:solidFill>
              </a:rPr>
              <a:t>As always, I have thrown in some previous spellings, Year 3/ 4 spellings and homophones to keep you on your toes. </a:t>
            </a:r>
            <a:endParaRPr lang="en-GB" dirty="0">
              <a:solidFill>
                <a:srgbClr val="0070C0"/>
              </a:solidFill>
            </a:endParaRPr>
          </a:p>
        </p:txBody>
      </p:sp>
    </p:spTree>
    <p:extLst>
      <p:ext uri="{BB962C8B-B14F-4D97-AF65-F5344CB8AC3E}">
        <p14:creationId xmlns:p14="http://schemas.microsoft.com/office/powerpoint/2010/main" val="42218014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0070C0"/>
                </a:solidFill>
              </a:rPr>
              <a:t>Instructions and Explanations</a:t>
            </a:r>
            <a:endParaRPr lang="en-GB" dirty="0">
              <a:solidFill>
                <a:srgbClr val="0070C0"/>
              </a:solidFill>
            </a:endParaRPr>
          </a:p>
        </p:txBody>
      </p:sp>
      <p:sp>
        <p:nvSpPr>
          <p:cNvPr id="3" name="Content Placeholder 2"/>
          <p:cNvSpPr>
            <a:spLocks noGrp="1"/>
          </p:cNvSpPr>
          <p:nvPr>
            <p:ph idx="1"/>
          </p:nvPr>
        </p:nvSpPr>
        <p:spPr/>
        <p:txBody>
          <a:bodyPr>
            <a:normAutofit fontScale="77500" lnSpcReduction="20000"/>
          </a:bodyPr>
          <a:lstStyle/>
          <a:p>
            <a:r>
              <a:rPr lang="en-GB" sz="4800" dirty="0" smtClean="0">
                <a:solidFill>
                  <a:srgbClr val="0070C0"/>
                </a:solidFill>
              </a:rPr>
              <a:t>Week Commencing Monday 27</a:t>
            </a:r>
            <a:r>
              <a:rPr lang="en-GB" sz="4800" baseline="30000" dirty="0" smtClean="0">
                <a:solidFill>
                  <a:srgbClr val="0070C0"/>
                </a:solidFill>
              </a:rPr>
              <a:t>th</a:t>
            </a:r>
            <a:r>
              <a:rPr lang="en-GB" sz="4800" dirty="0" smtClean="0">
                <a:solidFill>
                  <a:srgbClr val="0070C0"/>
                </a:solidFill>
              </a:rPr>
              <a:t> April </a:t>
            </a:r>
          </a:p>
          <a:p>
            <a:r>
              <a:rPr lang="en-GB" sz="4800" dirty="0" smtClean="0">
                <a:solidFill>
                  <a:srgbClr val="0070C0"/>
                </a:solidFill>
              </a:rPr>
              <a:t>This PowerPoint has been written so that children can either work through it independently or with the support of an adult. </a:t>
            </a:r>
          </a:p>
          <a:p>
            <a:r>
              <a:rPr lang="en-GB" dirty="0" smtClean="0">
                <a:solidFill>
                  <a:srgbClr val="0070C0"/>
                </a:solidFill>
              </a:rPr>
              <a:t>The specific days to complete the activities are suggestions. Please do what you can, when you can. You may choose to complete the 4 main lessons in 1,2,3 or 4 days. We also appreciate that the amount of time that children wish to spend on these tasks may vary from child to child</a:t>
            </a:r>
            <a:r>
              <a:rPr lang="en-GB" sz="2800" dirty="0" smtClean="0">
                <a:solidFill>
                  <a:srgbClr val="0070C0"/>
                </a:solidFill>
              </a:rPr>
              <a:t>. </a:t>
            </a:r>
            <a:endParaRPr lang="en-GB" dirty="0" smtClean="0">
              <a:solidFill>
                <a:srgbClr val="0070C0"/>
              </a:solidFill>
            </a:endParaRPr>
          </a:p>
          <a:p>
            <a:endParaRPr lang="en-GB" dirty="0"/>
          </a:p>
        </p:txBody>
      </p:sp>
    </p:spTree>
    <p:extLst>
      <p:ext uri="{BB962C8B-B14F-4D97-AF65-F5344CB8AC3E}">
        <p14:creationId xmlns:p14="http://schemas.microsoft.com/office/powerpoint/2010/main" val="5467438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dirty="0" smtClean="0">
                <a:solidFill>
                  <a:srgbClr val="0070C0"/>
                </a:solidFill>
              </a:rPr>
              <a:t>Explanations </a:t>
            </a:r>
            <a:endParaRPr lang="en-GB" sz="5500" dirty="0">
              <a:solidFill>
                <a:srgbClr val="0070C0"/>
              </a:solidFill>
            </a:endParaRPr>
          </a:p>
        </p:txBody>
      </p:sp>
      <p:sp>
        <p:nvSpPr>
          <p:cNvPr id="3" name="Content Placeholder 2"/>
          <p:cNvSpPr>
            <a:spLocks noGrp="1"/>
          </p:cNvSpPr>
          <p:nvPr>
            <p:ph idx="1"/>
          </p:nvPr>
        </p:nvSpPr>
        <p:spPr/>
        <p:txBody>
          <a:bodyPr>
            <a:normAutofit fontScale="92500" lnSpcReduction="20000"/>
          </a:bodyPr>
          <a:lstStyle/>
          <a:p>
            <a:pPr marL="0" indent="0">
              <a:buNone/>
            </a:pPr>
            <a:r>
              <a:rPr lang="en-GB" u="sng" dirty="0" smtClean="0">
                <a:solidFill>
                  <a:srgbClr val="0070C0"/>
                </a:solidFill>
              </a:rPr>
              <a:t>Weekly Overview </a:t>
            </a:r>
          </a:p>
          <a:p>
            <a:pPr marL="0" indent="0">
              <a:buNone/>
            </a:pPr>
            <a:r>
              <a:rPr lang="en-GB" dirty="0" smtClean="0">
                <a:solidFill>
                  <a:srgbClr val="0070C0"/>
                </a:solidFill>
              </a:rPr>
              <a:t>This week, we are focussing on explanation texts. </a:t>
            </a:r>
          </a:p>
          <a:p>
            <a:pPr marL="0" indent="0">
              <a:buNone/>
            </a:pPr>
            <a:r>
              <a:rPr lang="en-GB" dirty="0" smtClean="0">
                <a:solidFill>
                  <a:srgbClr val="0070C0"/>
                </a:solidFill>
              </a:rPr>
              <a:t>Instructions and explanations share some similarities but there are also a number of key differences. </a:t>
            </a:r>
          </a:p>
          <a:p>
            <a:pPr marL="0" indent="0">
              <a:buNone/>
            </a:pPr>
            <a:r>
              <a:rPr lang="en-GB" dirty="0" smtClean="0">
                <a:solidFill>
                  <a:srgbClr val="0070C0"/>
                </a:solidFill>
              </a:rPr>
              <a:t>This week, we would like you to write an explanation text and then complete a second piece of writing, either as an explanation or as instructions, using the key features. </a:t>
            </a:r>
          </a:p>
          <a:p>
            <a:pPr marL="0" indent="0">
              <a:buNone/>
            </a:pPr>
            <a:r>
              <a:rPr lang="en-GB" dirty="0" smtClean="0">
                <a:solidFill>
                  <a:srgbClr val="0070C0"/>
                </a:solidFill>
              </a:rPr>
              <a:t>We would love to see examples of what you have done.   </a:t>
            </a:r>
            <a:endParaRPr lang="en-GB" dirty="0">
              <a:solidFill>
                <a:srgbClr val="0070C0"/>
              </a:solidFill>
            </a:endParaRPr>
          </a:p>
        </p:txBody>
      </p:sp>
    </p:spTree>
    <p:extLst>
      <p:ext uri="{BB962C8B-B14F-4D97-AF65-F5344CB8AC3E}">
        <p14:creationId xmlns:p14="http://schemas.microsoft.com/office/powerpoint/2010/main" val="11099056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143000"/>
          </a:xfrm>
        </p:spPr>
        <p:txBody>
          <a:bodyPr>
            <a:normAutofit/>
          </a:bodyPr>
          <a:lstStyle/>
          <a:p>
            <a:r>
              <a:rPr lang="en-GB" sz="5500" b="1" dirty="0" smtClean="0">
                <a:solidFill>
                  <a:srgbClr val="0070C0"/>
                </a:solidFill>
              </a:rPr>
              <a:t>Monday 27</a:t>
            </a:r>
            <a:r>
              <a:rPr lang="en-GB" sz="5500" b="1" baseline="30000" dirty="0" smtClean="0">
                <a:solidFill>
                  <a:srgbClr val="0070C0"/>
                </a:solidFill>
              </a:rPr>
              <a:t>th</a:t>
            </a:r>
            <a:r>
              <a:rPr lang="en-GB" sz="5500" b="1" dirty="0" smtClean="0">
                <a:solidFill>
                  <a:srgbClr val="0070C0"/>
                </a:solidFill>
              </a:rPr>
              <a:t> April </a:t>
            </a:r>
            <a:endParaRPr lang="en-GB" sz="5500" b="1" dirty="0">
              <a:solidFill>
                <a:srgbClr val="0070C0"/>
              </a:solidFill>
            </a:endParaRPr>
          </a:p>
        </p:txBody>
      </p:sp>
    </p:spTree>
    <p:extLst>
      <p:ext uri="{BB962C8B-B14F-4D97-AF65-F5344CB8AC3E}">
        <p14:creationId xmlns:p14="http://schemas.microsoft.com/office/powerpoint/2010/main" val="37924835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5500" b="1" dirty="0" smtClean="0">
                <a:solidFill>
                  <a:srgbClr val="0070C0"/>
                </a:solidFill>
              </a:rPr>
              <a:t>Explanations</a:t>
            </a:r>
            <a:r>
              <a:rPr lang="en-GB" b="1" dirty="0" smtClean="0">
                <a:solidFill>
                  <a:srgbClr val="0070C0"/>
                </a:solidFill>
              </a:rPr>
              <a:t> </a:t>
            </a:r>
            <a:endParaRPr lang="en-GB" b="1" dirty="0">
              <a:solidFill>
                <a:srgbClr val="0070C0"/>
              </a:solidFill>
            </a:endParaRPr>
          </a:p>
        </p:txBody>
      </p:sp>
      <p:sp>
        <p:nvSpPr>
          <p:cNvPr id="3" name="Content Placeholder 2"/>
          <p:cNvSpPr>
            <a:spLocks noGrp="1"/>
          </p:cNvSpPr>
          <p:nvPr>
            <p:ph idx="1"/>
          </p:nvPr>
        </p:nvSpPr>
        <p:spPr/>
        <p:txBody>
          <a:bodyPr/>
          <a:lstStyle/>
          <a:p>
            <a:pPr marL="0" indent="0">
              <a:buNone/>
            </a:pPr>
            <a:r>
              <a:rPr lang="en-GB" b="1" dirty="0" smtClean="0">
                <a:solidFill>
                  <a:srgbClr val="0070C0"/>
                </a:solidFill>
              </a:rPr>
              <a:t>Monday 27</a:t>
            </a:r>
            <a:r>
              <a:rPr lang="en-GB" b="1" baseline="30000" dirty="0" smtClean="0">
                <a:solidFill>
                  <a:srgbClr val="0070C0"/>
                </a:solidFill>
              </a:rPr>
              <a:t>th</a:t>
            </a:r>
            <a:r>
              <a:rPr lang="en-GB" b="1" dirty="0" smtClean="0">
                <a:solidFill>
                  <a:srgbClr val="0070C0"/>
                </a:solidFill>
              </a:rPr>
              <a:t> April </a:t>
            </a:r>
          </a:p>
          <a:p>
            <a:pPr marL="0" indent="0">
              <a:buNone/>
            </a:pPr>
            <a:r>
              <a:rPr lang="en-GB" b="1" dirty="0" smtClean="0">
                <a:solidFill>
                  <a:srgbClr val="0070C0"/>
                </a:solidFill>
              </a:rPr>
              <a:t>L.O. To understand the structural and language features of explanations</a:t>
            </a:r>
          </a:p>
          <a:p>
            <a:endParaRPr lang="en-GB" dirty="0">
              <a:solidFill>
                <a:srgbClr val="0070C0"/>
              </a:solidFill>
            </a:endParaRPr>
          </a:p>
        </p:txBody>
      </p:sp>
    </p:spTree>
    <p:extLst>
      <p:ext uri="{BB962C8B-B14F-4D97-AF65-F5344CB8AC3E}">
        <p14:creationId xmlns:p14="http://schemas.microsoft.com/office/powerpoint/2010/main" val="40098484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100" b="1" dirty="0" smtClean="0">
                <a:solidFill>
                  <a:srgbClr val="0070C0"/>
                </a:solidFill>
              </a:rPr>
              <a:t>Explanations</a:t>
            </a:r>
            <a:r>
              <a:rPr lang="en-GB" dirty="0" smtClean="0">
                <a:solidFill>
                  <a:srgbClr val="0070C0"/>
                </a:solidFill>
              </a:rPr>
              <a:t> </a:t>
            </a:r>
            <a:endParaRPr lang="en-GB" dirty="0">
              <a:solidFill>
                <a:srgbClr val="0070C0"/>
              </a:solidFill>
            </a:endParaRPr>
          </a:p>
        </p:txBody>
      </p:sp>
      <p:sp>
        <p:nvSpPr>
          <p:cNvPr id="3" name="Content Placeholder 2"/>
          <p:cNvSpPr>
            <a:spLocks noGrp="1"/>
          </p:cNvSpPr>
          <p:nvPr>
            <p:ph idx="1"/>
          </p:nvPr>
        </p:nvSpPr>
        <p:spPr/>
        <p:txBody>
          <a:bodyPr/>
          <a:lstStyle/>
          <a:p>
            <a:pPr marL="0" indent="0">
              <a:buNone/>
            </a:pPr>
            <a:r>
              <a:rPr lang="en-GB" b="1" dirty="0" smtClean="0">
                <a:solidFill>
                  <a:srgbClr val="0070C0"/>
                </a:solidFill>
              </a:rPr>
              <a:t>What is the </a:t>
            </a:r>
            <a:r>
              <a:rPr lang="en-GB" b="1" u="sng" dirty="0" smtClean="0">
                <a:solidFill>
                  <a:srgbClr val="0070C0"/>
                </a:solidFill>
              </a:rPr>
              <a:t>purpose</a:t>
            </a:r>
            <a:r>
              <a:rPr lang="en-GB" b="1" dirty="0" smtClean="0">
                <a:solidFill>
                  <a:srgbClr val="0070C0"/>
                </a:solidFill>
              </a:rPr>
              <a:t> of explanations? </a:t>
            </a:r>
          </a:p>
          <a:p>
            <a:pPr marL="0" indent="0">
              <a:buNone/>
            </a:pPr>
            <a:endParaRPr lang="en-GB" dirty="0">
              <a:solidFill>
                <a:srgbClr val="0070C0"/>
              </a:solidFill>
            </a:endParaRPr>
          </a:p>
          <a:p>
            <a:pPr marL="0" indent="0">
              <a:buNone/>
            </a:pPr>
            <a:r>
              <a:rPr lang="en-GB" dirty="0" smtClean="0">
                <a:solidFill>
                  <a:srgbClr val="0070C0"/>
                </a:solidFill>
              </a:rPr>
              <a:t>Explanations tell us </a:t>
            </a:r>
            <a:r>
              <a:rPr lang="en-GB" b="1" dirty="0" smtClean="0">
                <a:solidFill>
                  <a:srgbClr val="0070C0"/>
                </a:solidFill>
              </a:rPr>
              <a:t>how</a:t>
            </a:r>
            <a:r>
              <a:rPr lang="en-GB" dirty="0" smtClean="0">
                <a:solidFill>
                  <a:srgbClr val="0070C0"/>
                </a:solidFill>
              </a:rPr>
              <a:t> or </a:t>
            </a:r>
            <a:r>
              <a:rPr lang="en-GB" b="1" dirty="0" smtClean="0">
                <a:solidFill>
                  <a:srgbClr val="0070C0"/>
                </a:solidFill>
              </a:rPr>
              <a:t>why</a:t>
            </a:r>
            <a:r>
              <a:rPr lang="en-GB" dirty="0" smtClean="0">
                <a:solidFill>
                  <a:srgbClr val="0070C0"/>
                </a:solidFill>
              </a:rPr>
              <a:t> a process happens (or how something works). </a:t>
            </a:r>
          </a:p>
          <a:p>
            <a:pPr marL="0" indent="0">
              <a:buNone/>
            </a:pPr>
            <a:endParaRPr lang="en-GB" dirty="0">
              <a:solidFill>
                <a:srgbClr val="0070C0"/>
              </a:solidFill>
            </a:endParaRPr>
          </a:p>
          <a:p>
            <a:pPr marL="0" indent="0">
              <a:buNone/>
            </a:pPr>
            <a:r>
              <a:rPr lang="en-GB" dirty="0" smtClean="0">
                <a:solidFill>
                  <a:srgbClr val="0070C0"/>
                </a:solidFill>
              </a:rPr>
              <a:t>There will be </a:t>
            </a:r>
            <a:r>
              <a:rPr lang="en-GB" b="1" dirty="0" smtClean="0">
                <a:solidFill>
                  <a:srgbClr val="0070C0"/>
                </a:solidFill>
              </a:rPr>
              <a:t>a specific order </a:t>
            </a:r>
            <a:r>
              <a:rPr lang="en-GB" dirty="0" smtClean="0">
                <a:solidFill>
                  <a:srgbClr val="0070C0"/>
                </a:solidFill>
              </a:rPr>
              <a:t>that the explanation is written in (a sequence) and there will be links between each part. </a:t>
            </a:r>
          </a:p>
          <a:p>
            <a:endParaRPr lang="en-GB" dirty="0">
              <a:solidFill>
                <a:srgbClr val="0070C0"/>
              </a:solidFill>
            </a:endParaRPr>
          </a:p>
        </p:txBody>
      </p:sp>
    </p:spTree>
    <p:extLst>
      <p:ext uri="{BB962C8B-B14F-4D97-AF65-F5344CB8AC3E}">
        <p14:creationId xmlns:p14="http://schemas.microsoft.com/office/powerpoint/2010/main" val="38744364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500" dirty="0" smtClean="0">
                <a:solidFill>
                  <a:srgbClr val="0070C0"/>
                </a:solidFill>
              </a:rPr>
              <a:t>Explanations</a:t>
            </a:r>
            <a:endParaRPr lang="en-GB" sz="5500" dirty="0">
              <a:solidFill>
                <a:srgbClr val="0070C0"/>
              </a:solidFill>
            </a:endParaRPr>
          </a:p>
        </p:txBody>
      </p:sp>
      <p:sp>
        <p:nvSpPr>
          <p:cNvPr id="3" name="Content Placeholder 2"/>
          <p:cNvSpPr>
            <a:spLocks noGrp="1"/>
          </p:cNvSpPr>
          <p:nvPr>
            <p:ph idx="1"/>
          </p:nvPr>
        </p:nvSpPr>
        <p:spPr/>
        <p:txBody>
          <a:bodyPr/>
          <a:lstStyle/>
          <a:p>
            <a:pPr marL="0" indent="0">
              <a:buNone/>
            </a:pPr>
            <a:r>
              <a:rPr lang="en-GB" dirty="0" smtClean="0">
                <a:solidFill>
                  <a:srgbClr val="0070C0"/>
                </a:solidFill>
              </a:rPr>
              <a:t>Examples of explanation texts </a:t>
            </a:r>
          </a:p>
          <a:p>
            <a:r>
              <a:rPr lang="en-GB" dirty="0" smtClean="0">
                <a:solidFill>
                  <a:srgbClr val="0070C0"/>
                </a:solidFill>
              </a:rPr>
              <a:t>A science experiment write-up</a:t>
            </a:r>
          </a:p>
          <a:p>
            <a:r>
              <a:rPr lang="en-GB" dirty="0" smtClean="0">
                <a:solidFill>
                  <a:srgbClr val="0070C0"/>
                </a:solidFill>
              </a:rPr>
              <a:t>Encyclopaedia entry </a:t>
            </a:r>
          </a:p>
          <a:p>
            <a:r>
              <a:rPr lang="en-GB" dirty="0" smtClean="0">
                <a:solidFill>
                  <a:srgbClr val="0070C0"/>
                </a:solidFill>
              </a:rPr>
              <a:t>Parts of a non-fiction book</a:t>
            </a:r>
          </a:p>
          <a:p>
            <a:r>
              <a:rPr lang="en-GB" dirty="0" smtClean="0">
                <a:solidFill>
                  <a:srgbClr val="0070C0"/>
                </a:solidFill>
              </a:rPr>
              <a:t>A science text book </a:t>
            </a:r>
          </a:p>
          <a:p>
            <a:r>
              <a:rPr lang="en-GB" dirty="0" smtClean="0">
                <a:solidFill>
                  <a:srgbClr val="0070C0"/>
                </a:solidFill>
              </a:rPr>
              <a:t>A manual (e.g. a car or washing machine)</a:t>
            </a:r>
          </a:p>
          <a:p>
            <a:pPr marL="0" indent="0">
              <a:buNone/>
            </a:pPr>
            <a:endParaRPr lang="en-GB" dirty="0">
              <a:solidFill>
                <a:srgbClr val="0070C0"/>
              </a:solidFill>
            </a:endParaRPr>
          </a:p>
        </p:txBody>
      </p:sp>
    </p:spTree>
    <p:extLst>
      <p:ext uri="{BB962C8B-B14F-4D97-AF65-F5344CB8AC3E}">
        <p14:creationId xmlns:p14="http://schemas.microsoft.com/office/powerpoint/2010/main" val="37624029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6100" b="1" dirty="0" smtClean="0">
                <a:solidFill>
                  <a:srgbClr val="0070C0"/>
                </a:solidFill>
              </a:rPr>
              <a:t>Explanations</a:t>
            </a:r>
            <a:endParaRPr lang="en-GB" sz="6100" dirty="0">
              <a:solidFill>
                <a:srgbClr val="0070C0"/>
              </a:solidFill>
            </a:endParaRPr>
          </a:p>
        </p:txBody>
      </p:sp>
      <p:sp>
        <p:nvSpPr>
          <p:cNvPr id="3" name="Content Placeholder 2"/>
          <p:cNvSpPr>
            <a:spLocks noGrp="1"/>
          </p:cNvSpPr>
          <p:nvPr>
            <p:ph idx="1"/>
          </p:nvPr>
        </p:nvSpPr>
        <p:spPr/>
        <p:txBody>
          <a:bodyPr>
            <a:normAutofit lnSpcReduction="10000"/>
          </a:bodyPr>
          <a:lstStyle/>
          <a:p>
            <a:pPr marL="0" indent="0">
              <a:buNone/>
            </a:pPr>
            <a:r>
              <a:rPr lang="en-GB" b="1" u="sng" dirty="0" smtClean="0">
                <a:solidFill>
                  <a:srgbClr val="0070C0"/>
                </a:solidFill>
              </a:rPr>
              <a:t>Key structural features of explanations: </a:t>
            </a:r>
          </a:p>
          <a:p>
            <a:r>
              <a:rPr lang="en-GB" dirty="0" smtClean="0">
                <a:solidFill>
                  <a:srgbClr val="0070C0"/>
                </a:solidFill>
              </a:rPr>
              <a:t>A </a:t>
            </a:r>
            <a:r>
              <a:rPr lang="en-GB" u="sng" dirty="0" smtClean="0">
                <a:solidFill>
                  <a:srgbClr val="0070C0"/>
                </a:solidFill>
              </a:rPr>
              <a:t>title</a:t>
            </a:r>
            <a:r>
              <a:rPr lang="en-GB" dirty="0" smtClean="0">
                <a:solidFill>
                  <a:srgbClr val="0070C0"/>
                </a:solidFill>
              </a:rPr>
              <a:t> saying what is being explained (this may be written as a question)</a:t>
            </a:r>
          </a:p>
          <a:p>
            <a:r>
              <a:rPr lang="en-GB" dirty="0" smtClean="0">
                <a:solidFill>
                  <a:srgbClr val="0070C0"/>
                </a:solidFill>
              </a:rPr>
              <a:t>An </a:t>
            </a:r>
            <a:r>
              <a:rPr lang="en-GB" u="sng" dirty="0" smtClean="0">
                <a:solidFill>
                  <a:srgbClr val="0070C0"/>
                </a:solidFill>
              </a:rPr>
              <a:t>introduction</a:t>
            </a:r>
            <a:r>
              <a:rPr lang="en-GB" dirty="0" smtClean="0">
                <a:solidFill>
                  <a:srgbClr val="0070C0"/>
                </a:solidFill>
              </a:rPr>
              <a:t> with background information</a:t>
            </a:r>
          </a:p>
          <a:p>
            <a:r>
              <a:rPr lang="en-GB" dirty="0" smtClean="0">
                <a:solidFill>
                  <a:srgbClr val="0070C0"/>
                </a:solidFill>
              </a:rPr>
              <a:t>A </a:t>
            </a:r>
            <a:r>
              <a:rPr lang="en-GB" u="sng" dirty="0" smtClean="0">
                <a:solidFill>
                  <a:srgbClr val="0070C0"/>
                </a:solidFill>
              </a:rPr>
              <a:t>clear layout </a:t>
            </a:r>
            <a:r>
              <a:rPr lang="en-GB" dirty="0" smtClean="0">
                <a:solidFill>
                  <a:srgbClr val="0070C0"/>
                </a:solidFill>
              </a:rPr>
              <a:t>with different sections</a:t>
            </a:r>
          </a:p>
          <a:p>
            <a:r>
              <a:rPr lang="en-GB" u="sng" dirty="0" smtClean="0">
                <a:solidFill>
                  <a:srgbClr val="0070C0"/>
                </a:solidFill>
              </a:rPr>
              <a:t>Pictures</a:t>
            </a:r>
            <a:r>
              <a:rPr lang="en-GB" dirty="0" smtClean="0">
                <a:solidFill>
                  <a:srgbClr val="0070C0"/>
                </a:solidFill>
              </a:rPr>
              <a:t> or diagrams</a:t>
            </a:r>
          </a:p>
          <a:p>
            <a:r>
              <a:rPr lang="en-GB" u="sng" dirty="0" smtClean="0">
                <a:solidFill>
                  <a:srgbClr val="0070C0"/>
                </a:solidFill>
              </a:rPr>
              <a:t>Subheadings</a:t>
            </a:r>
            <a:r>
              <a:rPr lang="en-GB" dirty="0" smtClean="0">
                <a:solidFill>
                  <a:srgbClr val="0070C0"/>
                </a:solidFill>
              </a:rPr>
              <a:t> and </a:t>
            </a:r>
            <a:r>
              <a:rPr lang="en-GB" u="sng" dirty="0" smtClean="0">
                <a:solidFill>
                  <a:srgbClr val="0070C0"/>
                </a:solidFill>
              </a:rPr>
              <a:t>bullet points </a:t>
            </a:r>
          </a:p>
          <a:p>
            <a:r>
              <a:rPr lang="en-GB" dirty="0" smtClean="0">
                <a:solidFill>
                  <a:srgbClr val="0070C0"/>
                </a:solidFill>
              </a:rPr>
              <a:t> A </a:t>
            </a:r>
            <a:r>
              <a:rPr lang="en-GB" u="sng" dirty="0" smtClean="0">
                <a:solidFill>
                  <a:srgbClr val="0070C0"/>
                </a:solidFill>
              </a:rPr>
              <a:t>closing sentence </a:t>
            </a:r>
            <a:r>
              <a:rPr lang="en-GB" dirty="0" smtClean="0">
                <a:solidFill>
                  <a:srgbClr val="0070C0"/>
                </a:solidFill>
              </a:rPr>
              <a:t>to round off the report</a:t>
            </a:r>
            <a:endParaRPr lang="en-GB" dirty="0">
              <a:solidFill>
                <a:srgbClr val="0070C0"/>
              </a:solidFill>
            </a:endParaRPr>
          </a:p>
        </p:txBody>
      </p:sp>
    </p:spTree>
    <p:extLst>
      <p:ext uri="{BB962C8B-B14F-4D97-AF65-F5344CB8AC3E}">
        <p14:creationId xmlns:p14="http://schemas.microsoft.com/office/powerpoint/2010/main" val="23741165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500</TotalTime>
  <Words>1277</Words>
  <Application>Microsoft Office PowerPoint</Application>
  <PresentationFormat>On-screen Show (4:3)</PresentationFormat>
  <Paragraphs>131</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ENGLISH LESSONS MONDAY 27TH APRIL TO FRIDAY 1st MAY</vt:lpstr>
      <vt:lpstr>Spellings  for Friday 1st May</vt:lpstr>
      <vt:lpstr>Instructions and Explanations</vt:lpstr>
      <vt:lpstr>Explanations </vt:lpstr>
      <vt:lpstr>Monday 27th April </vt:lpstr>
      <vt:lpstr>Explanations </vt:lpstr>
      <vt:lpstr>Explanations </vt:lpstr>
      <vt:lpstr>Explanations</vt:lpstr>
      <vt:lpstr>Explanations</vt:lpstr>
      <vt:lpstr> </vt:lpstr>
      <vt:lpstr>Explanations </vt:lpstr>
      <vt:lpstr>Explanations</vt:lpstr>
      <vt:lpstr>Example Explanation Text</vt:lpstr>
      <vt:lpstr>Tuesday 28th April </vt:lpstr>
      <vt:lpstr>Explanations</vt:lpstr>
      <vt:lpstr>Explanations</vt:lpstr>
      <vt:lpstr>Wednesday 29th April </vt:lpstr>
      <vt:lpstr>Thursday 30th April</vt:lpstr>
      <vt:lpstr>Instructions and Explanations</vt:lpstr>
      <vt:lpstr>Instructions and Explanations</vt:lpstr>
      <vt:lpstr>Instructions and Explanations</vt:lpstr>
      <vt:lpstr>Instructions and Explanations</vt:lpstr>
      <vt:lpstr>Instructions and Explanations</vt:lpstr>
      <vt:lpstr>Instructions and Explanations</vt:lpstr>
      <vt:lpstr>EXAMPLE TEMPLATE</vt:lpstr>
      <vt:lpstr>Instructions and Explanations</vt:lpstr>
      <vt:lpstr>Friday 1st May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jase</cp:lastModifiedBy>
  <cp:revision>60</cp:revision>
  <dcterms:created xsi:type="dcterms:W3CDTF">2020-04-22T19:30:28Z</dcterms:created>
  <dcterms:modified xsi:type="dcterms:W3CDTF">2020-04-23T19:37:45Z</dcterms:modified>
</cp:coreProperties>
</file>