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396" r:id="rId2"/>
    <p:sldId id="397" r:id="rId3"/>
    <p:sldId id="398" r:id="rId4"/>
    <p:sldId id="283" r:id="rId5"/>
    <p:sldId id="275" r:id="rId6"/>
    <p:sldId id="274" r:id="rId7"/>
    <p:sldId id="279" r:id="rId8"/>
    <p:sldId id="280" r:id="rId9"/>
    <p:sldId id="270" r:id="rId10"/>
    <p:sldId id="271" r:id="rId11"/>
    <p:sldId id="399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3399"/>
    <a:srgbClr val="990099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69" autoAdjust="0"/>
    <p:restoredTop sz="84354" autoAdjust="0"/>
  </p:normalViewPr>
  <p:slideViewPr>
    <p:cSldViewPr snapToGrid="0">
      <p:cViewPr varScale="1">
        <p:scale>
          <a:sx n="62" d="100"/>
          <a:sy n="62" d="100"/>
        </p:scale>
        <p:origin x="1128" y="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2" d="100"/>
          <a:sy n="52" d="100"/>
        </p:scale>
        <p:origin x="2862" y="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45069D-0DA1-4F58-8F43-90C43489E8AD}" type="datetimeFigureOut">
              <a:rPr lang="en-GB" smtClean="0"/>
              <a:t>05/06/2020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09BC24-41CC-4FC4-BA18-F894B7ED82D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922285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09BC24-41CC-4FC4-BA18-F894B7ED82D1}" type="slidenum">
              <a:rPr lang="en-GB" smtClean="0"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563228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09BC24-41CC-4FC4-BA18-F894B7ED82D1}" type="slidenum">
              <a:rPr lang="en-GB" smtClean="0"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8138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09BC24-41CC-4FC4-BA18-F894B7ED82D1}" type="slidenum">
              <a:rPr lang="en-GB" smtClean="0"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864997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09BC24-41CC-4FC4-BA18-F894B7ED82D1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72127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09BC24-41CC-4FC4-BA18-F894B7ED82D1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161217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09BC24-41CC-4FC4-BA18-F894B7ED82D1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29332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09BC24-41CC-4FC4-BA18-F894B7ED82D1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487420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09BC24-41CC-4FC4-BA18-F894B7ED82D1}" type="slidenum">
              <a:rPr lang="en-GB" smtClean="0"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487420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09BC24-41CC-4FC4-BA18-F894B7ED82D1}" type="slidenum">
              <a:rPr lang="en-GB" smtClean="0"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8138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09BC24-41CC-4FC4-BA18-F894B7ED82D1}" type="slidenum">
              <a:rPr lang="en-GB" smtClean="0"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237090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AEE5F-8F5A-4802-B70F-D306782E7DF3}" type="datetimeFigureOut">
              <a:rPr lang="en-GB" smtClean="0"/>
              <a:t>05/06/2020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79AC1-07B4-42AE-95AF-E9964C39BE4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5611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AEE5F-8F5A-4802-B70F-D306782E7DF3}" type="datetimeFigureOut">
              <a:rPr lang="en-GB" smtClean="0"/>
              <a:t>05/06/2020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79AC1-07B4-42AE-95AF-E9964C39BE4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282541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AEE5F-8F5A-4802-B70F-D306782E7DF3}" type="datetimeFigureOut">
              <a:rPr lang="en-GB" smtClean="0"/>
              <a:t>05/06/2020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79AC1-07B4-42AE-95AF-E9964C39BE4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080804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AEE5F-8F5A-4802-B70F-D306782E7DF3}" type="datetimeFigureOut">
              <a:rPr lang="en-GB" smtClean="0"/>
              <a:t>05/06/2020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79AC1-07B4-42AE-95AF-E9964C39BE4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432016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AEE5F-8F5A-4802-B70F-D306782E7DF3}" type="datetimeFigureOut">
              <a:rPr lang="en-GB" smtClean="0"/>
              <a:t>05/06/2020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79AC1-07B4-42AE-95AF-E9964C39BE4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894142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AEE5F-8F5A-4802-B70F-D306782E7DF3}" type="datetimeFigureOut">
              <a:rPr lang="en-GB" smtClean="0"/>
              <a:t>05/06/2020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79AC1-07B4-42AE-95AF-E9964C39BE4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36324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AEE5F-8F5A-4802-B70F-D306782E7DF3}" type="datetimeFigureOut">
              <a:rPr lang="en-GB" smtClean="0"/>
              <a:t>05/06/2020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79AC1-07B4-42AE-95AF-E9964C39BE4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353996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AEE5F-8F5A-4802-B70F-D306782E7DF3}" type="datetimeFigureOut">
              <a:rPr lang="en-GB" smtClean="0"/>
              <a:t>05/06/2020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79AC1-07B4-42AE-95AF-E9964C39BE4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337787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AEE5F-8F5A-4802-B70F-D306782E7DF3}" type="datetimeFigureOut">
              <a:rPr lang="en-GB" smtClean="0"/>
              <a:t>05/06/2020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79AC1-07B4-42AE-95AF-E9964C39BE4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86550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AEE5F-8F5A-4802-B70F-D306782E7DF3}" type="datetimeFigureOut">
              <a:rPr lang="en-GB" smtClean="0"/>
              <a:t>05/06/2020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79AC1-07B4-42AE-95AF-E9964C39BE4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002578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AEE5F-8F5A-4802-B70F-D306782E7DF3}" type="datetimeFigureOut">
              <a:rPr lang="en-GB" smtClean="0"/>
              <a:t>05/06/2020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79AC1-07B4-42AE-95AF-E9964C39BE4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963989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2AEE5F-8F5A-4802-B70F-D306782E7DF3}" type="datetimeFigureOut">
              <a:rPr lang="en-GB" smtClean="0"/>
              <a:t>05/06/2020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C79AC1-07B4-42AE-95AF-E9964C39BE4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38686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2.png"/><Relationship Id="rId5" Type="http://schemas.openxmlformats.org/officeDocument/2006/relationships/image" Target="../media/image1.tiff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hamilton-trust.org.uk/" TargetMode="External"/><Relationship Id="rId2" Type="http://schemas.openxmlformats.org/officeDocument/2006/relationships/hyperlink" Target="https://wrht.org.uk/hamilton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png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.jpeg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microsoft.com/office/2007/relationships/hdphoto" Target="../media/hdphoto2.wdp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microsoft.com/office/2007/relationships/hdphoto" Target="../media/hdphoto3.wdp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audio" Target="../media/media9.m4a"/><Relationship Id="rId3" Type="http://schemas.microsoft.com/office/2007/relationships/media" Target="../media/media7.m4a"/><Relationship Id="rId7" Type="http://schemas.microsoft.com/office/2007/relationships/media" Target="../media/media9.m4a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audio" Target="../media/media8.m4a"/><Relationship Id="rId11" Type="http://schemas.openxmlformats.org/officeDocument/2006/relationships/image" Target="../media/image2.png"/><Relationship Id="rId5" Type="http://schemas.microsoft.com/office/2007/relationships/media" Target="../media/media8.m4a"/><Relationship Id="rId10" Type="http://schemas.openxmlformats.org/officeDocument/2006/relationships/notesSlide" Target="../notesSlides/notesSlide6.xml"/><Relationship Id="rId4" Type="http://schemas.openxmlformats.org/officeDocument/2006/relationships/audio" Target="../media/media7.m4a"/><Relationship Id="rId9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506437" y="464234"/>
            <a:ext cx="11141612" cy="5852160"/>
          </a:xfrm>
          <a:prstGeom prst="rect">
            <a:avLst/>
          </a:prstGeom>
          <a:noFill/>
          <a:ln w="63500" cmpd="dbl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3048000" y="3059668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en-GB" sz="2400" dirty="0"/>
          </a:p>
        </p:txBody>
      </p:sp>
      <p:sp>
        <p:nvSpPr>
          <p:cNvPr id="19" name="TextBox 18"/>
          <p:cNvSpPr txBox="1"/>
          <p:nvPr/>
        </p:nvSpPr>
        <p:spPr>
          <a:xfrm>
            <a:off x="2802577" y="779640"/>
            <a:ext cx="7030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00FF"/>
                </a:solidFill>
              </a:rPr>
              <a:t>Perfect and Progressive Form</a:t>
            </a:r>
          </a:p>
        </p:txBody>
      </p:sp>
      <p:sp>
        <p:nvSpPr>
          <p:cNvPr id="4" name="Rectangle 3"/>
          <p:cNvSpPr/>
          <p:nvPr/>
        </p:nvSpPr>
        <p:spPr>
          <a:xfrm>
            <a:off x="721822" y="2703264"/>
            <a:ext cx="6096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>
              <a:buAutoNum type="arabicPeriod"/>
            </a:pPr>
            <a:r>
              <a:rPr lang="en-GB" sz="2400" dirty="0"/>
              <a:t>Past and present tense (simple) </a:t>
            </a:r>
          </a:p>
          <a:p>
            <a:pPr marL="457200" indent="-457200">
              <a:buAutoNum type="arabicPeriod"/>
            </a:pPr>
            <a:r>
              <a:rPr lang="en-GB" sz="2400" dirty="0"/>
              <a:t>Perfect form of </a:t>
            </a:r>
            <a:r>
              <a:rPr lang="en-GB" sz="2400" dirty="0">
                <a:solidFill>
                  <a:srgbClr val="0000FF"/>
                </a:solidFill>
              </a:rPr>
              <a:t>verbs</a:t>
            </a:r>
          </a:p>
          <a:p>
            <a:pPr marL="457200" indent="-457200">
              <a:buAutoNum type="arabicPeriod"/>
            </a:pPr>
            <a:r>
              <a:rPr lang="en-GB" sz="2400" dirty="0"/>
              <a:t>Progressive form of </a:t>
            </a:r>
            <a:r>
              <a:rPr lang="en-GB" sz="2400" dirty="0">
                <a:solidFill>
                  <a:srgbClr val="0000FF"/>
                </a:solidFill>
              </a:rPr>
              <a:t>verbs</a:t>
            </a:r>
            <a:r>
              <a:rPr lang="en-GB" sz="2400" dirty="0"/>
              <a:t>: present and past</a:t>
            </a:r>
            <a:br>
              <a:rPr lang="en-GB" sz="2400" dirty="0"/>
            </a:br>
            <a:endParaRPr lang="en-US" sz="2400" dirty="0">
              <a:solidFill>
                <a:srgbClr val="0000FF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F600D62-EF99-EB4F-A2AC-5C4CCD78D26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95655" y="1743935"/>
            <a:ext cx="3874561" cy="3292758"/>
          </a:xfrm>
          <a:prstGeom prst="rect">
            <a:avLst/>
          </a:prstGeom>
        </p:spPr>
      </p:pic>
      <p:pic>
        <p:nvPicPr>
          <p:cNvPr id="5" name="Online Media 4" descr="            ">
            <a:hlinkClick r:id="" action="ppaction://media"/>
            <a:extLst>
              <a:ext uri="{FF2B5EF4-FFF2-40B4-BE49-F238E27FC236}">
                <a16:creationId xmlns:a16="http://schemas.microsoft.com/office/drawing/2014/main" id="{BDCD9BCE-3CF9-B44F-8AC9-F7E1BB76A38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261600" y="5270143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7600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92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0750472"/>
              </p:ext>
            </p:extLst>
          </p:nvPr>
        </p:nvGraphicFramePr>
        <p:xfrm>
          <a:off x="1232451" y="2014331"/>
          <a:ext cx="9263270" cy="3604591"/>
        </p:xfrm>
        <a:graphic>
          <a:graphicData uri="http://schemas.openxmlformats.org/drawingml/2006/table">
            <a:tbl>
              <a:tblPr firstRow="1" firstCol="1" bandRow="1"/>
              <a:tblGrid>
                <a:gridCol w="2729782">
                  <a:extLst>
                    <a:ext uri="{9D8B030D-6E8A-4147-A177-3AD203B41FA5}">
                      <a16:colId xmlns:a16="http://schemas.microsoft.com/office/drawing/2014/main" val="1962481"/>
                    </a:ext>
                  </a:extLst>
                </a:gridCol>
                <a:gridCol w="3341337">
                  <a:extLst>
                    <a:ext uri="{9D8B030D-6E8A-4147-A177-3AD203B41FA5}">
                      <a16:colId xmlns:a16="http://schemas.microsoft.com/office/drawing/2014/main" val="3690774616"/>
                    </a:ext>
                  </a:extLst>
                </a:gridCol>
                <a:gridCol w="3192151">
                  <a:extLst>
                    <a:ext uri="{9D8B030D-6E8A-4147-A177-3AD203B41FA5}">
                      <a16:colId xmlns:a16="http://schemas.microsoft.com/office/drawing/2014/main" val="1415077768"/>
                    </a:ext>
                  </a:extLst>
                </a:gridCol>
              </a:tblGrid>
              <a:tr h="36045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731510" algn="r"/>
                        </a:tabLst>
                      </a:pPr>
                      <a:r>
                        <a:rPr lang="en-GB" sz="2800" b="1" u="sng" dirty="0"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Present</a:t>
                      </a:r>
                      <a:endParaRPr lang="en-GB" sz="2800" dirty="0">
                        <a:effectLst/>
                        <a:latin typeface="+mn-lt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9CF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731510" algn="r"/>
                        </a:tabLst>
                      </a:pPr>
                      <a:r>
                        <a:rPr lang="en-GB" sz="2800" b="1" u="sng" dirty="0"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Present progressive</a:t>
                      </a:r>
                      <a:endParaRPr lang="en-GB" sz="2800" dirty="0">
                        <a:effectLst/>
                        <a:latin typeface="+mn-lt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731510" algn="r"/>
                        </a:tabLst>
                      </a:pPr>
                      <a:r>
                        <a:rPr lang="en-GB" sz="2800" b="1" u="sng" dirty="0"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Past progressive</a:t>
                      </a:r>
                      <a:endParaRPr lang="en-GB" sz="2800" dirty="0">
                        <a:effectLst/>
                        <a:latin typeface="+mn-lt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5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275070"/>
                  </a:ext>
                </a:extLst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1087799" y="771211"/>
            <a:ext cx="99788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GB" sz="3200" b="1" dirty="0">
                <a:solidFill>
                  <a:srgbClr val="0000FF"/>
                </a:solidFill>
                <a:latin typeface="Calibri" panose="020F0502020204030204" pitchFamily="34" charset="0"/>
                <a:ea typeface="MS Mincho"/>
                <a:cs typeface="Times New Roman" panose="02020603050405020304" pitchFamily="18" charset="0"/>
              </a:rPr>
              <a:t>Progressive form of verbs: present and past progressive</a:t>
            </a:r>
            <a:endParaRPr lang="en-GB" sz="3200" dirty="0">
              <a:solidFill>
                <a:srgbClr val="0000FF"/>
              </a:solidFill>
              <a:latin typeface="Cambria" panose="02040503050406030204" pitchFamily="18" charset="0"/>
              <a:ea typeface="MS Mincho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772420" y="2618914"/>
            <a:ext cx="14909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tabLst>
                <a:tab pos="5731510" algn="r"/>
              </a:tabLst>
            </a:pPr>
            <a:r>
              <a:rPr lang="en-GB" sz="2800" dirty="0">
                <a:ea typeface="Cambria" panose="02040503050406030204" pitchFamily="18" charset="0"/>
                <a:cs typeface="Times New Roman" panose="02020603050405020304" pitchFamily="18" charset="0"/>
              </a:rPr>
              <a:t>He </a:t>
            </a:r>
            <a:r>
              <a:rPr lang="en-GB" sz="2800" i="1" dirty="0">
                <a:ea typeface="Cambria" panose="02040503050406030204" pitchFamily="18" charset="0"/>
                <a:cs typeface="Times New Roman" panose="02020603050405020304" pitchFamily="18" charset="0"/>
              </a:rPr>
              <a:t>walks</a:t>
            </a:r>
            <a:endParaRPr lang="en-GB" sz="2800" i="1" dirty="0">
              <a:ea typeface="MS Mincho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716734" y="3293406"/>
            <a:ext cx="16033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tabLst>
                <a:tab pos="5731510" algn="r"/>
              </a:tabLst>
            </a:pPr>
            <a:r>
              <a:rPr lang="en-GB" sz="2800" dirty="0">
                <a:ea typeface="Cambria" panose="02040503050406030204" pitchFamily="18" charset="0"/>
                <a:cs typeface="Times New Roman" panose="02020603050405020304" pitchFamily="18" charset="0"/>
              </a:rPr>
              <a:t>It </a:t>
            </a:r>
            <a:r>
              <a:rPr lang="en-GB" sz="2800" i="1" dirty="0">
                <a:ea typeface="Cambria" panose="02040503050406030204" pitchFamily="18" charset="0"/>
                <a:cs typeface="Times New Roman" panose="02020603050405020304" pitchFamily="18" charset="0"/>
              </a:rPr>
              <a:t>mingles</a:t>
            </a:r>
            <a:endParaRPr lang="en-GB" sz="2800" i="1" dirty="0">
              <a:ea typeface="MS Mincho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382938" y="3969627"/>
            <a:ext cx="23989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tabLst>
                <a:tab pos="5731510" algn="r"/>
              </a:tabLst>
            </a:pPr>
            <a:r>
              <a:rPr lang="en-GB" sz="2800" dirty="0">
                <a:ea typeface="Cambria" panose="02040503050406030204" pitchFamily="18" charset="0"/>
                <a:cs typeface="Times New Roman" panose="02020603050405020304" pitchFamily="18" charset="0"/>
              </a:rPr>
              <a:t>The boy </a:t>
            </a:r>
            <a:r>
              <a:rPr lang="en-GB" sz="2800" i="1" dirty="0">
                <a:ea typeface="Cambria" panose="02040503050406030204" pitchFamily="18" charset="0"/>
                <a:cs typeface="Times New Roman" panose="02020603050405020304" pitchFamily="18" charset="0"/>
              </a:rPr>
              <a:t>smiles</a:t>
            </a:r>
            <a:endParaRPr lang="en-GB" sz="2800" i="1" dirty="0">
              <a:ea typeface="MS Mincho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935504" y="4729394"/>
            <a:ext cx="11648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tabLst>
                <a:tab pos="5731510" algn="r"/>
              </a:tabLst>
            </a:pPr>
            <a:r>
              <a:rPr lang="en-GB" sz="2800" dirty="0">
                <a:ea typeface="Cambria" panose="02040503050406030204" pitchFamily="18" charset="0"/>
                <a:cs typeface="Times New Roman" panose="02020603050405020304" pitchFamily="18" charset="0"/>
              </a:rPr>
              <a:t>I </a:t>
            </a:r>
            <a:r>
              <a:rPr lang="en-GB" sz="2800" i="1" dirty="0">
                <a:ea typeface="Cambria" panose="02040503050406030204" pitchFamily="18" charset="0"/>
                <a:cs typeface="Times New Roman" panose="02020603050405020304" pitchFamily="18" charset="0"/>
              </a:rPr>
              <a:t>stare</a:t>
            </a:r>
            <a:endParaRPr lang="en-GB" sz="2800" i="1" dirty="0">
              <a:ea typeface="MS Mincho"/>
              <a:cs typeface="Times New Roman" panose="02020603050405020304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604100" y="2624364"/>
            <a:ext cx="21082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tabLst>
                <a:tab pos="5731510" algn="r"/>
              </a:tabLst>
            </a:pPr>
            <a:r>
              <a:rPr lang="en-GB" sz="2800" dirty="0">
                <a:ea typeface="Cambria" panose="02040503050406030204" pitchFamily="18" charset="0"/>
                <a:cs typeface="Times New Roman" panose="02020603050405020304" pitchFamily="18" charset="0"/>
              </a:rPr>
              <a:t>He </a:t>
            </a:r>
            <a:r>
              <a:rPr lang="en-GB" sz="2800" i="1" dirty="0">
                <a:ea typeface="Cambria" panose="02040503050406030204" pitchFamily="18" charset="0"/>
                <a:cs typeface="Times New Roman" panose="02020603050405020304" pitchFamily="18" charset="0"/>
              </a:rPr>
              <a:t>is walking</a:t>
            </a:r>
            <a:endParaRPr lang="en-GB" sz="2800" i="1" dirty="0">
              <a:ea typeface="MS Mincho"/>
              <a:cs typeface="Times New Roman" panose="020206030504050203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638347" y="2626021"/>
            <a:ext cx="2467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tabLst>
                <a:tab pos="5731510" algn="r"/>
              </a:tabLst>
            </a:pPr>
            <a:r>
              <a:rPr lang="en-GB" sz="2800" dirty="0">
                <a:ea typeface="Cambria" panose="02040503050406030204" pitchFamily="18" charset="0"/>
                <a:cs typeface="Times New Roman" panose="02020603050405020304" pitchFamily="18" charset="0"/>
              </a:rPr>
              <a:t>He </a:t>
            </a:r>
            <a:r>
              <a:rPr lang="en-GB" sz="2800" i="1" dirty="0">
                <a:ea typeface="Cambria" panose="02040503050406030204" pitchFamily="18" charset="0"/>
                <a:cs typeface="Times New Roman" panose="02020603050405020304" pitchFamily="18" charset="0"/>
              </a:rPr>
              <a:t>was walking</a:t>
            </a:r>
            <a:endParaRPr lang="en-GB" sz="2800" i="1" dirty="0">
              <a:ea typeface="MS Mincho"/>
              <a:cs typeface="Times New Roman" panose="02020603050405020304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635360" y="3293406"/>
            <a:ext cx="20457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tabLst>
                <a:tab pos="5731510" algn="r"/>
              </a:tabLst>
            </a:pPr>
            <a:r>
              <a:rPr lang="en-GB" sz="2800" dirty="0">
                <a:ea typeface="Cambria" panose="02040503050406030204" pitchFamily="18" charset="0"/>
                <a:cs typeface="Times New Roman" panose="02020603050405020304" pitchFamily="18" charset="0"/>
              </a:rPr>
              <a:t>It </a:t>
            </a:r>
            <a:r>
              <a:rPr lang="en-GB" sz="2800" i="1" dirty="0">
                <a:ea typeface="Cambria" panose="02040503050406030204" pitchFamily="18" charset="0"/>
                <a:cs typeface="Times New Roman" panose="02020603050405020304" pitchFamily="18" charset="0"/>
              </a:rPr>
              <a:t>is mingling</a:t>
            </a:r>
            <a:endParaRPr lang="en-GB" sz="2800" i="1" dirty="0">
              <a:ea typeface="MS Mincho"/>
              <a:cs typeface="Times New Roman" panose="02020603050405020304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7620395" y="3293406"/>
            <a:ext cx="24048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tabLst>
                <a:tab pos="5731510" algn="r"/>
              </a:tabLst>
            </a:pPr>
            <a:r>
              <a:rPr lang="en-GB" sz="2800" dirty="0">
                <a:ea typeface="Cambria" panose="02040503050406030204" pitchFamily="18" charset="0"/>
                <a:cs typeface="Times New Roman" panose="02020603050405020304" pitchFamily="18" charset="0"/>
              </a:rPr>
              <a:t>It </a:t>
            </a:r>
            <a:r>
              <a:rPr lang="en-GB" sz="2800" i="1" dirty="0">
                <a:ea typeface="Cambria" panose="02040503050406030204" pitchFamily="18" charset="0"/>
                <a:cs typeface="Times New Roman" panose="02020603050405020304" pitchFamily="18" charset="0"/>
              </a:rPr>
              <a:t>was mingling</a:t>
            </a:r>
            <a:endParaRPr lang="en-GB" sz="2800" i="1" dirty="0">
              <a:ea typeface="MS Mincho"/>
              <a:cs typeface="Times New Roman" panose="02020603050405020304" pitchFamily="18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236881" y="3999012"/>
            <a:ext cx="28427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tabLst>
                <a:tab pos="5731510" algn="r"/>
              </a:tabLst>
            </a:pPr>
            <a:r>
              <a:rPr lang="en-GB" sz="2800" dirty="0">
                <a:ea typeface="Cambria" panose="02040503050406030204" pitchFamily="18" charset="0"/>
                <a:cs typeface="Times New Roman" panose="02020603050405020304" pitchFamily="18" charset="0"/>
              </a:rPr>
              <a:t>The boy </a:t>
            </a:r>
            <a:r>
              <a:rPr lang="en-GB" sz="2800" i="1" dirty="0">
                <a:ea typeface="Cambria" panose="02040503050406030204" pitchFamily="18" charset="0"/>
                <a:cs typeface="Times New Roman" panose="02020603050405020304" pitchFamily="18" charset="0"/>
              </a:rPr>
              <a:t>is smiling</a:t>
            </a:r>
            <a:endParaRPr lang="en-GB" sz="2800" i="1" dirty="0">
              <a:ea typeface="MS Mincho"/>
              <a:cs typeface="Times New Roman" panose="02020603050405020304" pitchFamily="18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7350271" y="3999012"/>
            <a:ext cx="32016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tabLst>
                <a:tab pos="5731510" algn="r"/>
              </a:tabLst>
            </a:pPr>
            <a:r>
              <a:rPr lang="en-GB" sz="2800" dirty="0">
                <a:ea typeface="Cambria" panose="02040503050406030204" pitchFamily="18" charset="0"/>
                <a:cs typeface="Times New Roman" panose="02020603050405020304" pitchFamily="18" charset="0"/>
              </a:rPr>
              <a:t>The boy </a:t>
            </a:r>
            <a:r>
              <a:rPr lang="en-GB" sz="2800" i="1" dirty="0">
                <a:ea typeface="Cambria" panose="02040503050406030204" pitchFamily="18" charset="0"/>
                <a:cs typeface="Times New Roman" panose="02020603050405020304" pitchFamily="18" charset="0"/>
              </a:rPr>
              <a:t>was smiling</a:t>
            </a:r>
            <a:endParaRPr lang="en-GB" sz="2800" i="1" dirty="0">
              <a:ea typeface="MS Mincho"/>
              <a:cs typeface="Times New Roman" panose="02020603050405020304" pitchFamily="18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601155" y="4696983"/>
            <a:ext cx="19948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tabLst>
                <a:tab pos="5731510" algn="r"/>
              </a:tabLst>
            </a:pPr>
            <a:r>
              <a:rPr lang="en-GB" sz="2800" dirty="0">
                <a:ea typeface="Cambria" panose="02040503050406030204" pitchFamily="18" charset="0"/>
                <a:cs typeface="Times New Roman" panose="02020603050405020304" pitchFamily="18" charset="0"/>
              </a:rPr>
              <a:t>I </a:t>
            </a:r>
            <a:r>
              <a:rPr lang="en-GB" sz="2800" i="1" dirty="0">
                <a:ea typeface="Cambria" panose="02040503050406030204" pitchFamily="18" charset="0"/>
                <a:cs typeface="Times New Roman" panose="02020603050405020304" pitchFamily="18" charset="0"/>
              </a:rPr>
              <a:t>am staring</a:t>
            </a:r>
            <a:endParaRPr lang="en-GB" sz="2800" i="1" dirty="0">
              <a:ea typeface="MS Mincho"/>
              <a:cs typeface="Times New Roman" panose="02020603050405020304" pitchFamily="18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7818415" y="4729394"/>
            <a:ext cx="21072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tabLst>
                <a:tab pos="5731510" algn="r"/>
              </a:tabLst>
            </a:pPr>
            <a:r>
              <a:rPr lang="en-GB" sz="2800" dirty="0">
                <a:ea typeface="Cambria" panose="02040503050406030204" pitchFamily="18" charset="0"/>
                <a:cs typeface="Times New Roman" panose="02020603050405020304" pitchFamily="18" charset="0"/>
              </a:rPr>
              <a:t>I </a:t>
            </a:r>
            <a:r>
              <a:rPr lang="en-GB" sz="2800" i="1" dirty="0">
                <a:ea typeface="Cambria" panose="02040503050406030204" pitchFamily="18" charset="0"/>
                <a:cs typeface="Times New Roman" panose="02020603050405020304" pitchFamily="18" charset="0"/>
              </a:rPr>
              <a:t>was staring</a:t>
            </a:r>
            <a:endParaRPr lang="en-GB" sz="2800" i="1" dirty="0">
              <a:ea typeface="MS Mincho"/>
              <a:cs typeface="Times New Roman" panose="02020603050405020304" pitchFamily="18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506437" y="464234"/>
            <a:ext cx="11141612" cy="5852160"/>
          </a:xfrm>
          <a:prstGeom prst="rect">
            <a:avLst/>
          </a:prstGeom>
          <a:noFill/>
          <a:ln w="63500" cmpd="dbl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" name="Online Media 2" descr="Recorded Sound">
            <a:hlinkClick r:id="" action="ppaction://media"/>
            <a:extLst>
              <a:ext uri="{FF2B5EF4-FFF2-40B4-BE49-F238E27FC236}">
                <a16:creationId xmlns:a16="http://schemas.microsoft.com/office/drawing/2014/main" id="{9AFC05BB-A1EE-DC4D-AE2D-E969180378C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688365" y="1278759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913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28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5" grpId="0"/>
      <p:bldP spid="6" grpId="0"/>
      <p:bldP spid="11" grpId="0"/>
      <p:bldP spid="12" grpId="0"/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04109" y="1922176"/>
            <a:ext cx="8534400" cy="3565124"/>
          </a:xfrm>
        </p:spPr>
        <p:txBody>
          <a:bodyPr>
            <a:normAutofit/>
          </a:bodyPr>
          <a:lstStyle/>
          <a:p>
            <a:endParaRPr lang="en-GB" dirty="0"/>
          </a:p>
          <a:p>
            <a:endParaRPr lang="en-GB" dirty="0"/>
          </a:p>
          <a:p>
            <a:pPr marL="0" indent="0" algn="ctr">
              <a:buNone/>
            </a:pPr>
            <a:r>
              <a:rPr lang="en-GB" dirty="0" smtClean="0"/>
              <a:t>Explore </a:t>
            </a:r>
            <a:r>
              <a:rPr lang="en-GB" dirty="0"/>
              <a:t>more Hamilton Trust Learning Materials at </a:t>
            </a:r>
            <a:r>
              <a:rPr lang="en-GB" dirty="0">
                <a:hlinkClick r:id="rId2"/>
              </a:rPr>
              <a:t>https://wrht.org.uk/hamilton</a:t>
            </a:r>
            <a:r>
              <a:rPr lang="en-GB" dirty="0" smtClean="0">
                <a:hlinkClick r:id="rId3"/>
              </a:rPr>
              <a:t>/</a:t>
            </a:r>
            <a:r>
              <a:rPr lang="en-GB" dirty="0" smtClean="0"/>
              <a:t> </a:t>
            </a:r>
            <a:r>
              <a:rPr lang="en-GB" dirty="0"/>
              <a:t>.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4212" y="802915"/>
            <a:ext cx="5743575" cy="158115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6771" y="4571158"/>
            <a:ext cx="2370631" cy="1440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06437" y="464234"/>
            <a:ext cx="11141612" cy="5852160"/>
          </a:xfrm>
          <a:prstGeom prst="rect">
            <a:avLst/>
          </a:prstGeom>
          <a:noFill/>
          <a:ln w="63500" cmpd="dbl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36653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609" y="646729"/>
            <a:ext cx="1057355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solidFill>
                  <a:srgbClr val="0000FF"/>
                </a:solidFill>
              </a:rPr>
              <a:t>Verbs</a:t>
            </a:r>
            <a:r>
              <a:rPr lang="en-GB" sz="3600" b="1" dirty="0"/>
              <a:t> </a:t>
            </a:r>
          </a:p>
          <a:p>
            <a:pPr algn="ctr"/>
            <a:r>
              <a:rPr lang="en-GB" sz="3200" dirty="0">
                <a:solidFill>
                  <a:srgbClr val="0000FF"/>
                </a:solidFill>
              </a:rPr>
              <a:t>Verbs</a:t>
            </a:r>
            <a:r>
              <a:rPr lang="en-GB" sz="3200" dirty="0"/>
              <a:t> indicate that someone or something is </a:t>
            </a:r>
          </a:p>
          <a:p>
            <a:pPr algn="ctr"/>
            <a:r>
              <a:rPr lang="en-GB" sz="3200" dirty="0"/>
              <a:t>doing, feeling or being.  </a:t>
            </a:r>
          </a:p>
        </p:txBody>
      </p:sp>
      <p:sp>
        <p:nvSpPr>
          <p:cNvPr id="7" name="Rectangle 6"/>
          <p:cNvSpPr/>
          <p:nvPr/>
        </p:nvSpPr>
        <p:spPr>
          <a:xfrm>
            <a:off x="506437" y="464234"/>
            <a:ext cx="11141612" cy="5852160"/>
          </a:xfrm>
          <a:prstGeom prst="rect">
            <a:avLst/>
          </a:prstGeom>
          <a:noFill/>
          <a:ln w="63500" cmpd="dbl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TextBox 7"/>
          <p:cNvSpPr txBox="1"/>
          <p:nvPr/>
        </p:nvSpPr>
        <p:spPr>
          <a:xfrm>
            <a:off x="1097329" y="4937402"/>
            <a:ext cx="99501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Usually </a:t>
            </a:r>
            <a:r>
              <a:rPr lang="en-GB" sz="2800" dirty="0">
                <a:solidFill>
                  <a:srgbClr val="0000FF"/>
                </a:solidFill>
              </a:rPr>
              <a:t>verbs</a:t>
            </a:r>
            <a:r>
              <a:rPr lang="en-GB" sz="2800" dirty="0"/>
              <a:t> have the name of a person or thing or a pronoun in front of them. </a:t>
            </a:r>
          </a:p>
        </p:txBody>
      </p:sp>
      <p:sp>
        <p:nvSpPr>
          <p:cNvPr id="6" name="Rounded Rectangular Callout 5"/>
          <p:cNvSpPr/>
          <p:nvPr/>
        </p:nvSpPr>
        <p:spPr>
          <a:xfrm>
            <a:off x="578400" y="2514967"/>
            <a:ext cx="3566087" cy="818866"/>
          </a:xfrm>
          <a:prstGeom prst="wedgeRoundRectCallout">
            <a:avLst>
              <a:gd name="adj1" fmla="val 60654"/>
              <a:gd name="adj2" fmla="val -37500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The donkey pulls the cart.</a:t>
            </a:r>
          </a:p>
        </p:txBody>
      </p:sp>
      <p:sp>
        <p:nvSpPr>
          <p:cNvPr id="10" name="Rounded Rectangular Callout 9"/>
          <p:cNvSpPr/>
          <p:nvPr/>
        </p:nvSpPr>
        <p:spPr>
          <a:xfrm>
            <a:off x="7232731" y="2503595"/>
            <a:ext cx="4375728" cy="779639"/>
          </a:xfrm>
          <a:prstGeom prst="wedgeRoundRectCallout">
            <a:avLst>
              <a:gd name="adj1" fmla="val -60610"/>
              <a:gd name="adj2" fmla="val -5242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He is hungry.</a:t>
            </a:r>
          </a:p>
        </p:txBody>
      </p:sp>
      <p:sp>
        <p:nvSpPr>
          <p:cNvPr id="11" name="Rounded Rectangular Callout 10"/>
          <p:cNvSpPr/>
          <p:nvPr/>
        </p:nvSpPr>
        <p:spPr>
          <a:xfrm>
            <a:off x="909353" y="4038024"/>
            <a:ext cx="2751174" cy="779639"/>
          </a:xfrm>
          <a:prstGeom prst="wedgeRoundRectCallout">
            <a:avLst>
              <a:gd name="adj1" fmla="val 60654"/>
              <a:gd name="adj2" fmla="val -37500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Ahmed delivers gas.</a:t>
            </a:r>
          </a:p>
        </p:txBody>
      </p:sp>
      <p:sp>
        <p:nvSpPr>
          <p:cNvPr id="12" name="Rounded Rectangular Callout 11"/>
          <p:cNvSpPr/>
          <p:nvPr/>
        </p:nvSpPr>
        <p:spPr>
          <a:xfrm>
            <a:off x="6956410" y="3976653"/>
            <a:ext cx="4375728" cy="779639"/>
          </a:xfrm>
          <a:prstGeom prst="wedgeRoundRectCallout">
            <a:avLst>
              <a:gd name="adj1" fmla="val -39633"/>
              <a:gd name="adj2" fmla="val -93952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I’d absolutely love to visit Cairo.</a:t>
            </a:r>
          </a:p>
        </p:txBody>
      </p:sp>
      <p:grpSp>
        <p:nvGrpSpPr>
          <p:cNvPr id="24" name="Group 23"/>
          <p:cNvGrpSpPr/>
          <p:nvPr/>
        </p:nvGrpSpPr>
        <p:grpSpPr>
          <a:xfrm>
            <a:off x="8894122" y="1909899"/>
            <a:ext cx="1649243" cy="2654792"/>
            <a:chOff x="9000878" y="1911375"/>
            <a:chExt cx="1649243" cy="2654792"/>
          </a:xfrm>
        </p:grpSpPr>
        <p:cxnSp>
          <p:nvCxnSpPr>
            <p:cNvPr id="15" name="Straight Arrow Connector 14"/>
            <p:cNvCxnSpPr>
              <a:cxnSpLocks/>
            </p:cNvCxnSpPr>
            <p:nvPr/>
          </p:nvCxnSpPr>
          <p:spPr>
            <a:xfrm flipH="1">
              <a:off x="9251027" y="2326344"/>
              <a:ext cx="418330" cy="431714"/>
            </a:xfrm>
            <a:prstGeom prst="straightConnector1">
              <a:avLst/>
            </a:prstGeom>
            <a:ln w="28575" cmpd="sng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>
              <a:cxnSpLocks/>
            </p:cNvCxnSpPr>
            <p:nvPr/>
          </p:nvCxnSpPr>
          <p:spPr>
            <a:xfrm>
              <a:off x="9125680" y="3090296"/>
              <a:ext cx="173423" cy="0"/>
            </a:xfrm>
            <a:prstGeom prst="line">
              <a:avLst/>
            </a:prstGeom>
            <a:ln w="28575" cmpd="sng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/>
            <p:cNvCxnSpPr/>
            <p:nvPr/>
          </p:nvCxnSpPr>
          <p:spPr>
            <a:xfrm flipH="1">
              <a:off x="9304711" y="2376644"/>
              <a:ext cx="1081358" cy="1898800"/>
            </a:xfrm>
            <a:prstGeom prst="straightConnector1">
              <a:avLst/>
            </a:prstGeom>
            <a:ln w="28575" cmpd="sng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V="1">
              <a:off x="9000878" y="4562853"/>
              <a:ext cx="500298" cy="3314"/>
            </a:xfrm>
            <a:prstGeom prst="line">
              <a:avLst/>
            </a:prstGeom>
            <a:ln w="28575" cmpd="sng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/>
            <p:cNvSpPr txBox="1"/>
            <p:nvPr/>
          </p:nvSpPr>
          <p:spPr>
            <a:xfrm>
              <a:off x="9631633" y="1911375"/>
              <a:ext cx="1018488" cy="461665"/>
            </a:xfrm>
            <a:prstGeom prst="rect">
              <a:avLst/>
            </a:prstGeom>
            <a:solidFill>
              <a:srgbClr val="FFFF00"/>
            </a:solidFill>
            <a:ln w="12700" cmpd="sng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/>
                <a:t>verbs</a:t>
              </a: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1927349" y="1862514"/>
            <a:ext cx="1054698" cy="2730241"/>
            <a:chOff x="1221184" y="1900302"/>
            <a:chExt cx="1054698" cy="2730241"/>
          </a:xfrm>
        </p:grpSpPr>
        <p:sp>
          <p:nvSpPr>
            <p:cNvPr id="18" name="TextBox 17"/>
            <p:cNvSpPr txBox="1"/>
            <p:nvPr/>
          </p:nvSpPr>
          <p:spPr>
            <a:xfrm>
              <a:off x="1221184" y="1900302"/>
              <a:ext cx="1054698" cy="461665"/>
            </a:xfrm>
            <a:prstGeom prst="rect">
              <a:avLst/>
            </a:prstGeom>
            <a:solidFill>
              <a:srgbClr val="FFFF00"/>
            </a:solidFill>
            <a:ln w="12700" cmpd="sng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/>
                <a:t>verbs</a:t>
              </a:r>
            </a:p>
          </p:txBody>
        </p:sp>
        <p:cxnSp>
          <p:nvCxnSpPr>
            <p:cNvPr id="25" name="Straight Arrow Connector 24"/>
            <p:cNvCxnSpPr>
              <a:cxnSpLocks/>
            </p:cNvCxnSpPr>
            <p:nvPr/>
          </p:nvCxnSpPr>
          <p:spPr>
            <a:xfrm>
              <a:off x="1925326" y="2340421"/>
              <a:ext cx="0" cy="461062"/>
            </a:xfrm>
            <a:prstGeom prst="straightConnector1">
              <a:avLst/>
            </a:prstGeom>
            <a:ln w="28575" cmpd="sng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>
              <a:cxnSpLocks/>
            </p:cNvCxnSpPr>
            <p:nvPr/>
          </p:nvCxnSpPr>
          <p:spPr>
            <a:xfrm>
              <a:off x="1614989" y="3126608"/>
              <a:ext cx="572875" cy="0"/>
            </a:xfrm>
            <a:prstGeom prst="line">
              <a:avLst/>
            </a:prstGeom>
            <a:ln w="28575" cmpd="sng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Arrow Connector 27"/>
            <p:cNvCxnSpPr>
              <a:cxnSpLocks/>
            </p:cNvCxnSpPr>
            <p:nvPr/>
          </p:nvCxnSpPr>
          <p:spPr>
            <a:xfrm>
              <a:off x="1398734" y="2341923"/>
              <a:ext cx="262540" cy="1969833"/>
            </a:xfrm>
            <a:prstGeom prst="straightConnector1">
              <a:avLst/>
            </a:prstGeom>
            <a:ln w="28575" cmpd="sng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>
              <a:cxnSpLocks/>
            </p:cNvCxnSpPr>
            <p:nvPr/>
          </p:nvCxnSpPr>
          <p:spPr>
            <a:xfrm>
              <a:off x="1398734" y="4630543"/>
              <a:ext cx="877148" cy="0"/>
            </a:xfrm>
            <a:prstGeom prst="line">
              <a:avLst/>
            </a:prstGeom>
            <a:ln w="28575" cmpd="sng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Oval Callout 32"/>
          <p:cNvSpPr/>
          <p:nvPr/>
        </p:nvSpPr>
        <p:spPr>
          <a:xfrm>
            <a:off x="7506639" y="5470052"/>
            <a:ext cx="3583570" cy="628743"/>
          </a:xfrm>
          <a:prstGeom prst="wedgeEllipseCallout">
            <a:avLst>
              <a:gd name="adj1" fmla="val -62099"/>
              <a:gd name="adj2" fmla="val -32338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200" dirty="0">
                <a:solidFill>
                  <a:srgbClr val="FF0000"/>
                </a:solidFill>
              </a:rPr>
              <a:t>Can you spot these? 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8BC32ECD-3FF3-B64A-8476-F827AC9635F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962" b="99812" l="9984" r="89936">
                        <a14:foregroundMark x1="21645" y1="95771" x2="28218" y2="87373"/>
                        <a14:foregroundMark x1="29079" y1="91401" x2="32109" y2="95959"/>
                        <a14:foregroundMark x1="28237" y1="90134" x2="28541" y2="90592"/>
                        <a14:foregroundMark x1="27617" y1="89200" x2="28131" y2="89974"/>
                        <a14:foregroundMark x1="32109" y1="95959" x2="39217" y2="93327"/>
                        <a14:foregroundMark x1="39217" y1="93327" x2="41853" y2="99812"/>
                        <a14:foregroundMark x1="41853" y1="99812" x2="49920" y2="92011"/>
                        <a14:foregroundMark x1="45128" y1="59586" x2="46246" y2="61466"/>
                        <a14:foregroundMark x1="47923" y1="61842" x2="49361" y2="64380"/>
                        <a14:foregroundMark x1="49521" y1="63628" x2="49042" y2="60338"/>
                        <a14:foregroundMark x1="47764" y1="74248" x2="47923" y2="77914"/>
                        <a14:foregroundMark x1="49521" y1="72744" x2="48722" y2="67857"/>
                        <a14:foregroundMark x1="45288" y1="56673" x2="45447" y2="56673"/>
                        <a14:foregroundMark x1="23403" y1="71992" x2="30671" y2="74436"/>
                        <a14:foregroundMark x1="22284" y1="71711" x2="23802" y2="72744"/>
                        <a14:foregroundMark x1="20128" y1="74060" x2="22125" y2="71523"/>
                        <a14:backgroundMark x1="14856" y1="96147" x2="22444" y2="82425"/>
                        <a14:backgroundMark x1="22444" y1="82425" x2="18211" y2="77350"/>
                        <a14:backgroundMark x1="18211" y1="77350" x2="19010" y2="69267"/>
                        <a14:backgroundMark x1="19010" y1="69267" x2="27157" y2="57801"/>
                        <a14:backgroundMark x1="27157" y1="57801" x2="40176" y2="56203"/>
                        <a14:backgroundMark x1="40176" y1="56203" x2="43930" y2="50470"/>
                        <a14:backgroundMark x1="43930" y1="50470" x2="49760" y2="52068"/>
                        <a14:backgroundMark x1="49760" y1="52068" x2="52316" y2="73966"/>
                        <a14:backgroundMark x1="52316" y1="73966" x2="50639" y2="88628"/>
                        <a14:backgroundMark x1="50639" y1="88628" x2="53834" y2="95113"/>
                        <a14:backgroundMark x1="53834" y1="95113" x2="59265" y2="98402"/>
                        <a14:backgroundMark x1="59265" y1="98402" x2="65895" y2="97086"/>
                        <a14:backgroundMark x1="65895" y1="97086" x2="82827" y2="99624"/>
                        <a14:backgroundMark x1="82827" y1="99624" x2="87780" y2="92763"/>
                        <a14:backgroundMark x1="87780" y1="92763" x2="87939" y2="82519"/>
                        <a14:backgroundMark x1="87939" y1="82519" x2="84265" y2="74154"/>
                        <a14:backgroundMark x1="84265" y1="74154" x2="77955" y2="75376"/>
                        <a14:backgroundMark x1="77955" y1="75376" x2="71725" y2="68045"/>
                        <a14:backgroundMark x1="71725" y1="68045" x2="71486" y2="56391"/>
                        <a14:backgroundMark x1="71486" y1="56391" x2="75799" y2="49436"/>
                        <a14:backgroundMark x1="75799" y1="49436" x2="69329" y2="44173"/>
                        <a14:backgroundMark x1="69329" y1="44173" x2="43610" y2="41541"/>
                        <a14:backgroundMark x1="43610" y1="41541" x2="30990" y2="43609"/>
                        <a14:backgroundMark x1="30990" y1="43609" x2="25160" y2="41917"/>
                        <a14:backgroundMark x1="25160" y1="41917" x2="18850" y2="45019"/>
                        <a14:backgroundMark x1="18850" y1="45019" x2="11741" y2="80639"/>
                        <a14:backgroundMark x1="23403" y1="90320" x2="23642" y2="90695"/>
                        <a14:backgroundMark x1="27716" y1="92011" x2="28195" y2="89756"/>
                        <a14:backgroundMark x1="29153" y1="91635" x2="28834" y2="90883"/>
                        <a14:backgroundMark x1="28674" y1="90508" x2="29153" y2="91447"/>
                        <a14:backgroundMark x1="27236" y1="88722" x2="27875" y2="88722"/>
                        <a14:backgroundMark x1="46086" y1="90883" x2="47604" y2="92669"/>
                        <a14:backgroundMark x1="46645" y1="96898" x2="46645" y2="96898"/>
                        <a14:backgroundMark x1="17492" y1="92669" x2="18211" y2="97086"/>
                        <a14:backgroundMark x1="18051" y1="92293" x2="15415" y2="98872"/>
                        <a14:backgroundMark x1="15415" y1="98872" x2="11422" y2="99248"/>
                        <a14:backgroundMark x1="19808" y1="99812" x2="19169" y2="97086"/>
                        <a14:backgroundMark x1="49201" y1="89568" x2="50240" y2="9013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05293" y="-330595"/>
            <a:ext cx="6128361" cy="5208127"/>
          </a:xfrm>
          <a:prstGeom prst="rect">
            <a:avLst/>
          </a:prstGeom>
        </p:spPr>
      </p:pic>
      <p:pic>
        <p:nvPicPr>
          <p:cNvPr id="3" name="Online Media 2" descr="Recorded Sound">
            <a:hlinkClick r:id="" action="ppaction://media"/>
            <a:extLst>
              <a:ext uri="{FF2B5EF4-FFF2-40B4-BE49-F238E27FC236}">
                <a16:creationId xmlns:a16="http://schemas.microsoft.com/office/drawing/2014/main" id="{0BC1A698-6146-5340-A24D-54C7415F616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3042304" y="646729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6785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765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8" grpId="0"/>
      <p:bldP spid="6" grpId="0" animBg="1"/>
      <p:bldP spid="10" grpId="0" animBg="1"/>
      <p:bldP spid="11" grpId="0" animBg="1"/>
      <p:bldP spid="12" grpId="0" animBg="1"/>
      <p:bldP spid="3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610" y="601550"/>
            <a:ext cx="105735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rgbClr val="0000FF"/>
                </a:solidFill>
              </a:rPr>
              <a:t>Verbs</a:t>
            </a:r>
            <a:r>
              <a:rPr lang="en-GB" sz="3600" dirty="0"/>
              <a:t> have a </a:t>
            </a:r>
            <a:r>
              <a:rPr lang="en-GB" sz="3200" b="1" dirty="0"/>
              <a:t>tense</a:t>
            </a:r>
            <a:r>
              <a:rPr lang="en-GB" sz="3600" dirty="0"/>
              <a:t>. </a:t>
            </a:r>
            <a:endParaRPr lang="en-GB" sz="5400" dirty="0"/>
          </a:p>
        </p:txBody>
      </p:sp>
      <p:sp>
        <p:nvSpPr>
          <p:cNvPr id="5" name="TextBox 4"/>
          <p:cNvSpPr txBox="1"/>
          <p:nvPr/>
        </p:nvSpPr>
        <p:spPr>
          <a:xfrm>
            <a:off x="8500892" y="2263533"/>
            <a:ext cx="311742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GB" sz="2800" dirty="0"/>
              <a:t>In the </a:t>
            </a:r>
            <a:r>
              <a:rPr lang="en-GB" sz="2800" b="1" dirty="0"/>
              <a:t>past</a:t>
            </a:r>
            <a:endParaRPr lang="en-GB" sz="2800" dirty="0"/>
          </a:p>
          <a:p>
            <a:pPr algn="ctr">
              <a:lnSpc>
                <a:spcPct val="150000"/>
              </a:lnSpc>
            </a:pPr>
            <a:r>
              <a:rPr lang="en-GB" sz="2800" dirty="0"/>
              <a:t>or in the </a:t>
            </a:r>
            <a:r>
              <a:rPr lang="en-GB" sz="2800" b="1" dirty="0"/>
              <a:t>present</a:t>
            </a:r>
            <a:r>
              <a:rPr lang="en-GB" sz="2800" dirty="0"/>
              <a:t>.</a:t>
            </a:r>
          </a:p>
        </p:txBody>
      </p:sp>
      <p:sp>
        <p:nvSpPr>
          <p:cNvPr id="7" name="Rectangle 6"/>
          <p:cNvSpPr/>
          <p:nvPr/>
        </p:nvSpPr>
        <p:spPr>
          <a:xfrm>
            <a:off x="506437" y="464234"/>
            <a:ext cx="11141612" cy="5852160"/>
          </a:xfrm>
          <a:prstGeom prst="rect">
            <a:avLst/>
          </a:prstGeom>
          <a:noFill/>
          <a:ln w="63500" cmpd="dbl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TextBox 8"/>
          <p:cNvSpPr txBox="1"/>
          <p:nvPr/>
        </p:nvSpPr>
        <p:spPr>
          <a:xfrm>
            <a:off x="785610" y="1322563"/>
            <a:ext cx="105735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They can tell us </a:t>
            </a:r>
            <a:r>
              <a:rPr lang="en-GB" sz="2800" b="1" i="1" dirty="0"/>
              <a:t>when</a:t>
            </a:r>
            <a:r>
              <a:rPr lang="en-GB" sz="2800" dirty="0"/>
              <a:t> the action happened. </a:t>
            </a:r>
            <a:endParaRPr lang="en-GB" sz="7200" dirty="0"/>
          </a:p>
        </p:txBody>
      </p:sp>
      <p:sp>
        <p:nvSpPr>
          <p:cNvPr id="11" name="Rounded Rectangular Callout 10"/>
          <p:cNvSpPr/>
          <p:nvPr/>
        </p:nvSpPr>
        <p:spPr>
          <a:xfrm>
            <a:off x="4251504" y="2051200"/>
            <a:ext cx="4375728" cy="779639"/>
          </a:xfrm>
          <a:prstGeom prst="wedgeRoundRectCallout">
            <a:avLst>
              <a:gd name="adj1" fmla="val -60610"/>
              <a:gd name="adj2" fmla="val -5242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Ahmed started his work early.</a:t>
            </a:r>
          </a:p>
        </p:txBody>
      </p:sp>
      <p:sp>
        <p:nvSpPr>
          <p:cNvPr id="12" name="Rounded Rectangular Callout 11"/>
          <p:cNvSpPr/>
          <p:nvPr/>
        </p:nvSpPr>
        <p:spPr>
          <a:xfrm>
            <a:off x="6020548" y="3699541"/>
            <a:ext cx="2994595" cy="863312"/>
          </a:xfrm>
          <a:prstGeom prst="wedgeRoundRectCallout">
            <a:avLst>
              <a:gd name="adj1" fmla="val 60006"/>
              <a:gd name="adj2" fmla="val 33468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r>
              <a:rPr lang="en-US" sz="2400" dirty="0"/>
              <a:t>They rest by the wall. </a:t>
            </a:r>
          </a:p>
        </p:txBody>
      </p:sp>
      <p:sp>
        <p:nvSpPr>
          <p:cNvPr id="13" name="Oval Callout 12"/>
          <p:cNvSpPr/>
          <p:nvPr/>
        </p:nvSpPr>
        <p:spPr>
          <a:xfrm>
            <a:off x="1395708" y="4363467"/>
            <a:ext cx="3470404" cy="955688"/>
          </a:xfrm>
          <a:prstGeom prst="wedgeEllipseCallout">
            <a:avLst>
              <a:gd name="adj1" fmla="val 17165"/>
              <a:gd name="adj2" fmla="val -83391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200" dirty="0">
                <a:solidFill>
                  <a:srgbClr val="FF0000"/>
                </a:solidFill>
              </a:rPr>
              <a:t>Write a sentence in the present tense.</a:t>
            </a:r>
          </a:p>
        </p:txBody>
      </p:sp>
      <p:sp>
        <p:nvSpPr>
          <p:cNvPr id="14" name="Oval Callout 13"/>
          <p:cNvSpPr/>
          <p:nvPr/>
        </p:nvSpPr>
        <p:spPr>
          <a:xfrm>
            <a:off x="5884869" y="5020464"/>
            <a:ext cx="3470404" cy="1270058"/>
          </a:xfrm>
          <a:prstGeom prst="wedgeEllipseCallout">
            <a:avLst>
              <a:gd name="adj1" fmla="val 41440"/>
              <a:gd name="adj2" fmla="val -79738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200" dirty="0">
                <a:solidFill>
                  <a:srgbClr val="FF0000"/>
                </a:solidFill>
              </a:rPr>
              <a:t>Rewrite it in the past tense.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3068" y="5761916"/>
            <a:ext cx="58324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They see the lunch cart.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06437" y="5761915"/>
            <a:ext cx="55943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They saw the lunch cart.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249990" y="5092809"/>
            <a:ext cx="1609463" cy="461665"/>
          </a:xfrm>
          <a:prstGeom prst="rect">
            <a:avLst/>
          </a:prstGeom>
          <a:solidFill>
            <a:srgbClr val="FFFF00"/>
          </a:solidFill>
          <a:ln w="12700" cmpd="sng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Example 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FDBA0504-FDA9-2D47-8CA0-FB8004C03E2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962" b="99812" l="9984" r="89936">
                        <a14:foregroundMark x1="21645" y1="95771" x2="28218" y2="87373"/>
                        <a14:foregroundMark x1="29079" y1="91401" x2="32109" y2="95959"/>
                        <a14:foregroundMark x1="28237" y1="90134" x2="28541" y2="90592"/>
                        <a14:foregroundMark x1="27617" y1="89200" x2="28131" y2="89974"/>
                        <a14:foregroundMark x1="32109" y1="95959" x2="39217" y2="93327"/>
                        <a14:foregroundMark x1="39217" y1="93327" x2="41853" y2="99812"/>
                        <a14:foregroundMark x1="41853" y1="99812" x2="49920" y2="92011"/>
                        <a14:foregroundMark x1="45128" y1="59586" x2="46246" y2="61466"/>
                        <a14:foregroundMark x1="47923" y1="61842" x2="49361" y2="64380"/>
                        <a14:foregroundMark x1="49521" y1="63628" x2="49042" y2="60338"/>
                        <a14:foregroundMark x1="47764" y1="74248" x2="47923" y2="77914"/>
                        <a14:foregroundMark x1="49521" y1="72744" x2="48722" y2="67857"/>
                        <a14:foregroundMark x1="45288" y1="56673" x2="45447" y2="56673"/>
                        <a14:foregroundMark x1="23403" y1="71992" x2="30671" y2="74436"/>
                        <a14:foregroundMark x1="22284" y1="71711" x2="23802" y2="72744"/>
                        <a14:foregroundMark x1="20128" y1="74060" x2="22125" y2="71523"/>
                        <a14:backgroundMark x1="14856" y1="96147" x2="22444" y2="82425"/>
                        <a14:backgroundMark x1="22444" y1="82425" x2="18211" y2="77350"/>
                        <a14:backgroundMark x1="18211" y1="77350" x2="19010" y2="69267"/>
                        <a14:backgroundMark x1="19010" y1="69267" x2="27157" y2="57801"/>
                        <a14:backgroundMark x1="27157" y1="57801" x2="40176" y2="56203"/>
                        <a14:backgroundMark x1="40176" y1="56203" x2="43930" y2="50470"/>
                        <a14:backgroundMark x1="43930" y1="50470" x2="49760" y2="52068"/>
                        <a14:backgroundMark x1="49760" y1="52068" x2="52316" y2="73966"/>
                        <a14:backgroundMark x1="52316" y1="73966" x2="50639" y2="88628"/>
                        <a14:backgroundMark x1="50639" y1="88628" x2="53834" y2="95113"/>
                        <a14:backgroundMark x1="53834" y1="95113" x2="59265" y2="98402"/>
                        <a14:backgroundMark x1="59265" y1="98402" x2="65895" y2="97086"/>
                        <a14:backgroundMark x1="65895" y1="97086" x2="82827" y2="99624"/>
                        <a14:backgroundMark x1="82827" y1="99624" x2="87780" y2="92763"/>
                        <a14:backgroundMark x1="87780" y1="92763" x2="87939" y2="82519"/>
                        <a14:backgroundMark x1="87939" y1="82519" x2="84265" y2="74154"/>
                        <a14:backgroundMark x1="84265" y1="74154" x2="77955" y2="75376"/>
                        <a14:backgroundMark x1="77955" y1="75376" x2="71725" y2="68045"/>
                        <a14:backgroundMark x1="71725" y1="68045" x2="71486" y2="56391"/>
                        <a14:backgroundMark x1="71486" y1="56391" x2="75799" y2="49436"/>
                        <a14:backgroundMark x1="75799" y1="49436" x2="69329" y2="44173"/>
                        <a14:backgroundMark x1="69329" y1="44173" x2="43610" y2="41541"/>
                        <a14:backgroundMark x1="43610" y1="41541" x2="30990" y2="43609"/>
                        <a14:backgroundMark x1="30990" y1="43609" x2="25160" y2="41917"/>
                        <a14:backgroundMark x1="25160" y1="41917" x2="18850" y2="45019"/>
                        <a14:backgroundMark x1="18850" y1="45019" x2="11741" y2="80639"/>
                        <a14:backgroundMark x1="23403" y1="90320" x2="23642" y2="90695"/>
                        <a14:backgroundMark x1="27716" y1="92011" x2="28195" y2="89756"/>
                        <a14:backgroundMark x1="29153" y1="91635" x2="28834" y2="90883"/>
                        <a14:backgroundMark x1="28674" y1="90508" x2="29153" y2="91447"/>
                        <a14:backgroundMark x1="27236" y1="88722" x2="27875" y2="88722"/>
                        <a14:backgroundMark x1="46086" y1="90883" x2="47604" y2="92669"/>
                        <a14:backgroundMark x1="46645" y1="96898" x2="46645" y2="96898"/>
                        <a14:backgroundMark x1="17492" y1="92669" x2="18211" y2="97086"/>
                        <a14:backgroundMark x1="18051" y1="92293" x2="15415" y2="98872"/>
                        <a14:backgroundMark x1="15415" y1="98872" x2="11422" y2="99248"/>
                        <a14:backgroundMark x1="19808" y1="99812" x2="19169" y2="97086"/>
                        <a14:backgroundMark x1="49201" y1="89568" x2="50240" y2="9013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8712" y="-328560"/>
            <a:ext cx="5251836" cy="4463221"/>
          </a:xfrm>
          <a:prstGeom prst="rect">
            <a:avLst/>
          </a:prstGeom>
        </p:spPr>
      </p:pic>
      <p:pic>
        <p:nvPicPr>
          <p:cNvPr id="6" name="Picture 5" descr="A picture containing building, wall, outdoor object&#10;&#10;Description automatically generated">
            <a:extLst>
              <a:ext uri="{FF2B5EF4-FFF2-40B4-BE49-F238E27FC236}">
                <a16:creationId xmlns:a16="http://schemas.microsoft.com/office/drawing/2014/main" id="{910AB6DA-535E-554F-B4F9-D656CCB5246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9837578" y="3503031"/>
            <a:ext cx="1407436" cy="1876581"/>
          </a:xfrm>
          <a:prstGeom prst="rect">
            <a:avLst/>
          </a:prstGeom>
        </p:spPr>
      </p:pic>
      <p:pic>
        <p:nvPicPr>
          <p:cNvPr id="4" name="Online Media 3" descr="Recorded Sound">
            <a:hlinkClick r:id="" action="ppaction://media"/>
            <a:extLst>
              <a:ext uri="{FF2B5EF4-FFF2-40B4-BE49-F238E27FC236}">
                <a16:creationId xmlns:a16="http://schemas.microsoft.com/office/drawing/2014/main" id="{1B67D49D-7BD6-EC47-994A-BA6F8B5B4B0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0627635" y="5355515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951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3" dur="588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/>
      <p:bldP spid="11" grpId="0" animBg="1"/>
      <p:bldP spid="12" grpId="0" animBg="1"/>
      <p:bldP spid="13" grpId="0" animBg="1"/>
      <p:bldP spid="14" grpId="0" animBg="1"/>
      <p:bldP spid="3" grpId="0"/>
      <p:bldP spid="3" grpId="1"/>
      <p:bldP spid="15" grpId="0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506437" y="464234"/>
            <a:ext cx="11141612" cy="5852160"/>
          </a:xfrm>
          <a:prstGeom prst="rect">
            <a:avLst/>
          </a:prstGeom>
          <a:noFill/>
          <a:ln w="63500" cmpd="dbl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761774" y="784170"/>
            <a:ext cx="105735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For regular </a:t>
            </a:r>
            <a:r>
              <a:rPr lang="en-GB" sz="2400" dirty="0">
                <a:solidFill>
                  <a:srgbClr val="0000FF"/>
                </a:solidFill>
              </a:rPr>
              <a:t>verbs</a:t>
            </a:r>
            <a:r>
              <a:rPr lang="en-GB" sz="2400" dirty="0"/>
              <a:t> we add </a:t>
            </a:r>
            <a:r>
              <a:rPr lang="en-GB" sz="2400" i="1" u="sng" dirty="0" err="1"/>
              <a:t>ed</a:t>
            </a:r>
            <a:r>
              <a:rPr lang="en-GB" sz="2400" i="1" dirty="0"/>
              <a:t> </a:t>
            </a:r>
            <a:r>
              <a:rPr lang="en-GB" sz="2400" dirty="0"/>
              <a:t>to show that an action is </a:t>
            </a:r>
          </a:p>
          <a:p>
            <a:pPr algn="ctr"/>
            <a:r>
              <a:rPr lang="en-GB" sz="2400" b="1" dirty="0"/>
              <a:t>in the past </a:t>
            </a:r>
            <a:r>
              <a:rPr lang="en-GB" sz="2400" dirty="0"/>
              <a:t>and </a:t>
            </a:r>
            <a:r>
              <a:rPr lang="en-GB" sz="2400" b="1" dirty="0"/>
              <a:t>complete</a:t>
            </a:r>
            <a:r>
              <a:rPr lang="en-GB" sz="2400" dirty="0"/>
              <a:t>. </a:t>
            </a:r>
            <a:endParaRPr lang="en-GB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994044" y="1737321"/>
            <a:ext cx="1591632" cy="67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GB" sz="2800" i="1" dirty="0">
                <a:solidFill>
                  <a:srgbClr val="0000FF"/>
                </a:solidFill>
                <a:latin typeface="+mj-lt"/>
              </a:rPr>
              <a:t>bray</a:t>
            </a:r>
            <a:r>
              <a:rPr lang="en-GB" sz="2800" i="1" u="sng" dirty="0">
                <a:solidFill>
                  <a:srgbClr val="0000FF"/>
                </a:solidFill>
                <a:latin typeface="+mj-lt"/>
              </a:rPr>
              <a:t>ed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836548" y="2301364"/>
            <a:ext cx="1591632" cy="67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GB" sz="2800" i="1" dirty="0">
                <a:solidFill>
                  <a:srgbClr val="0000FF"/>
                </a:solidFill>
                <a:latin typeface="+mj-lt"/>
              </a:rPr>
              <a:t>plodd</a:t>
            </a:r>
            <a:r>
              <a:rPr lang="en-GB" sz="2800" i="1" u="sng" dirty="0">
                <a:solidFill>
                  <a:srgbClr val="0000FF"/>
                </a:solidFill>
                <a:latin typeface="+mj-lt"/>
              </a:rPr>
              <a:t>ed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639744" y="2973256"/>
            <a:ext cx="1591632" cy="67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GB" sz="2800" i="1" dirty="0">
                <a:solidFill>
                  <a:srgbClr val="0000FF"/>
                </a:solidFill>
                <a:latin typeface="+mj-lt"/>
              </a:rPr>
              <a:t>deliver</a:t>
            </a:r>
            <a:r>
              <a:rPr lang="en-GB" sz="2800" i="1" u="sng" dirty="0">
                <a:solidFill>
                  <a:srgbClr val="0000FF"/>
                </a:solidFill>
                <a:latin typeface="+mj-lt"/>
              </a:rPr>
              <a:t>ed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639744" y="1790292"/>
            <a:ext cx="1591632" cy="702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GB" sz="2800" i="1" dirty="0">
                <a:solidFill>
                  <a:srgbClr val="0000FF"/>
                </a:solidFill>
                <a:latin typeface="+mj-lt"/>
              </a:rPr>
              <a:t>wait</a:t>
            </a:r>
            <a:r>
              <a:rPr lang="en-GB" sz="2800" i="1" u="sng" dirty="0">
                <a:solidFill>
                  <a:srgbClr val="0000FF"/>
                </a:solidFill>
                <a:latin typeface="+mj-lt"/>
              </a:rPr>
              <a:t>ed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694808" y="1313377"/>
            <a:ext cx="1591632" cy="702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GB" sz="2800" i="1" dirty="0">
                <a:solidFill>
                  <a:srgbClr val="0000FF"/>
                </a:solidFill>
                <a:latin typeface="+mj-lt"/>
              </a:rPr>
              <a:t>watch</a:t>
            </a:r>
            <a:r>
              <a:rPr lang="en-GB" sz="2800" i="1" u="sng" dirty="0">
                <a:solidFill>
                  <a:srgbClr val="0000FF"/>
                </a:solidFill>
                <a:latin typeface="+mj-lt"/>
              </a:rPr>
              <a:t>ed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645720" y="2645493"/>
            <a:ext cx="1591632" cy="702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GB" sz="2800" i="1" dirty="0">
                <a:solidFill>
                  <a:srgbClr val="0000FF"/>
                </a:solidFill>
                <a:latin typeface="+mj-lt"/>
              </a:rPr>
              <a:t>listen</a:t>
            </a:r>
            <a:r>
              <a:rPr lang="en-GB" sz="2800" i="1" u="sng" dirty="0">
                <a:solidFill>
                  <a:srgbClr val="0000FF"/>
                </a:solidFill>
                <a:latin typeface="+mj-lt"/>
              </a:rPr>
              <a:t>ed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387579" y="2904205"/>
            <a:ext cx="1591632" cy="67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GB" sz="2800" i="1" dirty="0">
                <a:solidFill>
                  <a:srgbClr val="0000FF"/>
                </a:solidFill>
                <a:latin typeface="+mj-lt"/>
              </a:rPr>
              <a:t>trott</a:t>
            </a:r>
            <a:r>
              <a:rPr lang="en-GB" sz="2800" i="1" u="sng" dirty="0">
                <a:solidFill>
                  <a:srgbClr val="0000FF"/>
                </a:solidFill>
                <a:latin typeface="+mj-lt"/>
              </a:rPr>
              <a:t>ed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1773" y="3786192"/>
            <a:ext cx="105735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Irregular </a:t>
            </a:r>
            <a:r>
              <a:rPr lang="en-GB" sz="2400" dirty="0">
                <a:solidFill>
                  <a:srgbClr val="0000FF"/>
                </a:solidFill>
              </a:rPr>
              <a:t>verbs</a:t>
            </a:r>
            <a:r>
              <a:rPr lang="en-GB" sz="2400" dirty="0"/>
              <a:t> take different forms when showing past tense; we learn them through hearing them used. </a:t>
            </a:r>
            <a:endParaRPr lang="en-GB" sz="4000" dirty="0"/>
          </a:p>
        </p:txBody>
      </p:sp>
      <p:sp>
        <p:nvSpPr>
          <p:cNvPr id="17" name="TextBox 16"/>
          <p:cNvSpPr txBox="1"/>
          <p:nvPr/>
        </p:nvSpPr>
        <p:spPr>
          <a:xfrm>
            <a:off x="1433042" y="4970401"/>
            <a:ext cx="1591632" cy="67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GB" sz="2800" i="1" dirty="0">
                <a:solidFill>
                  <a:srgbClr val="0000FF"/>
                </a:solidFill>
                <a:latin typeface="+mj-lt"/>
              </a:rPr>
              <a:t>found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951279" y="4988753"/>
            <a:ext cx="1591632" cy="702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GB" sz="2800" i="1" dirty="0">
                <a:solidFill>
                  <a:srgbClr val="0000FF"/>
                </a:solidFill>
                <a:latin typeface="+mj-lt"/>
              </a:rPr>
              <a:t>caught</a:t>
            </a:r>
            <a:endParaRPr lang="en-GB" sz="2800" i="1" u="sng" dirty="0">
              <a:solidFill>
                <a:srgbClr val="0000FF"/>
              </a:solidFill>
              <a:latin typeface="+mj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349767" y="4988753"/>
            <a:ext cx="1591632" cy="702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GB" sz="2800" i="1" dirty="0">
                <a:solidFill>
                  <a:srgbClr val="0000FF"/>
                </a:solidFill>
                <a:latin typeface="+mj-lt"/>
              </a:rPr>
              <a:t>ate</a:t>
            </a:r>
            <a:endParaRPr lang="en-GB" sz="2800" i="1" u="sng" dirty="0">
              <a:solidFill>
                <a:srgbClr val="0000FF"/>
              </a:solidFill>
              <a:latin typeface="+mj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998908" y="4988753"/>
            <a:ext cx="1591632" cy="702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GB" sz="2800" i="1" dirty="0">
                <a:solidFill>
                  <a:srgbClr val="0000FF"/>
                </a:solidFill>
                <a:latin typeface="+mj-lt"/>
              </a:rPr>
              <a:t>was</a:t>
            </a:r>
            <a:endParaRPr lang="en-GB" sz="2800" i="1" u="sng" dirty="0">
              <a:solidFill>
                <a:srgbClr val="0000FF"/>
              </a:solidFill>
              <a:latin typeface="+mj-lt"/>
            </a:endParaRPr>
          </a:p>
        </p:txBody>
      </p:sp>
      <p:sp>
        <p:nvSpPr>
          <p:cNvPr id="2" name="Oval Callout 1"/>
          <p:cNvSpPr/>
          <p:nvPr/>
        </p:nvSpPr>
        <p:spPr>
          <a:xfrm>
            <a:off x="6757436" y="1254393"/>
            <a:ext cx="5205265" cy="1426872"/>
          </a:xfrm>
          <a:prstGeom prst="wedgeEllipseCallout">
            <a:avLst>
              <a:gd name="adj1" fmla="val -43725"/>
              <a:gd name="adj2" fmla="val 63879"/>
            </a:avLst>
          </a:prstGeom>
          <a:solidFill>
            <a:schemeClr val="accent2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The donkey pulled the cart until lunchtime. 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64306BE6-B471-F64C-9A3C-165B3C2AEFC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962" b="99812" l="9984" r="89936">
                        <a14:foregroundMark x1="21645" y1="95771" x2="28218" y2="87373"/>
                        <a14:foregroundMark x1="29079" y1="91401" x2="32109" y2="95959"/>
                        <a14:foregroundMark x1="28237" y1="90134" x2="28541" y2="90592"/>
                        <a14:foregroundMark x1="27617" y1="89200" x2="28131" y2="89974"/>
                        <a14:foregroundMark x1="32109" y1="95959" x2="39217" y2="93327"/>
                        <a14:foregroundMark x1="39217" y1="93327" x2="41853" y2="99812"/>
                        <a14:foregroundMark x1="41853" y1="99812" x2="49920" y2="92011"/>
                        <a14:foregroundMark x1="45128" y1="59586" x2="46246" y2="61466"/>
                        <a14:foregroundMark x1="47923" y1="61842" x2="49361" y2="64380"/>
                        <a14:foregroundMark x1="49521" y1="63628" x2="49042" y2="60338"/>
                        <a14:foregroundMark x1="47764" y1="74248" x2="47923" y2="77914"/>
                        <a14:foregroundMark x1="49521" y1="72744" x2="48722" y2="67857"/>
                        <a14:foregroundMark x1="45288" y1="56673" x2="45447" y2="56673"/>
                        <a14:foregroundMark x1="23403" y1="71992" x2="30671" y2="74436"/>
                        <a14:foregroundMark x1="22284" y1="71711" x2="23802" y2="72744"/>
                        <a14:foregroundMark x1="20128" y1="74060" x2="22125" y2="71523"/>
                        <a14:backgroundMark x1="14856" y1="96147" x2="22444" y2="82425"/>
                        <a14:backgroundMark x1="22444" y1="82425" x2="18211" y2="77350"/>
                        <a14:backgroundMark x1="18211" y1="77350" x2="19010" y2="69267"/>
                        <a14:backgroundMark x1="19010" y1="69267" x2="27157" y2="57801"/>
                        <a14:backgroundMark x1="27157" y1="57801" x2="40176" y2="56203"/>
                        <a14:backgroundMark x1="40176" y1="56203" x2="43930" y2="50470"/>
                        <a14:backgroundMark x1="43930" y1="50470" x2="49760" y2="52068"/>
                        <a14:backgroundMark x1="49760" y1="52068" x2="52316" y2="73966"/>
                        <a14:backgroundMark x1="52316" y1="73966" x2="50639" y2="88628"/>
                        <a14:backgroundMark x1="50639" y1="88628" x2="53834" y2="95113"/>
                        <a14:backgroundMark x1="53834" y1="95113" x2="59265" y2="98402"/>
                        <a14:backgroundMark x1="59265" y1="98402" x2="65895" y2="97086"/>
                        <a14:backgroundMark x1="65895" y1="97086" x2="82827" y2="99624"/>
                        <a14:backgroundMark x1="82827" y1="99624" x2="87780" y2="92763"/>
                        <a14:backgroundMark x1="87780" y1="92763" x2="87939" y2="82519"/>
                        <a14:backgroundMark x1="87939" y1="82519" x2="84265" y2="74154"/>
                        <a14:backgroundMark x1="84265" y1="74154" x2="77955" y2="75376"/>
                        <a14:backgroundMark x1="77955" y1="75376" x2="71725" y2="68045"/>
                        <a14:backgroundMark x1="71725" y1="68045" x2="71486" y2="56391"/>
                        <a14:backgroundMark x1="71486" y1="56391" x2="75799" y2="49436"/>
                        <a14:backgroundMark x1="75799" y1="49436" x2="69329" y2="44173"/>
                        <a14:backgroundMark x1="69329" y1="44173" x2="43610" y2="41541"/>
                        <a14:backgroundMark x1="43610" y1="41541" x2="30990" y2="43609"/>
                        <a14:backgroundMark x1="30990" y1="43609" x2="25160" y2="41917"/>
                        <a14:backgroundMark x1="25160" y1="41917" x2="18850" y2="45019"/>
                        <a14:backgroundMark x1="18850" y1="45019" x2="11741" y2="80639"/>
                        <a14:backgroundMark x1="23403" y1="90320" x2="23642" y2="90695"/>
                        <a14:backgroundMark x1="27716" y1="92011" x2="28195" y2="89756"/>
                        <a14:backgroundMark x1="29153" y1="91635" x2="28834" y2="90883"/>
                        <a14:backgroundMark x1="28674" y1="90508" x2="29153" y2="91447"/>
                        <a14:backgroundMark x1="27236" y1="88722" x2="27875" y2="88722"/>
                        <a14:backgroundMark x1="46086" y1="90883" x2="47604" y2="92669"/>
                        <a14:backgroundMark x1="46645" y1="96898" x2="46645" y2="96898"/>
                        <a14:backgroundMark x1="17492" y1="92669" x2="18211" y2="97086"/>
                        <a14:backgroundMark x1="18051" y1="92293" x2="15415" y2="98872"/>
                        <a14:backgroundMark x1="15415" y1="98872" x2="11422" y2="99248"/>
                        <a14:backgroundMark x1="19808" y1="99812" x2="19169" y2="97086"/>
                        <a14:backgroundMark x1="49201" y1="89568" x2="50240" y2="9013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85361" y="-537136"/>
            <a:ext cx="5004219" cy="4252786"/>
          </a:xfrm>
          <a:prstGeom prst="rect">
            <a:avLst/>
          </a:prstGeom>
        </p:spPr>
      </p:pic>
      <p:pic>
        <p:nvPicPr>
          <p:cNvPr id="3" name="Online Media 2" descr="Recorded Sound">
            <a:hlinkClick r:id="" action="ppaction://media"/>
            <a:extLst>
              <a:ext uri="{FF2B5EF4-FFF2-40B4-BE49-F238E27FC236}">
                <a16:creationId xmlns:a16="http://schemas.microsoft.com/office/drawing/2014/main" id="{10E8346F-5863-804B-BF93-CF630B55148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3164505" y="977492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879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9" dur="1376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6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5" grpId="0" uiExpand="1" build="p"/>
      <p:bldP spid="9" grpId="0" uiExpand="1" build="p"/>
      <p:bldP spid="10" grpId="0" uiExpand="1" build="p"/>
      <p:bldP spid="11" grpId="0" uiExpand="1" build="p"/>
      <p:bldP spid="12" grpId="0" uiExpand="1" build="p"/>
      <p:bldP spid="13" grpId="0" uiExpand="1" build="p"/>
      <p:bldP spid="14" grpId="0" uiExpand="1" build="p"/>
      <p:bldP spid="15" grpId="0"/>
      <p:bldP spid="17" grpId="0" uiExpand="1" build="p"/>
      <p:bldP spid="18" grpId="0" uiExpand="1" build="p"/>
      <p:bldP spid="19" grpId="0" uiExpand="1" build="p"/>
      <p:bldP spid="20" grpId="0" uiExpand="1" build="p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610" y="830492"/>
            <a:ext cx="1057355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solidFill>
                  <a:srgbClr val="0000FF"/>
                </a:solidFill>
              </a:rPr>
              <a:t>Perfect Form</a:t>
            </a:r>
            <a:r>
              <a:rPr lang="en-GB" sz="3600" b="1" dirty="0"/>
              <a:t> </a:t>
            </a:r>
          </a:p>
          <a:p>
            <a:pPr algn="ctr">
              <a:spcAft>
                <a:spcPts val="0"/>
              </a:spcAft>
            </a:pPr>
            <a:r>
              <a:rPr lang="en-GB" sz="3200" dirty="0">
                <a:latin typeface="Calibri" panose="020F0502020204030204" pitchFamily="34" charset="0"/>
                <a:ea typeface="MS Mincho"/>
                <a:cs typeface="Times New Roman" panose="02020603050405020304" pitchFamily="18" charset="0"/>
              </a:rPr>
              <a:t>The perfect form is created by using the present or past tense of ‘</a:t>
            </a:r>
            <a:r>
              <a:rPr lang="en-GB" sz="3200" dirty="0">
                <a:solidFill>
                  <a:srgbClr val="0000FF"/>
                </a:solidFill>
                <a:latin typeface="Calibri" panose="020F0502020204030204" pitchFamily="34" charset="0"/>
                <a:ea typeface="MS Mincho"/>
                <a:cs typeface="Times New Roman" panose="02020603050405020304" pitchFamily="18" charset="0"/>
              </a:rPr>
              <a:t>have</a:t>
            </a:r>
            <a:r>
              <a:rPr lang="en-GB" sz="3200" dirty="0">
                <a:latin typeface="Calibri" panose="020F0502020204030204" pitchFamily="34" charset="0"/>
                <a:ea typeface="MS Mincho"/>
                <a:cs typeface="Times New Roman" panose="02020603050405020304" pitchFamily="18" charset="0"/>
              </a:rPr>
              <a:t>’ with the past participle of the verb.  </a:t>
            </a:r>
            <a:endParaRPr lang="en-GB" sz="2400" dirty="0">
              <a:effectLst/>
              <a:latin typeface="Cambria" panose="02040503050406030204" pitchFamily="18" charset="0"/>
              <a:ea typeface="MS Mincho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18113" y="2656948"/>
            <a:ext cx="5146108" cy="19954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GB" sz="2800" dirty="0"/>
              <a:t>I </a:t>
            </a:r>
            <a:r>
              <a:rPr lang="en-GB" sz="2800" dirty="0">
                <a:solidFill>
                  <a:srgbClr val="0000FF"/>
                </a:solidFill>
              </a:rPr>
              <a:t>have journeyed</a:t>
            </a:r>
            <a:r>
              <a:rPr lang="en-GB" sz="2800" dirty="0"/>
              <a:t>.</a:t>
            </a:r>
          </a:p>
          <a:p>
            <a:pPr algn="ctr">
              <a:lnSpc>
                <a:spcPct val="150000"/>
              </a:lnSpc>
            </a:pPr>
            <a:r>
              <a:rPr lang="en-GB" sz="2800" dirty="0"/>
              <a:t>He </a:t>
            </a:r>
            <a:r>
              <a:rPr lang="en-GB" sz="2800" dirty="0">
                <a:solidFill>
                  <a:srgbClr val="0000FF"/>
                </a:solidFill>
              </a:rPr>
              <a:t>has taught </a:t>
            </a:r>
            <a:r>
              <a:rPr lang="en-GB" sz="2800" dirty="0"/>
              <a:t>me how to work.</a:t>
            </a:r>
          </a:p>
          <a:p>
            <a:pPr algn="ctr">
              <a:lnSpc>
                <a:spcPct val="150000"/>
              </a:lnSpc>
            </a:pPr>
            <a:r>
              <a:rPr lang="en-GB" sz="2800" dirty="0"/>
              <a:t>Ahmed </a:t>
            </a:r>
            <a:r>
              <a:rPr lang="en-GB" sz="2800" dirty="0">
                <a:solidFill>
                  <a:srgbClr val="0000FF"/>
                </a:solidFill>
              </a:rPr>
              <a:t>has shared </a:t>
            </a:r>
            <a:r>
              <a:rPr lang="en-GB" sz="2800" dirty="0"/>
              <a:t>his secret.</a:t>
            </a:r>
          </a:p>
        </p:txBody>
      </p:sp>
      <p:sp>
        <p:nvSpPr>
          <p:cNvPr id="7" name="Rectangle 6"/>
          <p:cNvSpPr/>
          <p:nvPr/>
        </p:nvSpPr>
        <p:spPr>
          <a:xfrm>
            <a:off x="506437" y="464234"/>
            <a:ext cx="11141612" cy="5852160"/>
          </a:xfrm>
          <a:prstGeom prst="rect">
            <a:avLst/>
          </a:prstGeom>
          <a:noFill/>
          <a:ln w="63500" cmpd="dbl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" name="Online Media 2" descr="Recorded Sound">
            <a:hlinkClick r:id="" action="ppaction://media"/>
            <a:extLst>
              <a:ext uri="{FF2B5EF4-FFF2-40B4-BE49-F238E27FC236}">
                <a16:creationId xmlns:a16="http://schemas.microsoft.com/office/drawing/2014/main" id="{CECECE2F-5A89-514D-942F-509B488A906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596581" y="2574545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103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38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5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0465" y="324593"/>
            <a:ext cx="10573555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GB" sz="3600" b="1" dirty="0">
                <a:solidFill>
                  <a:srgbClr val="0000FF"/>
                </a:solidFill>
                <a:ea typeface="MS Mincho"/>
                <a:cs typeface="Times New Roman" panose="02020603050405020304" pitchFamily="18" charset="0"/>
              </a:rPr>
              <a:t>Perfect form</a:t>
            </a:r>
          </a:p>
          <a:p>
            <a:pPr algn="ctr">
              <a:spcAft>
                <a:spcPts val="0"/>
              </a:spcAft>
              <a:tabLst>
                <a:tab pos="6031230" algn="r"/>
              </a:tabLst>
            </a:pPr>
            <a:r>
              <a:rPr lang="en-GB" sz="2800" b="1" i="1" dirty="0">
                <a:latin typeface="Calibri" panose="020F0502020204030204" pitchFamily="34" charset="0"/>
                <a:ea typeface="MS Mincho"/>
                <a:cs typeface="Times New Roman" panose="02020603050405020304" pitchFamily="18" charset="0"/>
              </a:rPr>
              <a:t> </a:t>
            </a:r>
            <a:r>
              <a:rPr lang="en-GB" sz="3200" dirty="0">
                <a:latin typeface="Calibri" panose="020F0502020204030204" pitchFamily="34" charset="0"/>
                <a:ea typeface="MS Mincho"/>
                <a:cs typeface="Times New Roman" panose="02020603050405020304" pitchFamily="18" charset="0"/>
              </a:rPr>
              <a:t>The perfect form of the past tense suggests that </a:t>
            </a:r>
          </a:p>
          <a:p>
            <a:pPr algn="ctr">
              <a:spcAft>
                <a:spcPts val="0"/>
              </a:spcAft>
              <a:tabLst>
                <a:tab pos="6031230" algn="r"/>
              </a:tabLst>
            </a:pPr>
            <a:r>
              <a:rPr lang="en-GB" sz="3200" dirty="0">
                <a:latin typeface="Calibri" panose="020F0502020204030204" pitchFamily="34" charset="0"/>
                <a:ea typeface="MS Mincho"/>
                <a:cs typeface="Times New Roman" panose="02020603050405020304" pitchFamily="18" charset="0"/>
              </a:rPr>
              <a:t>a past action is </a:t>
            </a:r>
            <a:r>
              <a:rPr lang="en-GB" sz="3200" dirty="0">
                <a:solidFill>
                  <a:schemeClr val="bg1"/>
                </a:solidFill>
                <a:latin typeface="Calibri" panose="020F0502020204030204" pitchFamily="34" charset="0"/>
                <a:ea typeface="MS Mincho"/>
                <a:cs typeface="Times New Roman" panose="02020603050405020304" pitchFamily="18" charset="0"/>
              </a:rPr>
              <a:t>still affecting the present.</a:t>
            </a:r>
            <a:endParaRPr lang="en-GB" sz="2800" dirty="0">
              <a:solidFill>
                <a:schemeClr val="bg1"/>
              </a:solidFill>
              <a:effectLst/>
              <a:latin typeface="Cambria" panose="02040503050406030204" pitchFamily="18" charset="0"/>
              <a:ea typeface="MS Mincho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06437" y="464234"/>
            <a:ext cx="11141612" cy="5852160"/>
          </a:xfrm>
          <a:prstGeom prst="rect">
            <a:avLst/>
          </a:prstGeom>
          <a:noFill/>
          <a:ln w="63500" cmpd="dbl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6015887"/>
              </p:ext>
            </p:extLst>
          </p:nvPr>
        </p:nvGraphicFramePr>
        <p:xfrm>
          <a:off x="735324" y="2507226"/>
          <a:ext cx="7968681" cy="3023702"/>
        </p:xfrm>
        <a:graphic>
          <a:graphicData uri="http://schemas.openxmlformats.org/drawingml/2006/table">
            <a:tbl>
              <a:tblPr firstRow="1" firstCol="1" bandRow="1"/>
              <a:tblGrid>
                <a:gridCol w="3983872">
                  <a:extLst>
                    <a:ext uri="{9D8B030D-6E8A-4147-A177-3AD203B41FA5}">
                      <a16:colId xmlns:a16="http://schemas.microsoft.com/office/drawing/2014/main" val="4031140314"/>
                    </a:ext>
                  </a:extLst>
                </a:gridCol>
                <a:gridCol w="3984809">
                  <a:extLst>
                    <a:ext uri="{9D8B030D-6E8A-4147-A177-3AD203B41FA5}">
                      <a16:colId xmlns:a16="http://schemas.microsoft.com/office/drawing/2014/main" val="1136001904"/>
                    </a:ext>
                  </a:extLst>
                </a:gridCol>
              </a:tblGrid>
              <a:tr h="58767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800" b="1" dirty="0">
                          <a:effectLst/>
                          <a:latin typeface="Calibri" panose="020F0502020204030204" pitchFamily="34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Simple past</a:t>
                      </a:r>
                      <a:endParaRPr lang="en-GB" sz="2000" dirty="0">
                        <a:effectLst/>
                        <a:latin typeface="Cambria" panose="020405030504060302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800" b="1" dirty="0">
                          <a:effectLst/>
                          <a:latin typeface="Calibri" panose="020F0502020204030204" pitchFamily="34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Perfect form</a:t>
                      </a:r>
                      <a:endParaRPr lang="en-GB" sz="2000" dirty="0">
                        <a:effectLst/>
                        <a:latin typeface="Cambria" panose="020405030504060302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6224048"/>
                  </a:ext>
                </a:extLst>
              </a:tr>
              <a:tr h="243602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GB" sz="1200" dirty="0">
                        <a:effectLst/>
                        <a:latin typeface="Cambria" panose="020405030504060302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GB" sz="1200" dirty="0">
                        <a:effectLst/>
                        <a:latin typeface="Cambria" panose="020405030504060302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2255607"/>
                  </a:ext>
                </a:extLst>
              </a:tr>
            </a:tbl>
          </a:graphicData>
        </a:graphic>
      </p:graphicFrame>
      <p:sp>
        <p:nvSpPr>
          <p:cNvPr id="9" name="Rectangle 8"/>
          <p:cNvSpPr/>
          <p:nvPr/>
        </p:nvSpPr>
        <p:spPr>
          <a:xfrm>
            <a:off x="735324" y="3085082"/>
            <a:ext cx="3700326" cy="669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GB" sz="2800" dirty="0">
                <a:latin typeface="Calibri" panose="020F050202020403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My father told me.</a:t>
            </a:r>
            <a:endParaRPr lang="en-GB" sz="2800" dirty="0">
              <a:latin typeface="Cambria" panose="02040503050406030204" pitchFamily="18" charset="0"/>
              <a:ea typeface="MS Mincho"/>
              <a:cs typeface="Times New Roman" panose="02020603050405020304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284249" y="4932053"/>
            <a:ext cx="2602475" cy="1315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GB" sz="2800" dirty="0">
                <a:latin typeface="Calibri" panose="020F050202020403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He took me to each place.</a:t>
            </a:r>
            <a:endParaRPr lang="en-GB" sz="2800" dirty="0">
              <a:latin typeface="Cambria" panose="02040503050406030204" pitchFamily="18" charset="0"/>
              <a:ea typeface="MS Mincho"/>
              <a:cs typeface="Times New Roman" panose="02020603050405020304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362910" y="4052072"/>
            <a:ext cx="2445158" cy="6690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GB" sz="2800" dirty="0">
                <a:latin typeface="Calibri" panose="020F050202020403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He showed me.</a:t>
            </a:r>
            <a:endParaRPr lang="en-GB" sz="2800" dirty="0">
              <a:latin typeface="Cambria" panose="02040503050406030204" pitchFamily="18" charset="0"/>
              <a:ea typeface="MS Mincho"/>
              <a:cs typeface="Times New Roman" panose="020206030504050203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073399" y="3128261"/>
            <a:ext cx="3498650" cy="6690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GB" sz="2800" dirty="0">
                <a:latin typeface="Calibri" panose="020F050202020403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My father has told me.</a:t>
            </a:r>
            <a:endParaRPr lang="en-GB" sz="2800" dirty="0">
              <a:latin typeface="Cambria" panose="02040503050406030204" pitchFamily="18" charset="0"/>
              <a:ea typeface="MS Mincho"/>
              <a:cs typeface="Times New Roman" panose="02020603050405020304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871315" y="4896689"/>
            <a:ext cx="3700734" cy="1315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GB" sz="2800" dirty="0">
                <a:latin typeface="Calibri" panose="020F050202020403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He has taken me to each place.</a:t>
            </a:r>
            <a:endParaRPr lang="en-GB" sz="2800" dirty="0">
              <a:latin typeface="Cambria" panose="02040503050406030204" pitchFamily="18" charset="0"/>
              <a:ea typeface="MS Mincho"/>
              <a:cs typeface="Times New Roman" panose="02020603050405020304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401148" y="4052820"/>
            <a:ext cx="2853859" cy="6690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GB" sz="2800" dirty="0">
                <a:latin typeface="Calibri" panose="020F050202020403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He has shown me.</a:t>
            </a:r>
            <a:endParaRPr lang="en-GB" sz="2800" dirty="0">
              <a:latin typeface="Cambria" panose="02040503050406030204" pitchFamily="18" charset="0"/>
              <a:ea typeface="MS Mincho"/>
              <a:cs typeface="Times New Roman" panose="02020603050405020304" pitchFamily="18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176300" y="1632161"/>
            <a:ext cx="46185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200" b="1" dirty="0">
                <a:latin typeface="Calibri" panose="020F0502020204030204" pitchFamily="34" charset="0"/>
                <a:ea typeface="MS Mincho"/>
                <a:cs typeface="Times New Roman" panose="02020603050405020304" pitchFamily="18" charset="0"/>
              </a:rPr>
              <a:t>still affecting the present</a:t>
            </a:r>
            <a:r>
              <a:rPr lang="en-GB" sz="3200" dirty="0">
                <a:latin typeface="Calibri" panose="020F0502020204030204" pitchFamily="34" charset="0"/>
                <a:ea typeface="MS Mincho"/>
                <a:cs typeface="Times New Roman" panose="02020603050405020304" pitchFamily="18" charset="0"/>
              </a:rPr>
              <a:t>. </a:t>
            </a:r>
            <a:endParaRPr lang="en-GB" sz="3200" dirty="0"/>
          </a:p>
        </p:txBody>
      </p:sp>
      <p:sp>
        <p:nvSpPr>
          <p:cNvPr id="16" name="Rounded Rectangular Callout 15"/>
          <p:cNvSpPr/>
          <p:nvPr/>
        </p:nvSpPr>
        <p:spPr>
          <a:xfrm>
            <a:off x="9341754" y="2094024"/>
            <a:ext cx="2216171" cy="1290839"/>
          </a:xfrm>
          <a:prstGeom prst="wedgeRoundRectCallout">
            <a:avLst>
              <a:gd name="adj1" fmla="val -86817"/>
              <a:gd name="adj2" fmla="val 63520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</a:rPr>
              <a:t>He told me in the past and I </a:t>
            </a:r>
            <a:r>
              <a:rPr lang="en-GB" sz="2000" i="1" dirty="0">
                <a:solidFill>
                  <a:schemeClr val="tx1"/>
                </a:solidFill>
              </a:rPr>
              <a:t>still</a:t>
            </a:r>
            <a:r>
              <a:rPr lang="en-GB" sz="2000" dirty="0">
                <a:solidFill>
                  <a:schemeClr val="tx1"/>
                </a:solidFill>
              </a:rPr>
              <a:t> think about it </a:t>
            </a:r>
            <a:r>
              <a:rPr lang="en-GB" sz="2000" i="1" dirty="0">
                <a:solidFill>
                  <a:schemeClr val="tx1"/>
                </a:solidFill>
              </a:rPr>
              <a:t>now.</a:t>
            </a:r>
          </a:p>
        </p:txBody>
      </p:sp>
      <p:sp>
        <p:nvSpPr>
          <p:cNvPr id="17" name="Rounded Rectangular Callout 16"/>
          <p:cNvSpPr/>
          <p:nvPr/>
        </p:nvSpPr>
        <p:spPr>
          <a:xfrm>
            <a:off x="9341754" y="3462775"/>
            <a:ext cx="2219030" cy="1290839"/>
          </a:xfrm>
          <a:prstGeom prst="wedgeRoundRectCallout">
            <a:avLst>
              <a:gd name="adj1" fmla="val -95895"/>
              <a:gd name="adj2" fmla="val 27352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</a:rPr>
              <a:t>He showed me in the past and I </a:t>
            </a:r>
            <a:r>
              <a:rPr lang="en-GB" sz="2000" i="1" dirty="0">
                <a:solidFill>
                  <a:schemeClr val="tx1"/>
                </a:solidFill>
              </a:rPr>
              <a:t>still </a:t>
            </a:r>
            <a:r>
              <a:rPr lang="en-GB" sz="2000" dirty="0">
                <a:solidFill>
                  <a:schemeClr val="tx1"/>
                </a:solidFill>
              </a:rPr>
              <a:t>can picture him </a:t>
            </a:r>
            <a:r>
              <a:rPr lang="en-GB" sz="2000" i="1" dirty="0">
                <a:solidFill>
                  <a:schemeClr val="tx1"/>
                </a:solidFill>
              </a:rPr>
              <a:t>now.</a:t>
            </a:r>
          </a:p>
        </p:txBody>
      </p:sp>
      <p:sp>
        <p:nvSpPr>
          <p:cNvPr id="20" name="Rounded Rectangular Callout 19"/>
          <p:cNvSpPr/>
          <p:nvPr/>
        </p:nvSpPr>
        <p:spPr>
          <a:xfrm>
            <a:off x="8704005" y="4831527"/>
            <a:ext cx="2780401" cy="1383826"/>
          </a:xfrm>
          <a:prstGeom prst="wedgeRoundRectCallout">
            <a:avLst>
              <a:gd name="adj1" fmla="val -72924"/>
              <a:gd name="adj2" fmla="val 817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</a:rPr>
              <a:t>He took me to each place in the past and </a:t>
            </a:r>
            <a:r>
              <a:rPr lang="en-GB" sz="2000" i="1" dirty="0">
                <a:solidFill>
                  <a:schemeClr val="tx1"/>
                </a:solidFill>
              </a:rPr>
              <a:t>I still </a:t>
            </a:r>
            <a:r>
              <a:rPr lang="en-GB" sz="2000" dirty="0">
                <a:solidFill>
                  <a:schemeClr val="tx1"/>
                </a:solidFill>
              </a:rPr>
              <a:t>remember when I go there </a:t>
            </a:r>
            <a:r>
              <a:rPr lang="en-GB" sz="2000" i="1" dirty="0">
                <a:solidFill>
                  <a:schemeClr val="tx1"/>
                </a:solidFill>
              </a:rPr>
              <a:t>now.</a:t>
            </a:r>
          </a:p>
        </p:txBody>
      </p:sp>
      <p:pic>
        <p:nvPicPr>
          <p:cNvPr id="3" name="Online Media 2" descr="Recorded Sound">
            <a:hlinkClick r:id="" action="ppaction://media"/>
            <a:extLst>
              <a:ext uri="{FF2B5EF4-FFF2-40B4-BE49-F238E27FC236}">
                <a16:creationId xmlns:a16="http://schemas.microsoft.com/office/drawing/2014/main" id="{217B0496-DA44-B643-B8C7-1709338484C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0494134" y="466329"/>
            <a:ext cx="812800" cy="812800"/>
          </a:xfrm>
          <a:prstGeom prst="rect">
            <a:avLst/>
          </a:prstGeom>
        </p:spPr>
      </p:pic>
      <p:pic>
        <p:nvPicPr>
          <p:cNvPr id="4" name="Online Media 3" descr="Recorded Sound">
            <a:hlinkClick r:id="" action="ppaction://media"/>
            <a:extLst>
              <a:ext uri="{FF2B5EF4-FFF2-40B4-BE49-F238E27FC236}">
                <a16:creationId xmlns:a16="http://schemas.microsoft.com/office/drawing/2014/main" id="{E8A67199-519E-284C-B040-D6913B9B58E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29361" y="541606"/>
            <a:ext cx="812800" cy="812800"/>
          </a:xfrm>
          <a:prstGeom prst="rect">
            <a:avLst/>
          </a:prstGeom>
        </p:spPr>
      </p:pic>
      <p:pic>
        <p:nvPicPr>
          <p:cNvPr id="5" name="Online Media 4" descr="Recorded Sound">
            <a:hlinkClick r:id="" action="ppaction://media"/>
            <a:extLst>
              <a:ext uri="{FF2B5EF4-FFF2-40B4-BE49-F238E27FC236}">
                <a16:creationId xmlns:a16="http://schemas.microsoft.com/office/drawing/2014/main" id="{C0611D40-2AD3-D648-B067-37E8F35C07CD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0494134" y="1205843"/>
            <a:ext cx="812800" cy="812800"/>
          </a:xfrm>
          <a:prstGeom prst="rect">
            <a:avLst/>
          </a:prstGeom>
        </p:spPr>
      </p:pic>
      <p:pic>
        <p:nvPicPr>
          <p:cNvPr id="8" name="Online Media 7" descr="Recorded Sound">
            <a:hlinkClick r:id="" action="ppaction://media"/>
            <a:extLst>
              <a:ext uri="{FF2B5EF4-FFF2-40B4-BE49-F238E27FC236}">
                <a16:creationId xmlns:a16="http://schemas.microsoft.com/office/drawing/2014/main" id="{3A42830A-C19F-B146-8352-4E927049CB05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790465" y="1396465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3771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33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797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0" dur="281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8" dur="778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6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6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6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 animBg="1"/>
      <p:bldP spid="17" grpId="0" animBg="1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0465" y="324593"/>
            <a:ext cx="10573555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GB" sz="3600" b="1" dirty="0">
                <a:solidFill>
                  <a:srgbClr val="0000FF"/>
                </a:solidFill>
                <a:ea typeface="MS Mincho"/>
                <a:cs typeface="Times New Roman" panose="02020603050405020304" pitchFamily="18" charset="0"/>
              </a:rPr>
              <a:t>Perfect form</a:t>
            </a:r>
          </a:p>
          <a:p>
            <a:pPr algn="ctr">
              <a:spcAft>
                <a:spcPts val="0"/>
              </a:spcAft>
              <a:tabLst>
                <a:tab pos="6031230" algn="r"/>
              </a:tabLst>
            </a:pPr>
            <a:r>
              <a:rPr lang="en-GB" sz="2800" b="1" i="1" dirty="0">
                <a:latin typeface="Calibri" panose="020F0502020204030204" pitchFamily="34" charset="0"/>
                <a:ea typeface="MS Mincho"/>
                <a:cs typeface="Times New Roman" panose="02020603050405020304" pitchFamily="18" charset="0"/>
              </a:rPr>
              <a:t> </a:t>
            </a:r>
            <a:r>
              <a:rPr lang="en-GB" sz="3200" dirty="0">
                <a:latin typeface="Calibri" panose="020F0502020204030204" pitchFamily="34" charset="0"/>
                <a:ea typeface="MS Mincho"/>
                <a:cs typeface="Times New Roman" panose="02020603050405020304" pitchFamily="18" charset="0"/>
              </a:rPr>
              <a:t>There are two forms of the perfect form of the past tense.</a:t>
            </a:r>
            <a:endParaRPr lang="en-GB" sz="2800" dirty="0">
              <a:solidFill>
                <a:schemeClr val="bg1"/>
              </a:solidFill>
              <a:effectLst/>
              <a:latin typeface="Cambria" panose="02040503050406030204" pitchFamily="18" charset="0"/>
              <a:ea typeface="MS Mincho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06437" y="464234"/>
            <a:ext cx="11141612" cy="5852160"/>
          </a:xfrm>
          <a:prstGeom prst="rect">
            <a:avLst/>
          </a:prstGeom>
          <a:noFill/>
          <a:ln w="63500" cmpd="dbl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7438018"/>
              </p:ext>
            </p:extLst>
          </p:nvPr>
        </p:nvGraphicFramePr>
        <p:xfrm>
          <a:off x="735324" y="2507226"/>
          <a:ext cx="7968681" cy="3023702"/>
        </p:xfrm>
        <a:graphic>
          <a:graphicData uri="http://schemas.openxmlformats.org/drawingml/2006/table">
            <a:tbl>
              <a:tblPr firstRow="1" firstCol="1" bandRow="1"/>
              <a:tblGrid>
                <a:gridCol w="3983872">
                  <a:extLst>
                    <a:ext uri="{9D8B030D-6E8A-4147-A177-3AD203B41FA5}">
                      <a16:colId xmlns:a16="http://schemas.microsoft.com/office/drawing/2014/main" val="4031140314"/>
                    </a:ext>
                  </a:extLst>
                </a:gridCol>
                <a:gridCol w="3984809">
                  <a:extLst>
                    <a:ext uri="{9D8B030D-6E8A-4147-A177-3AD203B41FA5}">
                      <a16:colId xmlns:a16="http://schemas.microsoft.com/office/drawing/2014/main" val="1136001904"/>
                    </a:ext>
                  </a:extLst>
                </a:gridCol>
              </a:tblGrid>
              <a:tr h="58767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800" b="1" dirty="0">
                          <a:effectLst/>
                          <a:latin typeface="Calibri" panose="020F0502020204030204" pitchFamily="34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Present</a:t>
                      </a:r>
                      <a:r>
                        <a:rPr lang="en-GB" sz="2800" b="1" baseline="0" dirty="0">
                          <a:effectLst/>
                          <a:latin typeface="Calibri" panose="020F0502020204030204" pitchFamily="34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 perfect</a:t>
                      </a:r>
                      <a:endParaRPr lang="en-GB" sz="2000" dirty="0">
                        <a:effectLst/>
                        <a:latin typeface="Cambria" panose="020405030504060302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800" b="1" dirty="0">
                          <a:effectLst/>
                          <a:latin typeface="Calibri" panose="020F0502020204030204" pitchFamily="34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Past perfect</a:t>
                      </a:r>
                      <a:endParaRPr lang="en-GB" sz="2000" dirty="0">
                        <a:effectLst/>
                        <a:latin typeface="Cambria" panose="020405030504060302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6224048"/>
                  </a:ext>
                </a:extLst>
              </a:tr>
              <a:tr h="243602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GB" sz="1200" dirty="0">
                        <a:effectLst/>
                        <a:latin typeface="Cambria" panose="020405030504060302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GB" sz="1200" dirty="0">
                        <a:effectLst/>
                        <a:latin typeface="Cambria" panose="020405030504060302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2255607"/>
                  </a:ext>
                </a:extLst>
              </a:tr>
            </a:tbl>
          </a:graphicData>
        </a:graphic>
      </p:graphicFrame>
      <p:sp>
        <p:nvSpPr>
          <p:cNvPr id="9" name="Rectangle 8"/>
          <p:cNvSpPr/>
          <p:nvPr/>
        </p:nvSpPr>
        <p:spPr>
          <a:xfrm>
            <a:off x="735324" y="3085082"/>
            <a:ext cx="4036780" cy="669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GB" sz="2800" dirty="0">
                <a:latin typeface="Calibri" panose="020F050202020403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The boy </a:t>
            </a:r>
            <a:r>
              <a:rPr lang="en-GB" sz="2800" dirty="0">
                <a:solidFill>
                  <a:srgbClr val="0000FF"/>
                </a:solidFill>
                <a:latin typeface="Calibri" panose="020F050202020403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has</a:t>
            </a:r>
            <a:r>
              <a:rPr lang="en-GB" sz="2800" dirty="0">
                <a:latin typeface="Calibri" panose="020F050202020403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 finished work.</a:t>
            </a:r>
            <a:endParaRPr lang="en-GB" sz="2800" dirty="0">
              <a:latin typeface="Cambria" panose="02040503050406030204" pitchFamily="18" charset="0"/>
              <a:ea typeface="MS Mincho"/>
              <a:cs typeface="Times New Roman" panose="02020603050405020304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62809" y="5104302"/>
            <a:ext cx="4226093" cy="6690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GB" sz="2800" dirty="0">
                <a:latin typeface="Calibri" panose="020F050202020403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Ahmed </a:t>
            </a:r>
            <a:r>
              <a:rPr lang="en-GB" sz="2800" dirty="0">
                <a:solidFill>
                  <a:srgbClr val="0000FF"/>
                </a:solidFill>
                <a:latin typeface="Calibri" panose="020F050202020403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has</a:t>
            </a:r>
            <a:r>
              <a:rPr lang="en-GB" sz="2800" dirty="0">
                <a:latin typeface="Calibri" panose="020F050202020403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 enjoyed his day.</a:t>
            </a:r>
            <a:endParaRPr lang="en-GB" sz="2800" dirty="0">
              <a:latin typeface="Cambria" panose="02040503050406030204" pitchFamily="18" charset="0"/>
              <a:ea typeface="MS Mincho"/>
              <a:cs typeface="Times New Roman" panose="02020603050405020304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40199" y="4052072"/>
            <a:ext cx="3290581" cy="6690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GB" sz="2800" dirty="0">
                <a:latin typeface="Calibri" panose="020F050202020403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I </a:t>
            </a:r>
            <a:r>
              <a:rPr lang="en-GB" sz="2800" dirty="0">
                <a:solidFill>
                  <a:srgbClr val="0000FF"/>
                </a:solidFill>
                <a:latin typeface="Calibri" panose="020F050202020403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have</a:t>
            </a:r>
            <a:r>
              <a:rPr lang="en-GB" sz="2800" dirty="0">
                <a:latin typeface="Calibri" panose="020F050202020403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 told my secret.</a:t>
            </a:r>
            <a:endParaRPr lang="en-GB" sz="2800" dirty="0">
              <a:latin typeface="Cambria" panose="02040503050406030204" pitchFamily="18" charset="0"/>
              <a:ea typeface="MS Mincho"/>
              <a:cs typeface="Times New Roman" panose="020206030504050203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719664" y="3094485"/>
            <a:ext cx="4122796" cy="6690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GB" sz="2800" dirty="0">
                <a:latin typeface="Calibri" panose="020F050202020403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The boy </a:t>
            </a:r>
            <a:r>
              <a:rPr lang="en-GB" sz="2800" dirty="0">
                <a:solidFill>
                  <a:srgbClr val="FF0000"/>
                </a:solidFill>
                <a:latin typeface="Calibri" panose="020F050202020403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had</a:t>
            </a:r>
            <a:r>
              <a:rPr lang="en-GB" sz="2800" dirty="0">
                <a:latin typeface="Calibri" panose="020F050202020403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 finished work.</a:t>
            </a:r>
            <a:endParaRPr lang="en-GB" sz="2800" dirty="0">
              <a:latin typeface="Cambria" panose="02040503050406030204" pitchFamily="18" charset="0"/>
              <a:ea typeface="MS Mincho"/>
              <a:cs typeface="Times New Roman" panose="02020603050405020304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710960" y="5104302"/>
            <a:ext cx="4274183" cy="6690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GB" sz="2800" dirty="0">
                <a:latin typeface="Calibri" panose="020F050202020403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Ahmed </a:t>
            </a:r>
            <a:r>
              <a:rPr lang="en-GB" sz="2800" dirty="0">
                <a:solidFill>
                  <a:srgbClr val="FF0000"/>
                </a:solidFill>
                <a:latin typeface="Calibri" panose="020F050202020403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had</a:t>
            </a:r>
            <a:r>
              <a:rPr lang="en-GB" sz="2800" dirty="0">
                <a:latin typeface="Calibri" panose="020F050202020403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 enjoyed his day.</a:t>
            </a:r>
            <a:endParaRPr lang="en-GB" sz="2800" dirty="0">
              <a:latin typeface="Cambria" panose="02040503050406030204" pitchFamily="18" charset="0"/>
              <a:ea typeface="MS Mincho"/>
              <a:cs typeface="Times New Roman" panose="02020603050405020304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253383" y="4052820"/>
            <a:ext cx="3149388" cy="6690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GB" sz="2800" dirty="0">
                <a:latin typeface="Calibri" panose="020F050202020403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I </a:t>
            </a:r>
            <a:r>
              <a:rPr lang="en-GB" sz="2800" dirty="0">
                <a:solidFill>
                  <a:srgbClr val="FF0000"/>
                </a:solidFill>
                <a:latin typeface="Calibri" panose="020F050202020403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had</a:t>
            </a:r>
            <a:r>
              <a:rPr lang="en-GB" sz="2800" dirty="0">
                <a:latin typeface="Calibri" panose="020F050202020403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 told my secret.</a:t>
            </a:r>
            <a:endParaRPr lang="en-GB" sz="2800" dirty="0">
              <a:latin typeface="Cambria" panose="02040503050406030204" pitchFamily="18" charset="0"/>
              <a:ea typeface="MS Mincho"/>
              <a:cs typeface="Times New Roman" panose="02020603050405020304" pitchFamily="18" charset="0"/>
            </a:endParaRPr>
          </a:p>
        </p:txBody>
      </p:sp>
      <p:sp>
        <p:nvSpPr>
          <p:cNvPr id="16" name="Rounded Rectangular Callout 15"/>
          <p:cNvSpPr/>
          <p:nvPr/>
        </p:nvSpPr>
        <p:spPr>
          <a:xfrm>
            <a:off x="9204601" y="1890509"/>
            <a:ext cx="2460200" cy="1252539"/>
          </a:xfrm>
          <a:prstGeom prst="wedgeRoundRectCallout">
            <a:avLst>
              <a:gd name="adj1" fmla="val -73245"/>
              <a:gd name="adj2" fmla="val 82161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</a:rPr>
              <a:t>In the past, he had finished and, in the past, he is </a:t>
            </a:r>
            <a:r>
              <a:rPr lang="en-GB" sz="2000" i="1" dirty="0">
                <a:solidFill>
                  <a:schemeClr val="tx1"/>
                </a:solidFill>
              </a:rPr>
              <a:t>still</a:t>
            </a:r>
            <a:r>
              <a:rPr lang="en-GB" sz="2000" dirty="0">
                <a:solidFill>
                  <a:schemeClr val="tx1"/>
                </a:solidFill>
              </a:rPr>
              <a:t> finished.</a:t>
            </a:r>
          </a:p>
        </p:txBody>
      </p:sp>
      <p:sp>
        <p:nvSpPr>
          <p:cNvPr id="17" name="Rounded Rectangular Callout 16"/>
          <p:cNvSpPr/>
          <p:nvPr/>
        </p:nvSpPr>
        <p:spPr>
          <a:xfrm>
            <a:off x="9264098" y="3366613"/>
            <a:ext cx="2192578" cy="1284667"/>
          </a:xfrm>
          <a:prstGeom prst="wedgeRoundRectCallout">
            <a:avLst>
              <a:gd name="adj1" fmla="val -90440"/>
              <a:gd name="adj2" fmla="val 36718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</a:rPr>
              <a:t>In the past, I told my secret and, in the past, it is </a:t>
            </a:r>
            <a:r>
              <a:rPr lang="en-GB" sz="2000" i="1" dirty="0">
                <a:solidFill>
                  <a:schemeClr val="tx1"/>
                </a:solidFill>
              </a:rPr>
              <a:t>still</a:t>
            </a:r>
            <a:r>
              <a:rPr lang="en-GB" sz="2000" dirty="0">
                <a:solidFill>
                  <a:schemeClr val="tx1"/>
                </a:solidFill>
              </a:rPr>
              <a:t> told.</a:t>
            </a:r>
          </a:p>
        </p:txBody>
      </p:sp>
      <p:sp>
        <p:nvSpPr>
          <p:cNvPr id="20" name="Rounded Rectangular Callout 19"/>
          <p:cNvSpPr/>
          <p:nvPr/>
        </p:nvSpPr>
        <p:spPr>
          <a:xfrm>
            <a:off x="9075282" y="4721101"/>
            <a:ext cx="2328046" cy="1505375"/>
          </a:xfrm>
          <a:prstGeom prst="wedgeRoundRectCallout">
            <a:avLst>
              <a:gd name="adj1" fmla="val -74502"/>
              <a:gd name="adj2" fmla="val -12058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</a:rPr>
              <a:t>In the past, Ahmed enjoyed the day and, in the past, he </a:t>
            </a:r>
            <a:r>
              <a:rPr lang="en-GB" sz="2000" i="1" dirty="0">
                <a:solidFill>
                  <a:schemeClr val="tx1"/>
                </a:solidFill>
              </a:rPr>
              <a:t>still</a:t>
            </a:r>
            <a:r>
              <a:rPr lang="en-GB" sz="2000" dirty="0">
                <a:solidFill>
                  <a:schemeClr val="tx1"/>
                </a:solidFill>
              </a:rPr>
              <a:t> enjoys it.</a:t>
            </a:r>
          </a:p>
        </p:txBody>
      </p:sp>
      <p:pic>
        <p:nvPicPr>
          <p:cNvPr id="3" name="Online Media 2" descr="Recorded Sound">
            <a:hlinkClick r:id="" action="ppaction://media"/>
            <a:extLst>
              <a:ext uri="{FF2B5EF4-FFF2-40B4-BE49-F238E27FC236}">
                <a16:creationId xmlns:a16="http://schemas.microsoft.com/office/drawing/2014/main" id="{09DD3C68-DD14-D04A-90F3-25E83A4924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31788" y="5987366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3878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339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6" grpId="0" animBg="1"/>
      <p:bldP spid="17" grpId="0" animBg="1"/>
      <p:bldP spid="2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4033556"/>
              </p:ext>
            </p:extLst>
          </p:nvPr>
        </p:nvGraphicFramePr>
        <p:xfrm>
          <a:off x="1232451" y="2014331"/>
          <a:ext cx="9263270" cy="3604591"/>
        </p:xfrm>
        <a:graphic>
          <a:graphicData uri="http://schemas.openxmlformats.org/drawingml/2006/table">
            <a:tbl>
              <a:tblPr firstRow="1" firstCol="1" bandRow="1"/>
              <a:tblGrid>
                <a:gridCol w="2729782">
                  <a:extLst>
                    <a:ext uri="{9D8B030D-6E8A-4147-A177-3AD203B41FA5}">
                      <a16:colId xmlns:a16="http://schemas.microsoft.com/office/drawing/2014/main" val="1962481"/>
                    </a:ext>
                  </a:extLst>
                </a:gridCol>
                <a:gridCol w="3341337">
                  <a:extLst>
                    <a:ext uri="{9D8B030D-6E8A-4147-A177-3AD203B41FA5}">
                      <a16:colId xmlns:a16="http://schemas.microsoft.com/office/drawing/2014/main" val="3690774616"/>
                    </a:ext>
                  </a:extLst>
                </a:gridCol>
                <a:gridCol w="3192151">
                  <a:extLst>
                    <a:ext uri="{9D8B030D-6E8A-4147-A177-3AD203B41FA5}">
                      <a16:colId xmlns:a16="http://schemas.microsoft.com/office/drawing/2014/main" val="1415077768"/>
                    </a:ext>
                  </a:extLst>
                </a:gridCol>
              </a:tblGrid>
              <a:tr h="36045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731510" algn="r"/>
                        </a:tabLst>
                      </a:pPr>
                      <a:r>
                        <a:rPr lang="en-GB" sz="2800" b="1" u="sng" dirty="0"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Simple</a:t>
                      </a:r>
                      <a:r>
                        <a:rPr lang="en-GB" sz="2800" b="1" u="sng" baseline="0" dirty="0"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 pas</a:t>
                      </a:r>
                      <a:r>
                        <a:rPr lang="en-GB" sz="2800" b="1" u="sng" dirty="0"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GB" sz="2800" dirty="0">
                        <a:effectLst/>
                        <a:latin typeface="+mn-lt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9CF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731510" algn="r"/>
                        </a:tabLst>
                      </a:pPr>
                      <a:r>
                        <a:rPr lang="en-GB" sz="2800" b="1" u="sng" dirty="0"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Present perfect</a:t>
                      </a:r>
                      <a:endParaRPr lang="en-GB" sz="2800" dirty="0">
                        <a:effectLst/>
                        <a:latin typeface="+mn-lt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731510" algn="r"/>
                        </a:tabLst>
                      </a:pPr>
                      <a:r>
                        <a:rPr lang="en-GB" sz="2800" b="1" u="sng" dirty="0">
                          <a:effectLst/>
                          <a:latin typeface="+mn-lt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Past perfect</a:t>
                      </a:r>
                      <a:endParaRPr lang="en-GB" sz="2800" dirty="0">
                        <a:effectLst/>
                        <a:latin typeface="+mn-lt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BE5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275070"/>
                  </a:ext>
                </a:extLst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1087799" y="771211"/>
            <a:ext cx="99788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GB" sz="3200" b="1" dirty="0">
                <a:solidFill>
                  <a:srgbClr val="0000FF"/>
                </a:solidFill>
                <a:latin typeface="Calibri" panose="020F0502020204030204" pitchFamily="34" charset="0"/>
                <a:ea typeface="MS Mincho"/>
                <a:cs typeface="Times New Roman" panose="02020603050405020304" pitchFamily="18" charset="0"/>
              </a:rPr>
              <a:t>Perfect form of verbs: present and past perfect </a:t>
            </a:r>
            <a:endParaRPr lang="en-GB" sz="3200" dirty="0">
              <a:solidFill>
                <a:srgbClr val="0000FF"/>
              </a:solidFill>
              <a:latin typeface="Cambria" panose="02040503050406030204" pitchFamily="18" charset="0"/>
              <a:ea typeface="MS Mincho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695832" y="2618914"/>
            <a:ext cx="164416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tabLst>
                <a:tab pos="5731510" algn="r"/>
              </a:tabLst>
            </a:pPr>
            <a:r>
              <a:rPr lang="en-GB" sz="2800" dirty="0">
                <a:ea typeface="Cambria" panose="02040503050406030204" pitchFamily="18" charset="0"/>
                <a:cs typeface="Times New Roman" panose="02020603050405020304" pitchFamily="18" charset="0"/>
              </a:rPr>
              <a:t>He </a:t>
            </a:r>
            <a:r>
              <a:rPr lang="en-GB" sz="2800" i="1" dirty="0">
                <a:ea typeface="Cambria" panose="02040503050406030204" pitchFamily="18" charset="0"/>
                <a:cs typeface="Times New Roman" panose="02020603050405020304" pitchFamily="18" charset="0"/>
              </a:rPr>
              <a:t>talked</a:t>
            </a:r>
            <a:endParaRPr lang="en-GB" sz="2800" i="1" dirty="0">
              <a:ea typeface="MS Mincho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788740" y="3293406"/>
            <a:ext cx="14593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tabLst>
                <a:tab pos="5731510" algn="r"/>
              </a:tabLst>
            </a:pPr>
            <a:r>
              <a:rPr lang="en-GB" sz="2800" dirty="0">
                <a:ea typeface="Cambria" panose="02040503050406030204" pitchFamily="18" charset="0"/>
                <a:cs typeface="Times New Roman" panose="02020603050405020304" pitchFamily="18" charset="0"/>
              </a:rPr>
              <a:t>It </a:t>
            </a:r>
            <a:r>
              <a:rPr lang="en-GB" sz="2800" i="1" dirty="0">
                <a:ea typeface="Cambria" panose="02040503050406030204" pitchFamily="18" charset="0"/>
                <a:cs typeface="Times New Roman" panose="02020603050405020304" pitchFamily="18" charset="0"/>
              </a:rPr>
              <a:t>rattled</a:t>
            </a:r>
            <a:endParaRPr lang="en-GB" sz="2800" i="1" dirty="0">
              <a:ea typeface="MS Mincho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342333" y="3969627"/>
            <a:ext cx="24801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tabLst>
                <a:tab pos="5731510" algn="r"/>
              </a:tabLst>
            </a:pPr>
            <a:r>
              <a:rPr lang="en-GB" sz="2800" dirty="0">
                <a:ea typeface="Cambria" panose="02040503050406030204" pitchFamily="18" charset="0"/>
                <a:cs typeface="Times New Roman" panose="02020603050405020304" pitchFamily="18" charset="0"/>
              </a:rPr>
              <a:t>Hassan </a:t>
            </a:r>
            <a:r>
              <a:rPr lang="en-GB" sz="2800" i="1" dirty="0">
                <a:ea typeface="Cambria" panose="02040503050406030204" pitchFamily="18" charset="0"/>
                <a:cs typeface="Times New Roman" panose="02020603050405020304" pitchFamily="18" charset="0"/>
              </a:rPr>
              <a:t>laughed</a:t>
            </a:r>
            <a:endParaRPr lang="en-GB" sz="2800" i="1" dirty="0">
              <a:ea typeface="MS Mincho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16668" y="4729394"/>
            <a:ext cx="16024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tabLst>
                <a:tab pos="5731510" algn="r"/>
              </a:tabLst>
            </a:pPr>
            <a:r>
              <a:rPr lang="en-GB" sz="2800" dirty="0">
                <a:ea typeface="Cambria" panose="02040503050406030204" pitchFamily="18" charset="0"/>
                <a:cs typeface="Times New Roman" panose="02020603050405020304" pitchFamily="18" charset="0"/>
              </a:rPr>
              <a:t>I </a:t>
            </a:r>
            <a:r>
              <a:rPr lang="en-GB" sz="2800" i="1" dirty="0">
                <a:ea typeface="Cambria" panose="02040503050406030204" pitchFamily="18" charset="0"/>
                <a:cs typeface="Times New Roman" panose="02020603050405020304" pitchFamily="18" charset="0"/>
              </a:rPr>
              <a:t>watched</a:t>
            </a:r>
            <a:endParaRPr lang="en-GB" sz="2800" i="1" dirty="0">
              <a:ea typeface="MS Mincho"/>
              <a:cs typeface="Times New Roman" panose="02020603050405020304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541075" y="2624364"/>
            <a:ext cx="22343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tabLst>
                <a:tab pos="5731510" algn="r"/>
              </a:tabLst>
            </a:pPr>
            <a:r>
              <a:rPr lang="en-GB" sz="2800" dirty="0">
                <a:ea typeface="Cambria" panose="02040503050406030204" pitchFamily="18" charset="0"/>
                <a:cs typeface="Times New Roman" panose="02020603050405020304" pitchFamily="18" charset="0"/>
              </a:rPr>
              <a:t>He </a:t>
            </a:r>
            <a:r>
              <a:rPr lang="en-GB" sz="2800" i="1" dirty="0">
                <a:ea typeface="Cambria" panose="02040503050406030204" pitchFamily="18" charset="0"/>
                <a:cs typeface="Times New Roman" panose="02020603050405020304" pitchFamily="18" charset="0"/>
              </a:rPr>
              <a:t>has talked</a:t>
            </a:r>
            <a:endParaRPr lang="en-GB" sz="2800" i="1" dirty="0">
              <a:ea typeface="MS Mincho"/>
              <a:cs typeface="Times New Roman" panose="020206030504050203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732418" y="2626021"/>
            <a:ext cx="2279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tabLst>
                <a:tab pos="5731510" algn="r"/>
              </a:tabLst>
            </a:pPr>
            <a:r>
              <a:rPr lang="en-GB" sz="2800" dirty="0">
                <a:ea typeface="Cambria" panose="02040503050406030204" pitchFamily="18" charset="0"/>
                <a:cs typeface="Times New Roman" panose="02020603050405020304" pitchFamily="18" charset="0"/>
              </a:rPr>
              <a:t>He </a:t>
            </a:r>
            <a:r>
              <a:rPr lang="en-GB" sz="2800" i="1" dirty="0">
                <a:ea typeface="Cambria" panose="02040503050406030204" pitchFamily="18" charset="0"/>
                <a:cs typeface="Times New Roman" panose="02020603050405020304" pitchFamily="18" charset="0"/>
              </a:rPr>
              <a:t>had talked</a:t>
            </a:r>
            <a:endParaRPr lang="en-GB" sz="2800" i="1" dirty="0">
              <a:ea typeface="MS Mincho"/>
              <a:cs typeface="Times New Roman" panose="02020603050405020304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633629" y="3293406"/>
            <a:ext cx="20492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tabLst>
                <a:tab pos="5731510" algn="r"/>
              </a:tabLst>
            </a:pPr>
            <a:r>
              <a:rPr lang="en-GB" sz="2800" dirty="0">
                <a:ea typeface="Cambria" panose="02040503050406030204" pitchFamily="18" charset="0"/>
                <a:cs typeface="Times New Roman" panose="02020603050405020304" pitchFamily="18" charset="0"/>
              </a:rPr>
              <a:t>It </a:t>
            </a:r>
            <a:r>
              <a:rPr lang="en-GB" sz="2800" i="1" dirty="0">
                <a:ea typeface="Cambria" panose="02040503050406030204" pitchFamily="18" charset="0"/>
                <a:cs typeface="Times New Roman" panose="02020603050405020304" pitchFamily="18" charset="0"/>
              </a:rPr>
              <a:t>has rattled</a:t>
            </a:r>
            <a:endParaRPr lang="en-GB" sz="2800" i="1" dirty="0">
              <a:ea typeface="MS Mincho"/>
              <a:cs typeface="Times New Roman" panose="02020603050405020304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7775758" y="3293406"/>
            <a:ext cx="20940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tabLst>
                <a:tab pos="5731510" algn="r"/>
              </a:tabLst>
            </a:pPr>
            <a:r>
              <a:rPr lang="en-GB" sz="2800" dirty="0">
                <a:ea typeface="Cambria" panose="02040503050406030204" pitchFamily="18" charset="0"/>
                <a:cs typeface="Times New Roman" panose="02020603050405020304" pitchFamily="18" charset="0"/>
              </a:rPr>
              <a:t>It </a:t>
            </a:r>
            <a:r>
              <a:rPr lang="en-GB" sz="2800" i="1" dirty="0">
                <a:ea typeface="Cambria" panose="02040503050406030204" pitchFamily="18" charset="0"/>
                <a:cs typeface="Times New Roman" panose="02020603050405020304" pitchFamily="18" charset="0"/>
              </a:rPr>
              <a:t>had rattled</a:t>
            </a:r>
            <a:endParaRPr lang="en-GB" sz="2800" i="1" dirty="0">
              <a:ea typeface="MS Mincho"/>
              <a:cs typeface="Times New Roman" panose="02020603050405020304" pitchFamily="18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123201" y="3999012"/>
            <a:ext cx="30700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tabLst>
                <a:tab pos="5731510" algn="r"/>
              </a:tabLst>
            </a:pPr>
            <a:r>
              <a:rPr lang="en-GB" sz="2800" dirty="0">
                <a:ea typeface="Cambria" panose="02040503050406030204" pitchFamily="18" charset="0"/>
                <a:cs typeface="Times New Roman" panose="02020603050405020304" pitchFamily="18" charset="0"/>
              </a:rPr>
              <a:t>Hassan </a:t>
            </a:r>
            <a:r>
              <a:rPr lang="en-GB" sz="2800" i="1" dirty="0">
                <a:ea typeface="Cambria" panose="02040503050406030204" pitchFamily="18" charset="0"/>
                <a:cs typeface="Times New Roman" panose="02020603050405020304" pitchFamily="18" charset="0"/>
              </a:rPr>
              <a:t>has laughed</a:t>
            </a:r>
            <a:endParaRPr lang="en-GB" sz="2800" i="1" dirty="0">
              <a:ea typeface="MS Mincho"/>
              <a:cs typeface="Times New Roman" panose="02020603050405020304" pitchFamily="18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7393598" y="3999012"/>
            <a:ext cx="31149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tabLst>
                <a:tab pos="5731510" algn="r"/>
              </a:tabLst>
            </a:pPr>
            <a:r>
              <a:rPr lang="en-GB" sz="2800" dirty="0">
                <a:ea typeface="Cambria" panose="02040503050406030204" pitchFamily="18" charset="0"/>
                <a:cs typeface="Times New Roman" panose="02020603050405020304" pitchFamily="18" charset="0"/>
              </a:rPr>
              <a:t>Hassan </a:t>
            </a:r>
            <a:r>
              <a:rPr lang="en-GB" sz="2800" i="1" dirty="0">
                <a:ea typeface="Cambria" panose="02040503050406030204" pitchFamily="18" charset="0"/>
                <a:cs typeface="Times New Roman" panose="02020603050405020304" pitchFamily="18" charset="0"/>
              </a:rPr>
              <a:t>had laughed</a:t>
            </a:r>
            <a:endParaRPr lang="en-GB" sz="2800" i="1" dirty="0">
              <a:ea typeface="MS Mincho"/>
              <a:cs typeface="Times New Roman" panose="02020603050405020304" pitchFamily="18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406191" y="4696983"/>
            <a:ext cx="23847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tabLst>
                <a:tab pos="5731510" algn="r"/>
              </a:tabLst>
            </a:pPr>
            <a:r>
              <a:rPr lang="en-GB" sz="2800" dirty="0">
                <a:ea typeface="Cambria" panose="02040503050406030204" pitchFamily="18" charset="0"/>
                <a:cs typeface="Times New Roman" panose="02020603050405020304" pitchFamily="18" charset="0"/>
              </a:rPr>
              <a:t>I </a:t>
            </a:r>
            <a:r>
              <a:rPr lang="en-GB" sz="2800" i="1" dirty="0">
                <a:ea typeface="Cambria" panose="02040503050406030204" pitchFamily="18" charset="0"/>
                <a:cs typeface="Times New Roman" panose="02020603050405020304" pitchFamily="18" charset="0"/>
              </a:rPr>
              <a:t>have watched</a:t>
            </a:r>
            <a:endParaRPr lang="en-GB" sz="2800" i="1" dirty="0">
              <a:ea typeface="MS Mincho"/>
              <a:cs typeface="Times New Roman" panose="02020603050405020304" pitchFamily="18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7753380" y="4729394"/>
            <a:ext cx="22372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tabLst>
                <a:tab pos="5731510" algn="r"/>
              </a:tabLst>
            </a:pPr>
            <a:r>
              <a:rPr lang="en-GB" sz="2800" dirty="0">
                <a:ea typeface="Cambria" panose="02040503050406030204" pitchFamily="18" charset="0"/>
                <a:cs typeface="Times New Roman" panose="02020603050405020304" pitchFamily="18" charset="0"/>
              </a:rPr>
              <a:t>I </a:t>
            </a:r>
            <a:r>
              <a:rPr lang="en-GB" sz="2800" i="1" dirty="0">
                <a:ea typeface="Cambria" panose="02040503050406030204" pitchFamily="18" charset="0"/>
                <a:cs typeface="Times New Roman" panose="02020603050405020304" pitchFamily="18" charset="0"/>
              </a:rPr>
              <a:t>had watched</a:t>
            </a:r>
            <a:endParaRPr lang="en-GB" sz="2800" i="1" dirty="0">
              <a:ea typeface="MS Mincho"/>
              <a:cs typeface="Times New Roman" panose="02020603050405020304" pitchFamily="18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506437" y="464234"/>
            <a:ext cx="11141612" cy="5852160"/>
          </a:xfrm>
          <a:prstGeom prst="rect">
            <a:avLst/>
          </a:prstGeom>
          <a:noFill/>
          <a:ln w="63500" cmpd="dbl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" name="Online Media 2" descr="Recorded Sound">
            <a:hlinkClick r:id="" action="ppaction://media"/>
            <a:extLst>
              <a:ext uri="{FF2B5EF4-FFF2-40B4-BE49-F238E27FC236}">
                <a16:creationId xmlns:a16="http://schemas.microsoft.com/office/drawing/2014/main" id="{DA138D7D-C76D-D742-BEBD-D9FC1B63EFD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508553" y="543186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937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5" grpId="0"/>
      <p:bldP spid="6" grpId="0"/>
      <p:bldP spid="11" grpId="0"/>
      <p:bldP spid="12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660632" y="4432330"/>
            <a:ext cx="683321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  <a:tabLst>
                <a:tab pos="5731510" algn="r"/>
              </a:tabLst>
            </a:pPr>
            <a:r>
              <a:rPr lang="en-GB" sz="2800" dirty="0">
                <a:ea typeface="MS Mincho"/>
                <a:cs typeface="Times New Roman" panose="02020603050405020304" pitchFamily="18" charset="0"/>
              </a:rPr>
              <a:t>This can be in the </a:t>
            </a:r>
            <a:r>
              <a:rPr lang="en-GB" sz="2800" b="1" dirty="0">
                <a:solidFill>
                  <a:srgbClr val="0000FF"/>
                </a:solidFill>
                <a:ea typeface="MS Mincho"/>
                <a:cs typeface="Times New Roman" panose="02020603050405020304" pitchFamily="18" charset="0"/>
              </a:rPr>
              <a:t>present</a:t>
            </a:r>
            <a:r>
              <a:rPr lang="en-GB" sz="2800" dirty="0">
                <a:ea typeface="MS Mincho"/>
                <a:cs typeface="Times New Roman" panose="02020603050405020304" pitchFamily="18" charset="0"/>
              </a:rPr>
              <a:t> (happening now) </a:t>
            </a:r>
          </a:p>
          <a:p>
            <a:pPr>
              <a:spcAft>
                <a:spcPts val="0"/>
              </a:spcAft>
              <a:tabLst>
                <a:tab pos="5731510" algn="r"/>
              </a:tabLst>
            </a:pPr>
            <a:endParaRPr lang="en-GB" sz="2800" dirty="0">
              <a:ea typeface="MS Mincho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5731510" algn="r"/>
              </a:tabLst>
            </a:pPr>
            <a:r>
              <a:rPr lang="en-GB" sz="2800" dirty="0">
                <a:ea typeface="MS Mincho"/>
                <a:cs typeface="Times New Roman" panose="02020603050405020304" pitchFamily="18" charset="0"/>
              </a:rPr>
              <a:t>or in the </a:t>
            </a:r>
            <a:r>
              <a:rPr lang="en-GB" sz="2800" b="1" dirty="0">
                <a:solidFill>
                  <a:srgbClr val="0000FF"/>
                </a:solidFill>
                <a:ea typeface="MS Mincho"/>
                <a:cs typeface="Times New Roman" panose="02020603050405020304" pitchFamily="18" charset="0"/>
              </a:rPr>
              <a:t>past</a:t>
            </a:r>
            <a:r>
              <a:rPr lang="en-GB" sz="2800" dirty="0">
                <a:ea typeface="MS Mincho"/>
                <a:cs typeface="Times New Roman" panose="02020603050405020304" pitchFamily="18" charset="0"/>
              </a:rPr>
              <a:t> (happened then).   </a:t>
            </a:r>
          </a:p>
        </p:txBody>
      </p:sp>
      <p:sp>
        <p:nvSpPr>
          <p:cNvPr id="7" name="Rectangle 6"/>
          <p:cNvSpPr/>
          <p:nvPr/>
        </p:nvSpPr>
        <p:spPr>
          <a:xfrm>
            <a:off x="506437" y="464234"/>
            <a:ext cx="11141612" cy="5852160"/>
          </a:xfrm>
          <a:prstGeom prst="rect">
            <a:avLst/>
          </a:prstGeom>
          <a:noFill/>
          <a:ln w="63500" cmpd="dbl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Rectangle 5"/>
          <p:cNvSpPr/>
          <p:nvPr/>
        </p:nvSpPr>
        <p:spPr>
          <a:xfrm>
            <a:off x="2565603" y="695938"/>
            <a:ext cx="702326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600" b="1" dirty="0">
                <a:solidFill>
                  <a:srgbClr val="0000FF"/>
                </a:solidFill>
                <a:latin typeface="Calibri" panose="020F0502020204030204" pitchFamily="34" charset="0"/>
                <a:ea typeface="MS Mincho"/>
                <a:cs typeface="Times New Roman" panose="02020603050405020304" pitchFamily="18" charset="0"/>
              </a:rPr>
              <a:t>The progressive form </a:t>
            </a:r>
            <a:r>
              <a:rPr lang="en-GB" sz="3600" dirty="0">
                <a:latin typeface="Calibri" panose="020F0502020204030204" pitchFamily="34" charset="0"/>
                <a:ea typeface="MS Mincho"/>
                <a:cs typeface="Times New Roman" panose="02020603050405020304" pitchFamily="18" charset="0"/>
              </a:rPr>
              <a:t>is continuous. </a:t>
            </a:r>
            <a:endParaRPr lang="en-GB" sz="3600" dirty="0"/>
          </a:p>
        </p:txBody>
      </p:sp>
      <p:sp>
        <p:nvSpPr>
          <p:cNvPr id="9" name="Rectangle 8"/>
          <p:cNvSpPr/>
          <p:nvPr/>
        </p:nvSpPr>
        <p:spPr>
          <a:xfrm>
            <a:off x="1973954" y="1502198"/>
            <a:ext cx="57093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ea typeface="MS Mincho"/>
                <a:cs typeface="Times New Roman" panose="02020603050405020304" pitchFamily="18" charset="0"/>
              </a:rPr>
              <a:t>It suggests that the action </a:t>
            </a:r>
            <a:r>
              <a:rPr lang="en-GB" sz="2800" b="1" dirty="0">
                <a:latin typeface="Calibri" panose="020F0502020204030204" pitchFamily="34" charset="0"/>
                <a:ea typeface="MS Mincho"/>
                <a:cs typeface="Times New Roman" panose="02020603050405020304" pitchFamily="18" charset="0"/>
              </a:rPr>
              <a:t>continues</a:t>
            </a:r>
            <a:r>
              <a:rPr lang="en-GB" sz="2800" dirty="0">
                <a:latin typeface="Calibri" panose="020F0502020204030204" pitchFamily="34" charset="0"/>
                <a:ea typeface="MS Mincho"/>
                <a:cs typeface="Times New Roman" panose="02020603050405020304" pitchFamily="18" charset="0"/>
              </a:rPr>
              <a:t>, </a:t>
            </a:r>
            <a:endParaRPr lang="en-GB" sz="2800" dirty="0"/>
          </a:p>
        </p:txBody>
      </p:sp>
      <p:sp>
        <p:nvSpPr>
          <p:cNvPr id="11" name="Rectangle 10"/>
          <p:cNvSpPr/>
          <p:nvPr/>
        </p:nvSpPr>
        <p:spPr>
          <a:xfrm>
            <a:off x="7368500" y="1513546"/>
            <a:ext cx="31891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ea typeface="MS Mincho"/>
                <a:cs typeface="Times New Roman" panose="02020603050405020304" pitchFamily="18" charset="0"/>
              </a:rPr>
              <a:t>for a period of time, </a:t>
            </a:r>
            <a:endParaRPr lang="en-GB" sz="2800" dirty="0"/>
          </a:p>
        </p:txBody>
      </p:sp>
      <p:sp>
        <p:nvSpPr>
          <p:cNvPr id="12" name="Rectangle 11"/>
          <p:cNvSpPr/>
          <p:nvPr/>
        </p:nvSpPr>
        <p:spPr>
          <a:xfrm>
            <a:off x="1356590" y="2964982"/>
            <a:ext cx="944129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ea typeface="MS Mincho"/>
                <a:cs typeface="Times New Roman" panose="02020603050405020304" pitchFamily="18" charset="0"/>
              </a:rPr>
              <a:t>or </a:t>
            </a:r>
            <a:r>
              <a:rPr lang="en-GB" sz="2800" b="1" dirty="0">
                <a:latin typeface="Calibri" panose="020F0502020204030204" pitchFamily="34" charset="0"/>
                <a:ea typeface="MS Mincho"/>
                <a:cs typeface="Times New Roman" panose="02020603050405020304" pitchFamily="18" charset="0"/>
              </a:rPr>
              <a:t>continues</a:t>
            </a:r>
            <a:r>
              <a:rPr lang="en-GB" sz="2800" dirty="0">
                <a:latin typeface="Calibri" panose="020F0502020204030204" pitchFamily="34" charset="0"/>
                <a:ea typeface="MS Mincho"/>
                <a:cs typeface="Times New Roman" panose="02020603050405020304" pitchFamily="18" charset="0"/>
              </a:rPr>
              <a:t> at the time something else happens or happened. </a:t>
            </a:r>
            <a:endParaRPr lang="en-GB" sz="2800" dirty="0"/>
          </a:p>
        </p:txBody>
      </p:sp>
      <p:sp>
        <p:nvSpPr>
          <p:cNvPr id="13" name="Rectangle 12"/>
          <p:cNvSpPr/>
          <p:nvPr/>
        </p:nvSpPr>
        <p:spPr>
          <a:xfrm>
            <a:off x="2637160" y="2118623"/>
            <a:ext cx="6880153" cy="52322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GB" sz="2800" dirty="0">
                <a:latin typeface="Calibri" panose="020F0502020204030204" pitchFamily="34" charset="0"/>
                <a:ea typeface="MS Mincho"/>
                <a:cs typeface="Times New Roman" panose="02020603050405020304" pitchFamily="18" charset="0"/>
              </a:rPr>
              <a:t>All day, I </a:t>
            </a:r>
            <a:r>
              <a:rPr lang="en-GB" sz="2800" i="1" dirty="0">
                <a:latin typeface="Calibri" panose="020F0502020204030204" pitchFamily="34" charset="0"/>
                <a:ea typeface="MS Mincho"/>
                <a:cs typeface="Times New Roman" panose="02020603050405020304" pitchFamily="18" charset="0"/>
              </a:rPr>
              <a:t>was waiting </a:t>
            </a:r>
            <a:r>
              <a:rPr lang="en-GB" sz="2800" dirty="0">
                <a:latin typeface="Calibri" panose="020F0502020204030204" pitchFamily="34" charset="0"/>
                <a:ea typeface="MS Mincho"/>
                <a:cs typeface="Times New Roman" panose="02020603050405020304" pitchFamily="18" charset="0"/>
              </a:rPr>
              <a:t>for the evening to come</a:t>
            </a:r>
            <a:r>
              <a:rPr lang="en-GB" sz="2800" i="1" dirty="0">
                <a:latin typeface="Calibri" panose="020F0502020204030204" pitchFamily="34" charset="0"/>
                <a:ea typeface="MS Mincho"/>
                <a:cs typeface="Times New Roman" panose="02020603050405020304" pitchFamily="18" charset="0"/>
              </a:rPr>
              <a:t>.</a:t>
            </a:r>
            <a:endParaRPr lang="en-GB" sz="2000" i="1" dirty="0">
              <a:effectLst/>
              <a:latin typeface="Cambria" panose="02040503050406030204" pitchFamily="18" charset="0"/>
              <a:ea typeface="MS Mincho"/>
              <a:cs typeface="Times New Roman" panose="02020603050405020304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669276" y="3671651"/>
            <a:ext cx="8627450" cy="52322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GB" sz="2800" dirty="0">
                <a:latin typeface="Calibri" panose="020F0502020204030204" pitchFamily="34" charset="0"/>
                <a:ea typeface="MS Mincho"/>
                <a:cs typeface="Times New Roman" panose="02020603050405020304" pitchFamily="18" charset="0"/>
              </a:rPr>
              <a:t>I </a:t>
            </a:r>
            <a:r>
              <a:rPr lang="en-GB" sz="2800" i="1" dirty="0">
                <a:latin typeface="Calibri" panose="020F0502020204030204" pitchFamily="34" charset="0"/>
                <a:ea typeface="MS Mincho"/>
                <a:cs typeface="Times New Roman" panose="02020603050405020304" pitchFamily="18" charset="0"/>
              </a:rPr>
              <a:t>was waiting </a:t>
            </a:r>
            <a:r>
              <a:rPr lang="en-GB" sz="2800" dirty="0">
                <a:latin typeface="Calibri" panose="020F0502020204030204" pitchFamily="34" charset="0"/>
                <a:ea typeface="MS Mincho"/>
                <a:cs typeface="Times New Roman" panose="02020603050405020304" pitchFamily="18" charset="0"/>
              </a:rPr>
              <a:t>for the evening to come while I worked</a:t>
            </a:r>
            <a:r>
              <a:rPr lang="en-GB" sz="2800" i="1" dirty="0">
                <a:latin typeface="Calibri" panose="020F0502020204030204" pitchFamily="34" charset="0"/>
                <a:ea typeface="MS Mincho"/>
                <a:cs typeface="Times New Roman" panose="02020603050405020304" pitchFamily="18" charset="0"/>
              </a:rPr>
              <a:t>.</a:t>
            </a:r>
            <a:endParaRPr lang="en-GB" sz="2000" i="1" dirty="0">
              <a:effectLst/>
              <a:latin typeface="Cambria" panose="02040503050406030204" pitchFamily="18" charset="0"/>
              <a:ea typeface="MS Mincho"/>
              <a:cs typeface="Times New Roman" panose="02020603050405020304" pitchFamily="18" charset="0"/>
            </a:endParaRPr>
          </a:p>
        </p:txBody>
      </p:sp>
      <p:pic>
        <p:nvPicPr>
          <p:cNvPr id="2" name="Online Media 1" descr="Recorded Sound">
            <a:hlinkClick r:id="" action="ppaction://media"/>
            <a:extLst>
              <a:ext uri="{FF2B5EF4-FFF2-40B4-BE49-F238E27FC236}">
                <a16:creationId xmlns:a16="http://schemas.microsoft.com/office/drawing/2014/main" id="{0E668D8B-8311-614A-9250-E945331E0EC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300684" y="514328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1220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0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" grpId="0" uiExpand="1" build="p"/>
      <p:bldP spid="9" grpId="0"/>
      <p:bldP spid="11" grpId="0"/>
      <p:bldP spid="12" grpId="0"/>
      <p:bldP spid="13" grpId="0" animBg="1"/>
      <p:bldP spid="1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5101</TotalTime>
  <Words>660</Words>
  <Application>Microsoft Office PowerPoint</Application>
  <PresentationFormat>Widescreen</PresentationFormat>
  <Paragraphs>128</Paragraphs>
  <Slides>11</Slides>
  <Notes>10</Notes>
  <HiddenSlides>0</HiddenSlides>
  <MMClips>13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Calibri</vt:lpstr>
      <vt:lpstr>Calibri Light</vt:lpstr>
      <vt:lpstr>Cambria</vt:lpstr>
      <vt:lpstr>MS Mincho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Pronouns</dc:title>
  <dc:creator>Deidre Holes</dc:creator>
  <cp:lastModifiedBy>SKerr-Delworth</cp:lastModifiedBy>
  <cp:revision>141</cp:revision>
  <dcterms:created xsi:type="dcterms:W3CDTF">2013-08-23T07:43:20Z</dcterms:created>
  <dcterms:modified xsi:type="dcterms:W3CDTF">2020-06-05T09:18:23Z</dcterms:modified>
</cp:coreProperties>
</file>