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sldIdLst>
    <p:sldId id="286" r:id="rId2"/>
    <p:sldId id="263" r:id="rId3"/>
    <p:sldId id="273" r:id="rId4"/>
    <p:sldId id="280" r:id="rId5"/>
    <p:sldId id="281" r:id="rId6"/>
    <p:sldId id="282" r:id="rId7"/>
    <p:sldId id="283" r:id="rId8"/>
    <p:sldId id="284" r:id="rId9"/>
  </p:sldIdLst>
  <p:sldSz cx="9144000" cy="6858000" type="screen4x3"/>
  <p:notesSz cx="6858000" cy="9144000"/>
  <p:embeddedFontLst>
    <p:embeddedFont>
      <p:font typeface="Kalam" panose="020B0604020202020204" charset="0"/>
      <p:regular r:id="rId10"/>
    </p:embeddedFont>
    <p:embeddedFont>
      <p:font typeface="Sassoon Infant Md" panose="02000603050000020003" charset="0"/>
      <p:regular r:id="rId11"/>
    </p:embeddedFont>
    <p:embeddedFont>
      <p:font typeface="Tuffy" panose="020B0603060100000000" charset="0"/>
      <p:regular r:id="rId12"/>
      <p:bold r:id="rId13"/>
      <p:italic r:id="rId14"/>
      <p:boldItalic r:id="rId15"/>
    </p:embeddedFont>
    <p:embeddedFont>
      <p:font typeface="Twinkl" panose="020B0604020202020204" charset="0"/>
      <p:regular r:id="rId16"/>
      <p:bold r:id="rId17"/>
    </p:embeddedFont>
    <p:embeddedFont>
      <p:font typeface="Twinkl SemiBold" charset="0"/>
      <p:bold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04" userDrawn="1">
          <p15:clr>
            <a:srgbClr val="A4A3A4"/>
          </p15:clr>
        </p15:guide>
        <p15:guide id="3" pos="317" userDrawn="1">
          <p15:clr>
            <a:srgbClr val="A4A3A4"/>
          </p15:clr>
        </p15:guide>
        <p15:guide id="4" pos="476" userDrawn="1">
          <p15:clr>
            <a:srgbClr val="A4A3A4"/>
          </p15:clr>
        </p15:guide>
        <p15:guide id="5" pos="5284" userDrawn="1">
          <p15:clr>
            <a:srgbClr val="A4A3A4"/>
          </p15:clr>
        </p15:guide>
        <p15:guide id="6" pos="5448" userDrawn="1">
          <p15:clr>
            <a:srgbClr val="A4A3A4"/>
          </p15:clr>
        </p15:guide>
        <p15:guide id="7" orient="horz" pos="323" userDrawn="1">
          <p15:clr>
            <a:srgbClr val="A4A3A4"/>
          </p15:clr>
        </p15:guide>
        <p15:guide id="8" orient="horz" pos="482" userDrawn="1">
          <p15:clr>
            <a:srgbClr val="A4A3A4"/>
          </p15:clr>
        </p15:guide>
        <p15:guide id="9" orient="horz" pos="3936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orient="horz" pos="12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1350" y="72"/>
      </p:cViewPr>
      <p:guideLst>
        <p:guide orient="horz" pos="2160"/>
        <p:guide pos="2904"/>
        <p:guide pos="317"/>
        <p:guide pos="476"/>
        <p:guide pos="5284"/>
        <p:guide pos="5448"/>
        <p:guide orient="horz" pos="323"/>
        <p:guide orient="horz" pos="482"/>
        <p:guide orient="horz" pos="3936"/>
        <p:guide orient="horz" pos="3838"/>
        <p:guide orient="horz" pos="12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ounded Rectangle 3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725" y="1122363"/>
            <a:ext cx="8201025" cy="2387600"/>
          </a:xfrm>
        </p:spPr>
        <p:txBody>
          <a:bodyPr>
            <a:normAutofit/>
          </a:bodyPr>
          <a:lstStyle>
            <a:lvl1pPr algn="ctr">
              <a:defRPr sz="4000"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725" y="3602038"/>
            <a:ext cx="8201025" cy="1655762"/>
          </a:xfrm>
        </p:spPr>
        <p:txBody>
          <a:bodyPr/>
          <a:lstStyle>
            <a:lvl1pPr marL="0" indent="0" algn="ctr">
              <a:buNone/>
              <a:defRPr sz="2400">
                <a:latin typeface="Twinkl" pitchFamily="2" charset="0"/>
                <a:ea typeface="Sassoon Infant Rg" panose="02000503030000020003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286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49" y="549275"/>
            <a:ext cx="8181975" cy="1325563"/>
          </a:xfrm>
          <a:noFill/>
          <a:ln>
            <a:noFill/>
          </a:ln>
        </p:spPr>
        <p:txBody>
          <a:bodyPr>
            <a:normAutofit/>
          </a:bodyPr>
          <a:lstStyle>
            <a:lvl1pPr>
              <a:defRPr sz="4000" b="1"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2" y="2014537"/>
            <a:ext cx="8181975" cy="4351338"/>
          </a:xfrm>
          <a:noFill/>
          <a:ln>
            <a:noFill/>
          </a:ln>
        </p:spPr>
        <p:txBody>
          <a:bodyPr/>
          <a:lstStyle>
            <a:lvl1pPr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Twinkl" pitchFamily="2" charset="0"/>
                <a:ea typeface="Sassoon Infant Rg" panose="02000503030000020003" pitchFamily="50" charset="0"/>
              </a:defRPr>
            </a:lvl2pPr>
            <a:lvl3pPr>
              <a:defRPr sz="1400">
                <a:latin typeface="Twinkl" pitchFamily="2" charset="0"/>
                <a:ea typeface="Sassoon Infant Rg" panose="02000503030000020003" pitchFamily="50" charset="0"/>
              </a:defRPr>
            </a:lvl3pPr>
            <a:lvl4pPr>
              <a:defRPr sz="1400">
                <a:latin typeface="Twinkl" pitchFamily="2" charset="0"/>
                <a:ea typeface="Sassoon Infant Rg" panose="02000503030000020003" pitchFamily="50" charset="0"/>
              </a:defRPr>
            </a:lvl4pPr>
            <a:lvl5pPr>
              <a:defRPr sz="1400">
                <a:latin typeface="Twinkl" pitchFamily="2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785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nit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2359034"/>
            <a:ext cx="8064500" cy="655294"/>
          </a:xfrm>
          <a:noFill/>
          <a:ln>
            <a:noFill/>
          </a:ln>
        </p:spPr>
        <p:txBody>
          <a:bodyPr>
            <a:noAutofit/>
          </a:bodyPr>
          <a:lstStyle>
            <a:lvl1pPr algn="ctr">
              <a:defRPr sz="6600" b="1">
                <a:solidFill>
                  <a:schemeClr val="bg1"/>
                </a:solidFill>
                <a:latin typeface="Tuffy" panose="020B0603060100000000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1654969" y="3199950"/>
            <a:ext cx="5834062" cy="543989"/>
          </a:xfrm>
          <a:noFill/>
          <a:ln>
            <a:noFill/>
          </a:ln>
        </p:spPr>
        <p:txBody>
          <a:bodyPr anchor="ctr" anchorCtr="1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Tuffy" panose="020B0603060100000000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38054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1693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3162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7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7776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ounded Rectangle 3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87031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ole Class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6" name="Whole Clas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80300" y="612775"/>
            <a:ext cx="12382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089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vidual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6" name="Individual Work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6200" y="612775"/>
            <a:ext cx="86518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4507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irs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6" name="Pair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6200" y="612775"/>
            <a:ext cx="86518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3254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king Partners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6" name="Talking Partner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6200" y="612775"/>
            <a:ext cx="86518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0261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ups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6" name="Group Work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6200" y="612775"/>
            <a:ext cx="86518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0126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ntal and Oral Starte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6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6200" y="612775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138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sesment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6200" y="612775"/>
            <a:ext cx="86518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197" y="2153354"/>
            <a:ext cx="8220075" cy="4242683"/>
          </a:xfrm>
        </p:spPr>
        <p:txBody>
          <a:bodyPr/>
          <a:lstStyle>
            <a:lvl1pPr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Twinkl" pitchFamily="2" charset="0"/>
                <a:ea typeface="Sassoon Infant Rg" panose="02000503030000020003" pitchFamily="50" charset="0"/>
              </a:defRPr>
            </a:lvl2pPr>
            <a:lvl3pPr>
              <a:defRPr sz="1400">
                <a:latin typeface="Twinkl" pitchFamily="2" charset="0"/>
                <a:ea typeface="Sassoon Infant Rg" panose="02000503030000020003" pitchFamily="50" charset="0"/>
              </a:defRPr>
            </a:lvl3pPr>
            <a:lvl4pPr>
              <a:defRPr sz="1400">
                <a:latin typeface="Twinkl" pitchFamily="2" charset="0"/>
                <a:ea typeface="Sassoon Infant Rg" panose="02000503030000020003" pitchFamily="50" charset="0"/>
              </a:defRPr>
            </a:lvl4pPr>
            <a:lvl5pPr>
              <a:defRPr sz="1400">
                <a:latin typeface="Twinkl" pitchFamily="2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rmAutofit/>
          </a:bodyPr>
          <a:lstStyle>
            <a:lvl1pPr>
              <a:defRPr sz="3600" b="0"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911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D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90538" y="695325"/>
            <a:ext cx="8162925" cy="1150938"/>
          </a:xfrm>
          <a:prstGeom prst="roundRect">
            <a:avLst>
              <a:gd name="adj" fmla="val 9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0538" y="1957388"/>
            <a:ext cx="8162925" cy="4387850"/>
          </a:xfrm>
          <a:prstGeom prst="roundRect">
            <a:avLst>
              <a:gd name="adj" fmla="val 258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8491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rgbClr val="1C1C1C"/>
          </a:solidFill>
          <a:latin typeface="Twinkl SemiBold" pitchFamily="2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Twinkl SemiBold" pitchFamily="2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Twinkl SemiBold" pitchFamily="2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Twinkl SemiBold" pitchFamily="2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Twinkl SemiBold" pitchFamily="2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Sassoon Infant Md" panose="02000603050000020003" pitchFamily="50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Sassoon Infant Md" panose="02000603050000020003" pitchFamily="50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Sassoon Infant Md" panose="02000603050000020003" pitchFamily="50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Sassoon Infant Md" panose="02000603050000020003" pitchFamily="50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Twinkl" pitchFamily="2" charset="0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Twinkl" pitchFamily="2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Twinkl" pitchFamily="2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Twinkl" pitchFamily="2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Twinkl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13.png"/><Relationship Id="rId21" Type="http://schemas.openxmlformats.org/officeDocument/2006/relationships/image" Target="../media/image30.png"/><Relationship Id="rId7" Type="http://schemas.openxmlformats.org/officeDocument/2006/relationships/image" Target="../media/image17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12.pn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7.png"/><Relationship Id="rId5" Type="http://schemas.openxmlformats.org/officeDocument/2006/relationships/image" Target="../media/image15.png"/><Relationship Id="rId15" Type="http://schemas.openxmlformats.org/officeDocument/2006/relationships/image" Target="../media/image24.png"/><Relationship Id="rId10" Type="http://schemas.openxmlformats.org/officeDocument/2006/relationships/image" Target="../media/image20.png"/><Relationship Id="rId19" Type="http://schemas.openxmlformats.org/officeDocument/2006/relationships/image" Target="../media/image28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3.jpeg"/><Relationship Id="rId22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6.png"/><Relationship Id="rId7" Type="http://schemas.openxmlformats.org/officeDocument/2006/relationships/image" Target="../media/image4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TextBox 175"/>
          <p:cNvSpPr txBox="1"/>
          <p:nvPr/>
        </p:nvSpPr>
        <p:spPr>
          <a:xfrm>
            <a:off x="755651" y="571668"/>
            <a:ext cx="7632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cs typeface="Twinkl"/>
              </a:rPr>
              <a:t>Pictograms</a:t>
            </a:r>
            <a:endParaRPr lang="en-GB" sz="3600" b="1" dirty="0"/>
          </a:p>
        </p:txBody>
      </p:sp>
      <p:sp>
        <p:nvSpPr>
          <p:cNvPr id="177" name="Rectangle 12">
            <a:extLst>
              <a:ext uri="{FF2B5EF4-FFF2-40B4-BE49-F238E27FC236}">
                <a16:creationId xmlns:a16="http://schemas.microsoft.com/office/drawing/2014/main" id="{47783640-D6BA-4B78-B890-E1E821D83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8356" y="3264725"/>
            <a:ext cx="374967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It is important to identify the value of the whole picture or symbol in a pictogram, as part symbols are often used to show different values.</a:t>
            </a:r>
          </a:p>
        </p:txBody>
      </p:sp>
      <p:grpSp>
        <p:nvGrpSpPr>
          <p:cNvPr id="178" name="Group 203">
            <a:extLst>
              <a:ext uri="{FF2B5EF4-FFF2-40B4-BE49-F238E27FC236}">
                <a16:creationId xmlns:a16="http://schemas.microsoft.com/office/drawing/2014/main" id="{1B9C30E2-8961-4D9B-B299-C39889C7CB33}"/>
              </a:ext>
            </a:extLst>
          </p:cNvPr>
          <p:cNvGrpSpPr>
            <a:grpSpLocks/>
          </p:cNvGrpSpPr>
          <p:nvPr/>
        </p:nvGrpSpPr>
        <p:grpSpPr bwMode="auto">
          <a:xfrm>
            <a:off x="3554342" y="4589463"/>
            <a:ext cx="1058862" cy="1420812"/>
            <a:chOff x="3512820" y="1673238"/>
            <a:chExt cx="1059180" cy="1420768"/>
          </a:xfrm>
        </p:grpSpPr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6A3CC8E5-B9C9-4780-B392-542A76E9721F}"/>
                </a:ext>
              </a:extLst>
            </p:cNvPr>
            <p:cNvSpPr/>
            <p:nvPr/>
          </p:nvSpPr>
          <p:spPr>
            <a:xfrm>
              <a:off x="3512820" y="1673238"/>
              <a:ext cx="1059180" cy="142076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94D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400" dirty="0">
                  <a:solidFill>
                    <a:schemeClr val="tx1"/>
                  </a:solidFill>
                </a:rPr>
                <a:t>Key:</a:t>
              </a:r>
            </a:p>
            <a:p>
              <a:pPr algn="ctr">
                <a:defRPr/>
              </a:pPr>
              <a:endParaRPr lang="en-GB" sz="1400" dirty="0">
                <a:solidFill>
                  <a:schemeClr val="tx1"/>
                </a:solidFill>
              </a:endParaRPr>
            </a:p>
            <a:p>
              <a:pPr algn="ctr">
                <a:defRPr/>
              </a:pPr>
              <a:endParaRPr lang="en-GB" sz="1400" dirty="0">
                <a:solidFill>
                  <a:schemeClr val="tx1"/>
                </a:solidFill>
              </a:endParaRPr>
            </a:p>
            <a:p>
              <a:pPr algn="ctr">
                <a:defRPr/>
              </a:pPr>
              <a:endParaRPr lang="en-GB" sz="1400" dirty="0">
                <a:solidFill>
                  <a:schemeClr val="tx1"/>
                </a:solidFill>
              </a:endParaRPr>
            </a:p>
            <a:p>
              <a:pPr algn="ctr">
                <a:defRPr/>
              </a:pPr>
              <a:r>
                <a:rPr lang="en-GB" sz="1400" dirty="0">
                  <a:solidFill>
                    <a:schemeClr val="tx1"/>
                  </a:solidFill>
                </a:rPr>
                <a:t>= 4 children</a:t>
              </a:r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309E7366-C89D-4210-8C4B-8E1F623D97C3}"/>
                </a:ext>
              </a:extLst>
            </p:cNvPr>
            <p:cNvSpPr/>
            <p:nvPr/>
          </p:nvSpPr>
          <p:spPr>
            <a:xfrm>
              <a:off x="3860586" y="2124074"/>
              <a:ext cx="368411" cy="369876"/>
            </a:xfrm>
            <a:prstGeom prst="ellipse">
              <a:avLst/>
            </a:prstGeom>
            <a:solidFill>
              <a:srgbClr val="E94D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741363" y="4248150"/>
            <a:ext cx="3495675" cy="2097989"/>
            <a:chOff x="741363" y="4248150"/>
            <a:chExt cx="3495675" cy="2097989"/>
          </a:xfrm>
        </p:grpSpPr>
        <p:grpSp>
          <p:nvGrpSpPr>
            <p:cNvPr id="182" name="Group 88">
              <a:extLst>
                <a:ext uri="{FF2B5EF4-FFF2-40B4-BE49-F238E27FC236}">
                  <a16:creationId xmlns:a16="http://schemas.microsoft.com/office/drawing/2014/main" id="{8390EE09-A86B-44C7-B2F5-DBD5A1DD7CD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8504" y="4500564"/>
              <a:ext cx="2625556" cy="1845575"/>
              <a:chOff x="625574" y="4525794"/>
              <a:chExt cx="2677350" cy="1881138"/>
            </a:xfrm>
          </p:grpSpPr>
          <p:grpSp>
            <p:nvGrpSpPr>
              <p:cNvPr id="184" name="Group 113">
                <a:extLst>
                  <a:ext uri="{FF2B5EF4-FFF2-40B4-BE49-F238E27FC236}">
                    <a16:creationId xmlns:a16="http://schemas.microsoft.com/office/drawing/2014/main" id="{0131A01F-76E2-41E0-A368-B6B1FC1E524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00823" y="4525794"/>
                <a:ext cx="2533926" cy="363323"/>
                <a:chOff x="782595" y="1458097"/>
                <a:chExt cx="4194085" cy="601362"/>
              </a:xfrm>
            </p:grpSpPr>
            <p:sp>
              <p:nvSpPr>
                <p:cNvPr id="231" name="Rectangle 230">
                  <a:extLst>
                    <a:ext uri="{FF2B5EF4-FFF2-40B4-BE49-F238E27FC236}">
                      <a16:creationId xmlns:a16="http://schemas.microsoft.com/office/drawing/2014/main" id="{D0D95C5C-4AFA-4EA1-AE09-0CD416E778D4}"/>
                    </a:ext>
                  </a:extLst>
                </p:cNvPr>
                <p:cNvSpPr/>
                <p:nvPr/>
              </p:nvSpPr>
              <p:spPr>
                <a:xfrm>
                  <a:off x="783485" y="1458097"/>
                  <a:ext cx="601648" cy="60137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32" name="Rectangle 231">
                  <a:extLst>
                    <a:ext uri="{FF2B5EF4-FFF2-40B4-BE49-F238E27FC236}">
                      <a16:creationId xmlns:a16="http://schemas.microsoft.com/office/drawing/2014/main" id="{163E00E1-DFC9-4845-A2E0-DCEAB1B0CD19}"/>
                    </a:ext>
                  </a:extLst>
                </p:cNvPr>
                <p:cNvSpPr/>
                <p:nvPr/>
              </p:nvSpPr>
              <p:spPr>
                <a:xfrm>
                  <a:off x="1385134" y="1458097"/>
                  <a:ext cx="601647" cy="60137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33" name="Rectangle 232">
                  <a:extLst>
                    <a:ext uri="{FF2B5EF4-FFF2-40B4-BE49-F238E27FC236}">
                      <a16:creationId xmlns:a16="http://schemas.microsoft.com/office/drawing/2014/main" id="{CD3F8C6A-105F-4F0C-A4C0-36A888926C2D}"/>
                    </a:ext>
                  </a:extLst>
                </p:cNvPr>
                <p:cNvSpPr/>
                <p:nvPr/>
              </p:nvSpPr>
              <p:spPr>
                <a:xfrm>
                  <a:off x="1986780" y="1458097"/>
                  <a:ext cx="601648" cy="60137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34" name="Rectangle 233">
                  <a:extLst>
                    <a:ext uri="{FF2B5EF4-FFF2-40B4-BE49-F238E27FC236}">
                      <a16:creationId xmlns:a16="http://schemas.microsoft.com/office/drawing/2014/main" id="{607B48F9-6B2F-4F1E-B31B-3E2916B874BE}"/>
                    </a:ext>
                  </a:extLst>
                </p:cNvPr>
                <p:cNvSpPr/>
                <p:nvPr/>
              </p:nvSpPr>
              <p:spPr>
                <a:xfrm>
                  <a:off x="2580546" y="1458097"/>
                  <a:ext cx="601648" cy="60137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35" name="Rectangle 234">
                  <a:extLst>
                    <a:ext uri="{FF2B5EF4-FFF2-40B4-BE49-F238E27FC236}">
                      <a16:creationId xmlns:a16="http://schemas.microsoft.com/office/drawing/2014/main" id="{A9FDCB6E-FC36-44F5-B7CF-1B83C8712FD4}"/>
                    </a:ext>
                  </a:extLst>
                </p:cNvPr>
                <p:cNvSpPr/>
                <p:nvPr/>
              </p:nvSpPr>
              <p:spPr>
                <a:xfrm>
                  <a:off x="3182194" y="1458097"/>
                  <a:ext cx="601647" cy="60137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36" name="Rectangle 235">
                  <a:extLst>
                    <a:ext uri="{FF2B5EF4-FFF2-40B4-BE49-F238E27FC236}">
                      <a16:creationId xmlns:a16="http://schemas.microsoft.com/office/drawing/2014/main" id="{FE46BDD4-F53F-4EB5-8006-F36C23E5F86B}"/>
                    </a:ext>
                  </a:extLst>
                </p:cNvPr>
                <p:cNvSpPr/>
                <p:nvPr/>
              </p:nvSpPr>
              <p:spPr>
                <a:xfrm>
                  <a:off x="3783841" y="1458097"/>
                  <a:ext cx="599020" cy="60137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37" name="Rectangle 236">
                  <a:extLst>
                    <a:ext uri="{FF2B5EF4-FFF2-40B4-BE49-F238E27FC236}">
                      <a16:creationId xmlns:a16="http://schemas.microsoft.com/office/drawing/2014/main" id="{A3D06352-FC5B-4D43-8E2B-E45831630DF9}"/>
                    </a:ext>
                  </a:extLst>
                </p:cNvPr>
                <p:cNvSpPr/>
                <p:nvPr/>
              </p:nvSpPr>
              <p:spPr>
                <a:xfrm>
                  <a:off x="4374980" y="1458097"/>
                  <a:ext cx="601647" cy="60137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</p:grpSp>
          <p:grpSp>
            <p:nvGrpSpPr>
              <p:cNvPr id="185" name="Group 114">
                <a:extLst>
                  <a:ext uri="{FF2B5EF4-FFF2-40B4-BE49-F238E27FC236}">
                    <a16:creationId xmlns:a16="http://schemas.microsoft.com/office/drawing/2014/main" id="{EBAE52C2-6875-4396-BC28-5A0B1151EF8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01444" y="4889117"/>
                <a:ext cx="2533926" cy="363323"/>
                <a:chOff x="782595" y="1458097"/>
                <a:chExt cx="4194085" cy="601362"/>
              </a:xfrm>
            </p:grpSpPr>
            <p:sp>
              <p:nvSpPr>
                <p:cNvPr id="224" name="Rectangle 223">
                  <a:extLst>
                    <a:ext uri="{FF2B5EF4-FFF2-40B4-BE49-F238E27FC236}">
                      <a16:creationId xmlns:a16="http://schemas.microsoft.com/office/drawing/2014/main" id="{68BB37D4-AE6A-4F74-8545-73F7EB362025}"/>
                    </a:ext>
                  </a:extLst>
                </p:cNvPr>
                <p:cNvSpPr/>
                <p:nvPr/>
              </p:nvSpPr>
              <p:spPr>
                <a:xfrm>
                  <a:off x="782458" y="1458114"/>
                  <a:ext cx="601648" cy="60137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25" name="Rectangle 224">
                  <a:extLst>
                    <a:ext uri="{FF2B5EF4-FFF2-40B4-BE49-F238E27FC236}">
                      <a16:creationId xmlns:a16="http://schemas.microsoft.com/office/drawing/2014/main" id="{859EFA64-2B21-4E9D-B40D-CED27FD8DFB9}"/>
                    </a:ext>
                  </a:extLst>
                </p:cNvPr>
                <p:cNvSpPr/>
                <p:nvPr/>
              </p:nvSpPr>
              <p:spPr>
                <a:xfrm>
                  <a:off x="1384106" y="1458114"/>
                  <a:ext cx="601647" cy="60137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26" name="Rectangle 225">
                  <a:extLst>
                    <a:ext uri="{FF2B5EF4-FFF2-40B4-BE49-F238E27FC236}">
                      <a16:creationId xmlns:a16="http://schemas.microsoft.com/office/drawing/2014/main" id="{C6C6F3C7-AF90-4BC6-A83F-B0DCD9AA6571}"/>
                    </a:ext>
                  </a:extLst>
                </p:cNvPr>
                <p:cNvSpPr/>
                <p:nvPr/>
              </p:nvSpPr>
              <p:spPr>
                <a:xfrm>
                  <a:off x="1985753" y="1458114"/>
                  <a:ext cx="601648" cy="60137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27" name="Rectangle 226">
                  <a:extLst>
                    <a:ext uri="{FF2B5EF4-FFF2-40B4-BE49-F238E27FC236}">
                      <a16:creationId xmlns:a16="http://schemas.microsoft.com/office/drawing/2014/main" id="{889BFD80-9326-4929-951C-ED58D8192116}"/>
                    </a:ext>
                  </a:extLst>
                </p:cNvPr>
                <p:cNvSpPr/>
                <p:nvPr/>
              </p:nvSpPr>
              <p:spPr>
                <a:xfrm>
                  <a:off x="2579518" y="1458114"/>
                  <a:ext cx="601648" cy="60137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28" name="Rectangle 227">
                  <a:extLst>
                    <a:ext uri="{FF2B5EF4-FFF2-40B4-BE49-F238E27FC236}">
                      <a16:creationId xmlns:a16="http://schemas.microsoft.com/office/drawing/2014/main" id="{A99FC128-FDC8-4866-B500-7B53AEE38B2F}"/>
                    </a:ext>
                  </a:extLst>
                </p:cNvPr>
                <p:cNvSpPr/>
                <p:nvPr/>
              </p:nvSpPr>
              <p:spPr>
                <a:xfrm>
                  <a:off x="3181167" y="1458114"/>
                  <a:ext cx="601647" cy="60137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29" name="Rectangle 228">
                  <a:extLst>
                    <a:ext uri="{FF2B5EF4-FFF2-40B4-BE49-F238E27FC236}">
                      <a16:creationId xmlns:a16="http://schemas.microsoft.com/office/drawing/2014/main" id="{839F55BF-7C30-4522-9F83-802D74EEA256}"/>
                    </a:ext>
                  </a:extLst>
                </p:cNvPr>
                <p:cNvSpPr/>
                <p:nvPr/>
              </p:nvSpPr>
              <p:spPr>
                <a:xfrm>
                  <a:off x="3782813" y="1458114"/>
                  <a:ext cx="599020" cy="60137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30" name="Rectangle 229">
                  <a:extLst>
                    <a:ext uri="{FF2B5EF4-FFF2-40B4-BE49-F238E27FC236}">
                      <a16:creationId xmlns:a16="http://schemas.microsoft.com/office/drawing/2014/main" id="{B2898E46-A0BE-4B40-9EC9-93064721C351}"/>
                    </a:ext>
                  </a:extLst>
                </p:cNvPr>
                <p:cNvSpPr/>
                <p:nvPr/>
              </p:nvSpPr>
              <p:spPr>
                <a:xfrm>
                  <a:off x="4373953" y="1458114"/>
                  <a:ext cx="601647" cy="60137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</p:grpSp>
          <p:grpSp>
            <p:nvGrpSpPr>
              <p:cNvPr id="186" name="Group 115">
                <a:extLst>
                  <a:ext uri="{FF2B5EF4-FFF2-40B4-BE49-F238E27FC236}">
                    <a16:creationId xmlns:a16="http://schemas.microsoft.com/office/drawing/2014/main" id="{A88CAEC9-6FA5-4C83-9ACF-3D354DF8265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02066" y="5252439"/>
                <a:ext cx="2533926" cy="363323"/>
                <a:chOff x="782595" y="1458097"/>
                <a:chExt cx="4194085" cy="601362"/>
              </a:xfrm>
            </p:grpSpPr>
            <p:sp>
              <p:nvSpPr>
                <p:cNvPr id="217" name="Rectangle 216">
                  <a:extLst>
                    <a:ext uri="{FF2B5EF4-FFF2-40B4-BE49-F238E27FC236}">
                      <a16:creationId xmlns:a16="http://schemas.microsoft.com/office/drawing/2014/main" id="{9324797C-D0C5-4DE4-9CB2-55980CB2E395}"/>
                    </a:ext>
                  </a:extLst>
                </p:cNvPr>
                <p:cNvSpPr/>
                <p:nvPr/>
              </p:nvSpPr>
              <p:spPr>
                <a:xfrm>
                  <a:off x="781428" y="1458130"/>
                  <a:ext cx="601648" cy="60137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18" name="Rectangle 217">
                  <a:extLst>
                    <a:ext uri="{FF2B5EF4-FFF2-40B4-BE49-F238E27FC236}">
                      <a16:creationId xmlns:a16="http://schemas.microsoft.com/office/drawing/2014/main" id="{4C7DB5A1-B29D-4AE3-8C3C-5F899B5814EF}"/>
                    </a:ext>
                  </a:extLst>
                </p:cNvPr>
                <p:cNvSpPr/>
                <p:nvPr/>
              </p:nvSpPr>
              <p:spPr>
                <a:xfrm>
                  <a:off x="1383077" y="1458130"/>
                  <a:ext cx="601647" cy="60137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19" name="Rectangle 218">
                  <a:extLst>
                    <a:ext uri="{FF2B5EF4-FFF2-40B4-BE49-F238E27FC236}">
                      <a16:creationId xmlns:a16="http://schemas.microsoft.com/office/drawing/2014/main" id="{3756E4C1-74A3-42B8-82FF-447B1641381B}"/>
                    </a:ext>
                  </a:extLst>
                </p:cNvPr>
                <p:cNvSpPr/>
                <p:nvPr/>
              </p:nvSpPr>
              <p:spPr>
                <a:xfrm>
                  <a:off x="1984723" y="1458130"/>
                  <a:ext cx="601648" cy="60137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20" name="Rectangle 219">
                  <a:extLst>
                    <a:ext uri="{FF2B5EF4-FFF2-40B4-BE49-F238E27FC236}">
                      <a16:creationId xmlns:a16="http://schemas.microsoft.com/office/drawing/2014/main" id="{E15463EE-BA3D-4124-BD44-AAFC1341F809}"/>
                    </a:ext>
                  </a:extLst>
                </p:cNvPr>
                <p:cNvSpPr/>
                <p:nvPr/>
              </p:nvSpPr>
              <p:spPr>
                <a:xfrm>
                  <a:off x="2578489" y="1458130"/>
                  <a:ext cx="601648" cy="60137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21" name="Rectangle 220">
                  <a:extLst>
                    <a:ext uri="{FF2B5EF4-FFF2-40B4-BE49-F238E27FC236}">
                      <a16:creationId xmlns:a16="http://schemas.microsoft.com/office/drawing/2014/main" id="{B117E999-768E-44EC-94B2-11AD1BD436C4}"/>
                    </a:ext>
                  </a:extLst>
                </p:cNvPr>
                <p:cNvSpPr/>
                <p:nvPr/>
              </p:nvSpPr>
              <p:spPr>
                <a:xfrm>
                  <a:off x="3180137" y="1458130"/>
                  <a:ext cx="601647" cy="60137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22" name="Rectangle 221">
                  <a:extLst>
                    <a:ext uri="{FF2B5EF4-FFF2-40B4-BE49-F238E27FC236}">
                      <a16:creationId xmlns:a16="http://schemas.microsoft.com/office/drawing/2014/main" id="{51401396-EF7F-46A1-B904-687368C58F01}"/>
                    </a:ext>
                  </a:extLst>
                </p:cNvPr>
                <p:cNvSpPr/>
                <p:nvPr/>
              </p:nvSpPr>
              <p:spPr>
                <a:xfrm>
                  <a:off x="3781784" y="1458130"/>
                  <a:ext cx="601648" cy="60137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23" name="Rectangle 222">
                  <a:extLst>
                    <a:ext uri="{FF2B5EF4-FFF2-40B4-BE49-F238E27FC236}">
                      <a16:creationId xmlns:a16="http://schemas.microsoft.com/office/drawing/2014/main" id="{9BC34C9D-3C68-4EBF-BE32-AB66ED77359E}"/>
                    </a:ext>
                  </a:extLst>
                </p:cNvPr>
                <p:cNvSpPr/>
                <p:nvPr/>
              </p:nvSpPr>
              <p:spPr>
                <a:xfrm>
                  <a:off x="4375550" y="1458130"/>
                  <a:ext cx="601648" cy="60137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</p:grpSp>
          <p:grpSp>
            <p:nvGrpSpPr>
              <p:cNvPr id="187" name="Group 116">
                <a:extLst>
                  <a:ext uri="{FF2B5EF4-FFF2-40B4-BE49-F238E27FC236}">
                    <a16:creationId xmlns:a16="http://schemas.microsoft.com/office/drawing/2014/main" id="{BFB51ED2-BEB3-4BAB-A126-91D30749CB5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02687" y="5615762"/>
                <a:ext cx="2533926" cy="363323"/>
                <a:chOff x="782595" y="1458097"/>
                <a:chExt cx="4194085" cy="601362"/>
              </a:xfrm>
            </p:grpSpPr>
            <p:sp>
              <p:nvSpPr>
                <p:cNvPr id="210" name="Rectangle 209">
                  <a:extLst>
                    <a:ext uri="{FF2B5EF4-FFF2-40B4-BE49-F238E27FC236}">
                      <a16:creationId xmlns:a16="http://schemas.microsoft.com/office/drawing/2014/main" id="{D5092839-26F2-4746-AD28-379DF7345F3C}"/>
                    </a:ext>
                  </a:extLst>
                </p:cNvPr>
                <p:cNvSpPr/>
                <p:nvPr/>
              </p:nvSpPr>
              <p:spPr>
                <a:xfrm>
                  <a:off x="783029" y="1458147"/>
                  <a:ext cx="601647" cy="60137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11" name="Rectangle 210">
                  <a:extLst>
                    <a:ext uri="{FF2B5EF4-FFF2-40B4-BE49-F238E27FC236}">
                      <a16:creationId xmlns:a16="http://schemas.microsoft.com/office/drawing/2014/main" id="{9B83DAA4-EC89-49B8-8C40-7D8BF410A986}"/>
                    </a:ext>
                  </a:extLst>
                </p:cNvPr>
                <p:cNvSpPr/>
                <p:nvPr/>
              </p:nvSpPr>
              <p:spPr>
                <a:xfrm>
                  <a:off x="1384675" y="1458147"/>
                  <a:ext cx="601648" cy="60137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12" name="Rectangle 211">
                  <a:extLst>
                    <a:ext uri="{FF2B5EF4-FFF2-40B4-BE49-F238E27FC236}">
                      <a16:creationId xmlns:a16="http://schemas.microsoft.com/office/drawing/2014/main" id="{5FE7B508-5E42-4769-B10A-1D02100536B0}"/>
                    </a:ext>
                  </a:extLst>
                </p:cNvPr>
                <p:cNvSpPr/>
                <p:nvPr/>
              </p:nvSpPr>
              <p:spPr>
                <a:xfrm>
                  <a:off x="1986324" y="1458147"/>
                  <a:ext cx="601647" cy="60137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13" name="Rectangle 212">
                  <a:extLst>
                    <a:ext uri="{FF2B5EF4-FFF2-40B4-BE49-F238E27FC236}">
                      <a16:creationId xmlns:a16="http://schemas.microsoft.com/office/drawing/2014/main" id="{F510FED8-CB9B-4A18-BBEF-93471778ACE4}"/>
                    </a:ext>
                  </a:extLst>
                </p:cNvPr>
                <p:cNvSpPr/>
                <p:nvPr/>
              </p:nvSpPr>
              <p:spPr>
                <a:xfrm>
                  <a:off x="2580089" y="1458147"/>
                  <a:ext cx="601647" cy="60137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14" name="Rectangle 213">
                  <a:extLst>
                    <a:ext uri="{FF2B5EF4-FFF2-40B4-BE49-F238E27FC236}">
                      <a16:creationId xmlns:a16="http://schemas.microsoft.com/office/drawing/2014/main" id="{406E956E-96FE-405A-AD9F-A612167AC912}"/>
                    </a:ext>
                  </a:extLst>
                </p:cNvPr>
                <p:cNvSpPr/>
                <p:nvPr/>
              </p:nvSpPr>
              <p:spPr>
                <a:xfrm>
                  <a:off x="3181736" y="1458147"/>
                  <a:ext cx="601648" cy="60137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15" name="Rectangle 214">
                  <a:extLst>
                    <a:ext uri="{FF2B5EF4-FFF2-40B4-BE49-F238E27FC236}">
                      <a16:creationId xmlns:a16="http://schemas.microsoft.com/office/drawing/2014/main" id="{63896D12-0075-4946-9FB5-35A3AB6313D5}"/>
                    </a:ext>
                  </a:extLst>
                </p:cNvPr>
                <p:cNvSpPr/>
                <p:nvPr/>
              </p:nvSpPr>
              <p:spPr>
                <a:xfrm>
                  <a:off x="3783384" y="1458147"/>
                  <a:ext cx="599020" cy="60137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16" name="Rectangle 215">
                  <a:extLst>
                    <a:ext uri="{FF2B5EF4-FFF2-40B4-BE49-F238E27FC236}">
                      <a16:creationId xmlns:a16="http://schemas.microsoft.com/office/drawing/2014/main" id="{994DD6F0-3F7A-4814-AF62-16231E73E2C5}"/>
                    </a:ext>
                  </a:extLst>
                </p:cNvPr>
                <p:cNvSpPr/>
                <p:nvPr/>
              </p:nvSpPr>
              <p:spPr>
                <a:xfrm>
                  <a:off x="4374522" y="1458147"/>
                  <a:ext cx="601648" cy="60137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</p:grpSp>
          <p:sp>
            <p:nvSpPr>
              <p:cNvPr id="188" name="Rectangle 187">
                <a:extLst>
                  <a:ext uri="{FF2B5EF4-FFF2-40B4-BE49-F238E27FC236}">
                    <a16:creationId xmlns:a16="http://schemas.microsoft.com/office/drawing/2014/main" id="{8D935D93-2544-4FF5-9754-9EEB6883B2B6}"/>
                  </a:ext>
                </a:extLst>
              </p:cNvPr>
              <p:cNvSpPr/>
              <p:nvPr/>
            </p:nvSpPr>
            <p:spPr>
              <a:xfrm>
                <a:off x="625574" y="5979123"/>
                <a:ext cx="454753" cy="2564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en-GB" sz="900" kern="50" dirty="0">
                    <a:solidFill>
                      <a:schemeClr val="bg1">
                        <a:lumMod val="65000"/>
                      </a:schemeClr>
                    </a:solidFill>
                    <a:ea typeface="Calibri" panose="020F0502020204030204" pitchFamily="34" charset="0"/>
                    <a:cs typeface="Liberation Sans"/>
                  </a:rPr>
                  <a:t>Walk</a:t>
                </a:r>
              </a:p>
            </p:txBody>
          </p:sp>
          <p:sp>
            <p:nvSpPr>
              <p:cNvPr id="189" name="Rectangle 188">
                <a:extLst>
                  <a:ext uri="{FF2B5EF4-FFF2-40B4-BE49-F238E27FC236}">
                    <a16:creationId xmlns:a16="http://schemas.microsoft.com/office/drawing/2014/main" id="{A1A1D7B4-CBCC-4787-BB6D-A2E581FCE1E8}"/>
                  </a:ext>
                </a:extLst>
              </p:cNvPr>
              <p:cNvSpPr/>
              <p:nvPr/>
            </p:nvSpPr>
            <p:spPr>
              <a:xfrm>
                <a:off x="941665" y="5979123"/>
                <a:ext cx="549561" cy="2564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en-GB" sz="900" kern="50" dirty="0">
                    <a:solidFill>
                      <a:schemeClr val="bg1">
                        <a:lumMod val="65000"/>
                      </a:schemeClr>
                    </a:solidFill>
                    <a:ea typeface="Calibri" panose="020F0502020204030204" pitchFamily="34" charset="0"/>
                    <a:cs typeface="Liberation Sans"/>
                  </a:rPr>
                  <a:t>Bicycle</a:t>
                </a:r>
              </a:p>
            </p:txBody>
          </p:sp>
          <p:sp>
            <p:nvSpPr>
              <p:cNvPr id="190" name="Rectangle 189">
                <a:extLst>
                  <a:ext uri="{FF2B5EF4-FFF2-40B4-BE49-F238E27FC236}">
                    <a16:creationId xmlns:a16="http://schemas.microsoft.com/office/drawing/2014/main" id="{C9D76262-F5CD-4AE5-82F0-6A46BA122706}"/>
                  </a:ext>
                </a:extLst>
              </p:cNvPr>
              <p:cNvSpPr/>
              <p:nvPr/>
            </p:nvSpPr>
            <p:spPr>
              <a:xfrm>
                <a:off x="1410890" y="5979123"/>
                <a:ext cx="373022" cy="2564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en-GB" sz="900" kern="50" dirty="0">
                    <a:solidFill>
                      <a:schemeClr val="bg1">
                        <a:lumMod val="65000"/>
                      </a:schemeClr>
                    </a:solidFill>
                    <a:ea typeface="Calibri" panose="020F0502020204030204" pitchFamily="34" charset="0"/>
                    <a:cs typeface="Liberation Sans"/>
                  </a:rPr>
                  <a:t>Car</a:t>
                </a:r>
              </a:p>
            </p:txBody>
          </p:sp>
          <p:sp>
            <p:nvSpPr>
              <p:cNvPr id="191" name="Rectangle 190">
                <a:extLst>
                  <a:ext uri="{FF2B5EF4-FFF2-40B4-BE49-F238E27FC236}">
                    <a16:creationId xmlns:a16="http://schemas.microsoft.com/office/drawing/2014/main" id="{E6344D62-855F-4F4C-B42B-07F06F44D897}"/>
                  </a:ext>
                </a:extLst>
              </p:cNvPr>
              <p:cNvSpPr/>
              <p:nvPr/>
            </p:nvSpPr>
            <p:spPr>
              <a:xfrm>
                <a:off x="1790236" y="5979123"/>
                <a:ext cx="374656" cy="2564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en-GB" sz="900" kern="50" dirty="0">
                    <a:solidFill>
                      <a:schemeClr val="bg1">
                        <a:lumMod val="65000"/>
                      </a:schemeClr>
                    </a:solidFill>
                    <a:ea typeface="Calibri" panose="020F0502020204030204" pitchFamily="34" charset="0"/>
                    <a:cs typeface="Liberation Sans"/>
                  </a:rPr>
                  <a:t>Bus</a:t>
                </a:r>
              </a:p>
            </p:txBody>
          </p:sp>
          <p:sp>
            <p:nvSpPr>
              <p:cNvPr id="192" name="Rectangle 191">
                <a:extLst>
                  <a:ext uri="{FF2B5EF4-FFF2-40B4-BE49-F238E27FC236}">
                    <a16:creationId xmlns:a16="http://schemas.microsoft.com/office/drawing/2014/main" id="{0CEF93FA-06AD-41D9-90F7-57AF5369B917}"/>
                  </a:ext>
                </a:extLst>
              </p:cNvPr>
              <p:cNvSpPr/>
              <p:nvPr/>
            </p:nvSpPr>
            <p:spPr>
              <a:xfrm>
                <a:off x="2120683" y="5979123"/>
                <a:ext cx="464561" cy="2564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en-GB" sz="900" kern="50" dirty="0">
                    <a:solidFill>
                      <a:schemeClr val="bg1">
                        <a:lumMod val="65000"/>
                      </a:schemeClr>
                    </a:solidFill>
                    <a:ea typeface="Calibri" panose="020F0502020204030204" pitchFamily="34" charset="0"/>
                    <a:cs typeface="Liberation Sans"/>
                  </a:rPr>
                  <a:t>Tram</a:t>
                </a:r>
              </a:p>
            </p:txBody>
          </p:sp>
          <p:sp>
            <p:nvSpPr>
              <p:cNvPr id="193" name="Rectangle 192">
                <a:extLst>
                  <a:ext uri="{FF2B5EF4-FFF2-40B4-BE49-F238E27FC236}">
                    <a16:creationId xmlns:a16="http://schemas.microsoft.com/office/drawing/2014/main" id="{87A64AE9-5D16-4F9A-A396-B8E400472591}"/>
                  </a:ext>
                </a:extLst>
              </p:cNvPr>
              <p:cNvSpPr/>
              <p:nvPr/>
            </p:nvSpPr>
            <p:spPr>
              <a:xfrm>
                <a:off x="2466695" y="5979123"/>
                <a:ext cx="466195" cy="2564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en-GB" sz="900" kern="50" dirty="0">
                    <a:solidFill>
                      <a:schemeClr val="bg1">
                        <a:lumMod val="65000"/>
                      </a:schemeClr>
                    </a:solidFill>
                    <a:ea typeface="Calibri" panose="020F0502020204030204" pitchFamily="34" charset="0"/>
                    <a:cs typeface="Liberation Sans"/>
                  </a:rPr>
                  <a:t>Train</a:t>
                </a:r>
              </a:p>
            </p:txBody>
          </p:sp>
          <p:sp>
            <p:nvSpPr>
              <p:cNvPr id="194" name="Rectangle 193">
                <a:extLst>
                  <a:ext uri="{FF2B5EF4-FFF2-40B4-BE49-F238E27FC236}">
                    <a16:creationId xmlns:a16="http://schemas.microsoft.com/office/drawing/2014/main" id="{263AFC73-8091-4D84-895B-8702297CBAF4}"/>
                  </a:ext>
                </a:extLst>
              </p:cNvPr>
              <p:cNvSpPr/>
              <p:nvPr/>
            </p:nvSpPr>
            <p:spPr>
              <a:xfrm>
                <a:off x="2823652" y="5979123"/>
                <a:ext cx="479272" cy="2564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en-GB" sz="900" kern="50" dirty="0">
                    <a:solidFill>
                      <a:schemeClr val="bg1">
                        <a:lumMod val="65000"/>
                      </a:schemeClr>
                    </a:solidFill>
                    <a:ea typeface="Calibri" panose="020F0502020204030204" pitchFamily="34" charset="0"/>
                    <a:cs typeface="Liberation Sans"/>
                  </a:rPr>
                  <a:t>Other</a:t>
                </a:r>
              </a:p>
            </p:txBody>
          </p:sp>
          <p:sp>
            <p:nvSpPr>
              <p:cNvPr id="195" name="Rectangle 194">
                <a:extLst>
                  <a:ext uri="{FF2B5EF4-FFF2-40B4-BE49-F238E27FC236}">
                    <a16:creationId xmlns:a16="http://schemas.microsoft.com/office/drawing/2014/main" id="{AC4348B9-CBBD-4734-99F9-3BACB1C5BC75}"/>
                  </a:ext>
                </a:extLst>
              </p:cNvPr>
              <p:cNvSpPr/>
              <p:nvPr/>
            </p:nvSpPr>
            <p:spPr>
              <a:xfrm>
                <a:off x="1367767" y="6150477"/>
                <a:ext cx="1159276" cy="2564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en-GB" sz="900" kern="50" dirty="0">
                    <a:ea typeface="Calibri" panose="020F0502020204030204" pitchFamily="34" charset="0"/>
                    <a:cs typeface="Liberation Sans"/>
                  </a:rPr>
                  <a:t>Types of Transport</a:t>
                </a:r>
              </a:p>
            </p:txBody>
          </p:sp>
          <p:sp>
            <p:nvSpPr>
              <p:cNvPr id="196" name="Oval 195">
                <a:extLst>
                  <a:ext uri="{FF2B5EF4-FFF2-40B4-BE49-F238E27FC236}">
                    <a16:creationId xmlns:a16="http://schemas.microsoft.com/office/drawing/2014/main" id="{54468CAC-0112-4651-8ED0-6BFDCF9C1842}"/>
                  </a:ext>
                </a:extLst>
              </p:cNvPr>
              <p:cNvSpPr/>
              <p:nvPr/>
            </p:nvSpPr>
            <p:spPr>
              <a:xfrm>
                <a:off x="741044" y="5671322"/>
                <a:ext cx="266669" cy="266549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197" name="Oval 196">
                <a:extLst>
                  <a:ext uri="{FF2B5EF4-FFF2-40B4-BE49-F238E27FC236}">
                    <a16:creationId xmlns:a16="http://schemas.microsoft.com/office/drawing/2014/main" id="{3688194B-9819-4E83-8291-76C19F220289}"/>
                  </a:ext>
                </a:extLst>
              </p:cNvPr>
              <p:cNvSpPr/>
              <p:nvPr/>
            </p:nvSpPr>
            <p:spPr>
              <a:xfrm>
                <a:off x="741044" y="5309576"/>
                <a:ext cx="266669" cy="266549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198" name="Oval 197">
                <a:extLst>
                  <a:ext uri="{FF2B5EF4-FFF2-40B4-BE49-F238E27FC236}">
                    <a16:creationId xmlns:a16="http://schemas.microsoft.com/office/drawing/2014/main" id="{0A342478-957A-437A-9843-5C4F383CA505}"/>
                  </a:ext>
                </a:extLst>
              </p:cNvPr>
              <p:cNvSpPr/>
              <p:nvPr/>
            </p:nvSpPr>
            <p:spPr>
              <a:xfrm>
                <a:off x="741044" y="4949418"/>
                <a:ext cx="266669" cy="266549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199" name="Oval 198">
                <a:extLst>
                  <a:ext uri="{FF2B5EF4-FFF2-40B4-BE49-F238E27FC236}">
                    <a16:creationId xmlns:a16="http://schemas.microsoft.com/office/drawing/2014/main" id="{E6B98434-5D12-471C-8A54-B7AE9EF2C43D}"/>
                  </a:ext>
                </a:extLst>
              </p:cNvPr>
              <p:cNvSpPr/>
              <p:nvPr/>
            </p:nvSpPr>
            <p:spPr>
              <a:xfrm>
                <a:off x="1126762" y="5671322"/>
                <a:ext cx="265082" cy="266549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00" name="Oval 199">
                <a:extLst>
                  <a:ext uri="{FF2B5EF4-FFF2-40B4-BE49-F238E27FC236}">
                    <a16:creationId xmlns:a16="http://schemas.microsoft.com/office/drawing/2014/main" id="{67168B00-1FC7-4030-B261-639664DE2F18}"/>
                  </a:ext>
                </a:extLst>
              </p:cNvPr>
              <p:cNvSpPr/>
              <p:nvPr/>
            </p:nvSpPr>
            <p:spPr>
              <a:xfrm>
                <a:off x="1491844" y="5671322"/>
                <a:ext cx="265082" cy="266549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01" name="Oval 200">
                <a:extLst>
                  <a:ext uri="{FF2B5EF4-FFF2-40B4-BE49-F238E27FC236}">
                    <a16:creationId xmlns:a16="http://schemas.microsoft.com/office/drawing/2014/main" id="{1C99194C-7590-483D-9077-59D91842C97E}"/>
                  </a:ext>
                </a:extLst>
              </p:cNvPr>
              <p:cNvSpPr/>
              <p:nvPr/>
            </p:nvSpPr>
            <p:spPr>
              <a:xfrm>
                <a:off x="1836292" y="5671322"/>
                <a:ext cx="266669" cy="266549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02" name="Freeform 139">
                <a:extLst>
                  <a:ext uri="{FF2B5EF4-FFF2-40B4-BE49-F238E27FC236}">
                    <a16:creationId xmlns:a16="http://schemas.microsoft.com/office/drawing/2014/main" id="{C9F64921-EA99-40E3-851E-C223CEFB4084}"/>
                  </a:ext>
                </a:extLst>
              </p:cNvPr>
              <p:cNvSpPr/>
              <p:nvPr/>
            </p:nvSpPr>
            <p:spPr>
              <a:xfrm rot="5400000">
                <a:off x="1916512" y="5369043"/>
                <a:ext cx="266549" cy="138097"/>
              </a:xfrm>
              <a:custGeom>
                <a:avLst/>
                <a:gdLst>
                  <a:gd name="connsiteX0" fmla="*/ 193590 w 387180"/>
                  <a:gd name="connsiteY0" fmla="*/ 0 h 201486"/>
                  <a:gd name="connsiteX1" fmla="*/ 387180 w 387180"/>
                  <a:gd name="connsiteY1" fmla="*/ 193590 h 201486"/>
                  <a:gd name="connsiteX2" fmla="*/ 385586 w 387180"/>
                  <a:gd name="connsiteY2" fmla="*/ 201486 h 201486"/>
                  <a:gd name="connsiteX3" fmla="*/ 1594 w 387180"/>
                  <a:gd name="connsiteY3" fmla="*/ 201486 h 201486"/>
                  <a:gd name="connsiteX4" fmla="*/ 0 w 387180"/>
                  <a:gd name="connsiteY4" fmla="*/ 193590 h 201486"/>
                  <a:gd name="connsiteX5" fmla="*/ 193590 w 387180"/>
                  <a:gd name="connsiteY5" fmla="*/ 0 h 201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7180" h="201486">
                    <a:moveTo>
                      <a:pt x="193590" y="0"/>
                    </a:moveTo>
                    <a:cubicBezTo>
                      <a:pt x="300507" y="0"/>
                      <a:pt x="387180" y="86673"/>
                      <a:pt x="387180" y="193590"/>
                    </a:cubicBezTo>
                    <a:lnTo>
                      <a:pt x="385586" y="201486"/>
                    </a:lnTo>
                    <a:lnTo>
                      <a:pt x="1594" y="201486"/>
                    </a:lnTo>
                    <a:lnTo>
                      <a:pt x="0" y="193590"/>
                    </a:lnTo>
                    <a:cubicBezTo>
                      <a:pt x="0" y="86673"/>
                      <a:pt x="86673" y="0"/>
                      <a:pt x="193590" y="0"/>
                    </a:cubicBezTo>
                    <a:close/>
                  </a:path>
                </a:pathLst>
              </a:cu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03" name="Oval 202">
                <a:extLst>
                  <a:ext uri="{FF2B5EF4-FFF2-40B4-BE49-F238E27FC236}">
                    <a16:creationId xmlns:a16="http://schemas.microsoft.com/office/drawing/2014/main" id="{B7C728C1-D2A4-4106-BE5E-7626F7696CB9}"/>
                  </a:ext>
                </a:extLst>
              </p:cNvPr>
              <p:cNvSpPr/>
              <p:nvPr/>
            </p:nvSpPr>
            <p:spPr>
              <a:xfrm>
                <a:off x="2196613" y="5664976"/>
                <a:ext cx="266669" cy="266549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04" name="Freeform 196">
                <a:extLst>
                  <a:ext uri="{FF2B5EF4-FFF2-40B4-BE49-F238E27FC236}">
                    <a16:creationId xmlns:a16="http://schemas.microsoft.com/office/drawing/2014/main" id="{81AD9B22-D298-4E0D-AAFB-1164C867BB78}"/>
                  </a:ext>
                </a:extLst>
              </p:cNvPr>
              <p:cNvSpPr/>
              <p:nvPr/>
            </p:nvSpPr>
            <p:spPr>
              <a:xfrm rot="16200000">
                <a:off x="877582" y="4586055"/>
                <a:ext cx="131689" cy="138096"/>
              </a:xfrm>
              <a:custGeom>
                <a:avLst/>
                <a:gdLst>
                  <a:gd name="connsiteX0" fmla="*/ 0 w 131241"/>
                  <a:gd name="connsiteY0" fmla="*/ 0 h 138251"/>
                  <a:gd name="connsiteX1" fmla="*/ 130144 w 131241"/>
                  <a:gd name="connsiteY1" fmla="*/ 0 h 138251"/>
                  <a:gd name="connsiteX2" fmla="*/ 131241 w 131241"/>
                  <a:gd name="connsiteY2" fmla="*/ 5434 h 138251"/>
                  <a:gd name="connsiteX3" fmla="*/ 49879 w 131241"/>
                  <a:gd name="connsiteY3" fmla="*/ 128181 h 138251"/>
                  <a:gd name="connsiteX4" fmla="*/ 0 w 131241"/>
                  <a:gd name="connsiteY4" fmla="*/ 138251 h 138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241" h="138251">
                    <a:moveTo>
                      <a:pt x="0" y="0"/>
                    </a:moveTo>
                    <a:lnTo>
                      <a:pt x="130144" y="0"/>
                    </a:lnTo>
                    <a:lnTo>
                      <a:pt x="131241" y="5434"/>
                    </a:lnTo>
                    <a:cubicBezTo>
                      <a:pt x="131241" y="60614"/>
                      <a:pt x="97692" y="107957"/>
                      <a:pt x="49879" y="128181"/>
                    </a:cubicBezTo>
                    <a:lnTo>
                      <a:pt x="0" y="138251"/>
                    </a:lnTo>
                    <a:close/>
                  </a:path>
                </a:pathLst>
              </a:cu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05" name="Freeform 197">
                <a:extLst>
                  <a:ext uri="{FF2B5EF4-FFF2-40B4-BE49-F238E27FC236}">
                    <a16:creationId xmlns:a16="http://schemas.microsoft.com/office/drawing/2014/main" id="{8135F08D-EBD3-418C-94E8-FD21B7978F83}"/>
                  </a:ext>
                </a:extLst>
              </p:cNvPr>
              <p:cNvSpPr/>
              <p:nvPr/>
            </p:nvSpPr>
            <p:spPr>
              <a:xfrm rot="16200000">
                <a:off x="1605366" y="5310340"/>
                <a:ext cx="130102" cy="138096"/>
              </a:xfrm>
              <a:custGeom>
                <a:avLst/>
                <a:gdLst>
                  <a:gd name="connsiteX0" fmla="*/ 0 w 131241"/>
                  <a:gd name="connsiteY0" fmla="*/ 0 h 138251"/>
                  <a:gd name="connsiteX1" fmla="*/ 130144 w 131241"/>
                  <a:gd name="connsiteY1" fmla="*/ 0 h 138251"/>
                  <a:gd name="connsiteX2" fmla="*/ 131241 w 131241"/>
                  <a:gd name="connsiteY2" fmla="*/ 5434 h 138251"/>
                  <a:gd name="connsiteX3" fmla="*/ 49879 w 131241"/>
                  <a:gd name="connsiteY3" fmla="*/ 128181 h 138251"/>
                  <a:gd name="connsiteX4" fmla="*/ 0 w 131241"/>
                  <a:gd name="connsiteY4" fmla="*/ 138251 h 138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241" h="138251">
                    <a:moveTo>
                      <a:pt x="0" y="0"/>
                    </a:moveTo>
                    <a:lnTo>
                      <a:pt x="130144" y="0"/>
                    </a:lnTo>
                    <a:lnTo>
                      <a:pt x="131241" y="5434"/>
                    </a:lnTo>
                    <a:cubicBezTo>
                      <a:pt x="131241" y="60614"/>
                      <a:pt x="97692" y="107957"/>
                      <a:pt x="49879" y="128181"/>
                    </a:cubicBezTo>
                    <a:lnTo>
                      <a:pt x="0" y="138251"/>
                    </a:lnTo>
                    <a:close/>
                  </a:path>
                </a:pathLst>
              </a:cu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06" name="Freeform 198">
                <a:extLst>
                  <a:ext uri="{FF2B5EF4-FFF2-40B4-BE49-F238E27FC236}">
                    <a16:creationId xmlns:a16="http://schemas.microsoft.com/office/drawing/2014/main" id="{EFB96615-9419-45C3-819F-96749F76BF14}"/>
                  </a:ext>
                </a:extLst>
              </p:cNvPr>
              <p:cNvSpPr/>
              <p:nvPr/>
            </p:nvSpPr>
            <p:spPr>
              <a:xfrm rot="10800000">
                <a:off x="2195026" y="5660216"/>
                <a:ext cx="130160" cy="139621"/>
              </a:xfrm>
              <a:custGeom>
                <a:avLst/>
                <a:gdLst>
                  <a:gd name="connsiteX0" fmla="*/ 0 w 131241"/>
                  <a:gd name="connsiteY0" fmla="*/ 0 h 138251"/>
                  <a:gd name="connsiteX1" fmla="*/ 130144 w 131241"/>
                  <a:gd name="connsiteY1" fmla="*/ 0 h 138251"/>
                  <a:gd name="connsiteX2" fmla="*/ 131241 w 131241"/>
                  <a:gd name="connsiteY2" fmla="*/ 5434 h 138251"/>
                  <a:gd name="connsiteX3" fmla="*/ 49879 w 131241"/>
                  <a:gd name="connsiteY3" fmla="*/ 128181 h 138251"/>
                  <a:gd name="connsiteX4" fmla="*/ 0 w 131241"/>
                  <a:gd name="connsiteY4" fmla="*/ 138251 h 138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241" h="138251">
                    <a:moveTo>
                      <a:pt x="0" y="0"/>
                    </a:moveTo>
                    <a:lnTo>
                      <a:pt x="130144" y="0"/>
                    </a:lnTo>
                    <a:lnTo>
                      <a:pt x="131241" y="5434"/>
                    </a:lnTo>
                    <a:cubicBezTo>
                      <a:pt x="131241" y="60614"/>
                      <a:pt x="97692" y="107957"/>
                      <a:pt x="49879" y="128181"/>
                    </a:cubicBezTo>
                    <a:lnTo>
                      <a:pt x="0" y="1382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07" name="Freeform 199">
                <a:extLst>
                  <a:ext uri="{FF2B5EF4-FFF2-40B4-BE49-F238E27FC236}">
                    <a16:creationId xmlns:a16="http://schemas.microsoft.com/office/drawing/2014/main" id="{4EF7C8DC-0DFC-45E3-BA23-7C0593CFC035}"/>
                  </a:ext>
                </a:extLst>
              </p:cNvPr>
              <p:cNvSpPr/>
              <p:nvPr/>
            </p:nvSpPr>
            <p:spPr>
              <a:xfrm rot="5400000">
                <a:off x="2621280" y="5741894"/>
                <a:ext cx="266549" cy="138097"/>
              </a:xfrm>
              <a:custGeom>
                <a:avLst/>
                <a:gdLst>
                  <a:gd name="connsiteX0" fmla="*/ 193590 w 387180"/>
                  <a:gd name="connsiteY0" fmla="*/ 0 h 201486"/>
                  <a:gd name="connsiteX1" fmla="*/ 387180 w 387180"/>
                  <a:gd name="connsiteY1" fmla="*/ 193590 h 201486"/>
                  <a:gd name="connsiteX2" fmla="*/ 385586 w 387180"/>
                  <a:gd name="connsiteY2" fmla="*/ 201486 h 201486"/>
                  <a:gd name="connsiteX3" fmla="*/ 1594 w 387180"/>
                  <a:gd name="connsiteY3" fmla="*/ 201486 h 201486"/>
                  <a:gd name="connsiteX4" fmla="*/ 0 w 387180"/>
                  <a:gd name="connsiteY4" fmla="*/ 193590 h 201486"/>
                  <a:gd name="connsiteX5" fmla="*/ 193590 w 387180"/>
                  <a:gd name="connsiteY5" fmla="*/ 0 h 201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7180" h="201486">
                    <a:moveTo>
                      <a:pt x="193590" y="0"/>
                    </a:moveTo>
                    <a:cubicBezTo>
                      <a:pt x="300507" y="0"/>
                      <a:pt x="387180" y="86673"/>
                      <a:pt x="387180" y="193590"/>
                    </a:cubicBezTo>
                    <a:lnTo>
                      <a:pt x="385586" y="201486"/>
                    </a:lnTo>
                    <a:lnTo>
                      <a:pt x="1594" y="201486"/>
                    </a:lnTo>
                    <a:lnTo>
                      <a:pt x="0" y="193590"/>
                    </a:lnTo>
                    <a:cubicBezTo>
                      <a:pt x="0" y="86673"/>
                      <a:pt x="86673" y="0"/>
                      <a:pt x="193590" y="0"/>
                    </a:cubicBezTo>
                    <a:close/>
                  </a:path>
                </a:pathLst>
              </a:cu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08" name="Oval 207">
                <a:extLst>
                  <a:ext uri="{FF2B5EF4-FFF2-40B4-BE49-F238E27FC236}">
                    <a16:creationId xmlns:a16="http://schemas.microsoft.com/office/drawing/2014/main" id="{0E7375C4-49C6-46C5-A9A1-0FBFDAFE9C76}"/>
                  </a:ext>
                </a:extLst>
              </p:cNvPr>
              <p:cNvSpPr/>
              <p:nvPr/>
            </p:nvSpPr>
            <p:spPr>
              <a:xfrm>
                <a:off x="2941064" y="5677669"/>
                <a:ext cx="266669" cy="266549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09" name="Freeform 201">
                <a:extLst>
                  <a:ext uri="{FF2B5EF4-FFF2-40B4-BE49-F238E27FC236}">
                    <a16:creationId xmlns:a16="http://schemas.microsoft.com/office/drawing/2014/main" id="{2B970D26-9AAD-4BA4-B761-D839B413B150}"/>
                  </a:ext>
                </a:extLst>
              </p:cNvPr>
              <p:cNvSpPr/>
              <p:nvPr/>
            </p:nvSpPr>
            <p:spPr>
              <a:xfrm rot="10800000">
                <a:off x="2939476" y="5672909"/>
                <a:ext cx="131748" cy="138034"/>
              </a:xfrm>
              <a:custGeom>
                <a:avLst/>
                <a:gdLst>
                  <a:gd name="connsiteX0" fmla="*/ 0 w 131241"/>
                  <a:gd name="connsiteY0" fmla="*/ 0 h 138251"/>
                  <a:gd name="connsiteX1" fmla="*/ 130144 w 131241"/>
                  <a:gd name="connsiteY1" fmla="*/ 0 h 138251"/>
                  <a:gd name="connsiteX2" fmla="*/ 131241 w 131241"/>
                  <a:gd name="connsiteY2" fmla="*/ 5434 h 138251"/>
                  <a:gd name="connsiteX3" fmla="*/ 49879 w 131241"/>
                  <a:gd name="connsiteY3" fmla="*/ 128181 h 138251"/>
                  <a:gd name="connsiteX4" fmla="*/ 0 w 131241"/>
                  <a:gd name="connsiteY4" fmla="*/ 138251 h 138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241" h="138251">
                    <a:moveTo>
                      <a:pt x="0" y="0"/>
                    </a:moveTo>
                    <a:lnTo>
                      <a:pt x="130144" y="0"/>
                    </a:lnTo>
                    <a:lnTo>
                      <a:pt x="131241" y="5434"/>
                    </a:lnTo>
                    <a:cubicBezTo>
                      <a:pt x="131241" y="60614"/>
                      <a:pt x="97692" y="107957"/>
                      <a:pt x="49879" y="128181"/>
                    </a:cubicBezTo>
                    <a:lnTo>
                      <a:pt x="0" y="1382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</p:grpSp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id="{F34DA66E-DF24-407C-9B52-107E866B6DB5}"/>
                </a:ext>
              </a:extLst>
            </p:cNvPr>
            <p:cNvSpPr/>
            <p:nvPr/>
          </p:nvSpPr>
          <p:spPr>
            <a:xfrm>
              <a:off x="741363" y="4248150"/>
              <a:ext cx="3495675" cy="2524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  <a:defRPr/>
              </a:pPr>
              <a:r>
                <a:rPr lang="en-GB" sz="900" b="1" kern="50" dirty="0">
                  <a:ea typeface="Calibri" panose="020F0502020204030204" pitchFamily="34" charset="0"/>
                  <a:cs typeface="Liberation Sans"/>
                </a:rPr>
                <a:t>A Pictogram to Show How the Children in KS2 Travel to School</a:t>
              </a:r>
            </a:p>
          </p:txBody>
        </p:sp>
      </p:grpSp>
      <p:grpSp>
        <p:nvGrpSpPr>
          <p:cNvPr id="238" name="Group 10">
            <a:extLst>
              <a:ext uri="{FF2B5EF4-FFF2-40B4-BE49-F238E27FC236}">
                <a16:creationId xmlns:a16="http://schemas.microsoft.com/office/drawing/2014/main" id="{582B7FB5-5DE2-49D6-B6A7-086F4E709643}"/>
              </a:ext>
            </a:extLst>
          </p:cNvPr>
          <p:cNvGrpSpPr>
            <a:grpSpLocks/>
          </p:cNvGrpSpPr>
          <p:nvPr/>
        </p:nvGrpSpPr>
        <p:grpSpPr bwMode="auto">
          <a:xfrm>
            <a:off x="3552666" y="2080852"/>
            <a:ext cx="1058862" cy="1420813"/>
            <a:chOff x="3512820" y="1673238"/>
            <a:chExt cx="1059180" cy="1420768"/>
          </a:xfrm>
        </p:grpSpPr>
        <p:sp>
          <p:nvSpPr>
            <p:cNvPr id="239" name="Rectangle 238">
              <a:extLst>
                <a:ext uri="{FF2B5EF4-FFF2-40B4-BE49-F238E27FC236}">
                  <a16:creationId xmlns:a16="http://schemas.microsoft.com/office/drawing/2014/main" id="{198F2C73-6E53-47B9-AF9F-65DEFB1565BE}"/>
                </a:ext>
              </a:extLst>
            </p:cNvPr>
            <p:cNvSpPr/>
            <p:nvPr/>
          </p:nvSpPr>
          <p:spPr>
            <a:xfrm>
              <a:off x="3512820" y="1673238"/>
              <a:ext cx="1059180" cy="142076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94D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400" dirty="0">
                  <a:solidFill>
                    <a:schemeClr val="tx1"/>
                  </a:solidFill>
                </a:rPr>
                <a:t>Key:</a:t>
              </a:r>
            </a:p>
            <a:p>
              <a:pPr algn="ctr">
                <a:defRPr/>
              </a:pPr>
              <a:endParaRPr lang="en-GB" sz="1400" dirty="0">
                <a:solidFill>
                  <a:schemeClr val="tx1"/>
                </a:solidFill>
              </a:endParaRPr>
            </a:p>
            <a:p>
              <a:pPr algn="ctr">
                <a:defRPr/>
              </a:pPr>
              <a:endParaRPr lang="en-GB" sz="1400" dirty="0">
                <a:solidFill>
                  <a:schemeClr val="tx1"/>
                </a:solidFill>
              </a:endParaRPr>
            </a:p>
            <a:p>
              <a:pPr algn="ctr">
                <a:defRPr/>
              </a:pPr>
              <a:endParaRPr lang="en-GB" sz="1400" dirty="0">
                <a:solidFill>
                  <a:schemeClr val="tx1"/>
                </a:solidFill>
              </a:endParaRPr>
            </a:p>
            <a:p>
              <a:pPr algn="ctr">
                <a:defRPr/>
              </a:pPr>
              <a:r>
                <a:rPr lang="en-GB" sz="1400" dirty="0">
                  <a:solidFill>
                    <a:schemeClr val="tx1"/>
                  </a:solidFill>
                </a:rPr>
                <a:t>= 2 children</a:t>
              </a:r>
            </a:p>
          </p:txBody>
        </p:sp>
        <p:sp>
          <p:nvSpPr>
            <p:cNvPr id="240" name="Oval 239">
              <a:extLst>
                <a:ext uri="{FF2B5EF4-FFF2-40B4-BE49-F238E27FC236}">
                  <a16:creationId xmlns:a16="http://schemas.microsoft.com/office/drawing/2014/main" id="{BD548A01-FD77-4CBB-BE85-7C7EABDCDF53}"/>
                </a:ext>
              </a:extLst>
            </p:cNvPr>
            <p:cNvSpPr/>
            <p:nvPr/>
          </p:nvSpPr>
          <p:spPr>
            <a:xfrm>
              <a:off x="3860586" y="2124074"/>
              <a:ext cx="368411" cy="369876"/>
            </a:xfrm>
            <a:prstGeom prst="ellipse">
              <a:avLst/>
            </a:prstGeom>
            <a:solidFill>
              <a:srgbClr val="E94D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  <p:grpSp>
        <p:nvGrpSpPr>
          <p:cNvPr id="241" name="Group 240"/>
          <p:cNvGrpSpPr/>
          <p:nvPr/>
        </p:nvGrpSpPr>
        <p:grpSpPr>
          <a:xfrm>
            <a:off x="695729" y="1309132"/>
            <a:ext cx="3494867" cy="2977741"/>
            <a:chOff x="695729" y="1309132"/>
            <a:chExt cx="3494867" cy="2977741"/>
          </a:xfrm>
        </p:grpSpPr>
        <p:grpSp>
          <p:nvGrpSpPr>
            <p:cNvPr id="242" name="Group 8">
              <a:extLst>
                <a:ext uri="{FF2B5EF4-FFF2-40B4-BE49-F238E27FC236}">
                  <a16:creationId xmlns:a16="http://schemas.microsoft.com/office/drawing/2014/main" id="{0C015D48-2449-497E-AEB7-9BE10EA6C2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47608" y="1513559"/>
              <a:ext cx="2509589" cy="2773314"/>
              <a:chOff x="658418" y="1458097"/>
              <a:chExt cx="3927055" cy="4340023"/>
            </a:xfrm>
          </p:grpSpPr>
          <p:grpSp>
            <p:nvGrpSpPr>
              <p:cNvPr id="244" name="Group 3">
                <a:extLst>
                  <a:ext uri="{FF2B5EF4-FFF2-40B4-BE49-F238E27FC236}">
                    <a16:creationId xmlns:a16="http://schemas.microsoft.com/office/drawing/2014/main" id="{F8925837-E44F-4FA6-95F1-E5F789438D5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82595" y="1458097"/>
                <a:ext cx="3682313" cy="527982"/>
                <a:chOff x="782595" y="1458097"/>
                <a:chExt cx="4194085" cy="601362"/>
              </a:xfrm>
            </p:grpSpPr>
            <p:sp>
              <p:nvSpPr>
                <p:cNvPr id="321" name="Rectangle 320">
                  <a:extLst>
                    <a:ext uri="{FF2B5EF4-FFF2-40B4-BE49-F238E27FC236}">
                      <a16:creationId xmlns:a16="http://schemas.microsoft.com/office/drawing/2014/main" id="{9865DC1D-13F2-4DA7-BFCD-29C21740962B}"/>
                    </a:ext>
                  </a:extLst>
                </p:cNvPr>
                <p:cNvSpPr/>
                <p:nvPr/>
              </p:nvSpPr>
              <p:spPr>
                <a:xfrm>
                  <a:off x="781945" y="1458097"/>
                  <a:ext cx="602034" cy="602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22" name="Rectangle 321">
                  <a:extLst>
                    <a:ext uri="{FF2B5EF4-FFF2-40B4-BE49-F238E27FC236}">
                      <a16:creationId xmlns:a16="http://schemas.microsoft.com/office/drawing/2014/main" id="{C37470ED-4060-4703-89D1-778602960C57}"/>
                    </a:ext>
                  </a:extLst>
                </p:cNvPr>
                <p:cNvSpPr/>
                <p:nvPr/>
              </p:nvSpPr>
              <p:spPr>
                <a:xfrm>
                  <a:off x="1383978" y="1458097"/>
                  <a:ext cx="602032" cy="602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23" name="Rectangle 322">
                  <a:extLst>
                    <a:ext uri="{FF2B5EF4-FFF2-40B4-BE49-F238E27FC236}">
                      <a16:creationId xmlns:a16="http://schemas.microsoft.com/office/drawing/2014/main" id="{B5324A8B-4B3D-47B5-9FB5-9C51D5CCAC13}"/>
                    </a:ext>
                  </a:extLst>
                </p:cNvPr>
                <p:cNvSpPr/>
                <p:nvPr/>
              </p:nvSpPr>
              <p:spPr>
                <a:xfrm>
                  <a:off x="1986010" y="1458097"/>
                  <a:ext cx="599258" cy="602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24" name="Rectangle 323">
                  <a:extLst>
                    <a:ext uri="{FF2B5EF4-FFF2-40B4-BE49-F238E27FC236}">
                      <a16:creationId xmlns:a16="http://schemas.microsoft.com/office/drawing/2014/main" id="{00C64B36-D420-48F3-B13D-FADFD03EA97A}"/>
                    </a:ext>
                  </a:extLst>
                </p:cNvPr>
                <p:cNvSpPr/>
                <p:nvPr/>
              </p:nvSpPr>
              <p:spPr>
                <a:xfrm>
                  <a:off x="2579720" y="1458097"/>
                  <a:ext cx="602034" cy="602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25" name="Rectangle 324">
                  <a:extLst>
                    <a:ext uri="{FF2B5EF4-FFF2-40B4-BE49-F238E27FC236}">
                      <a16:creationId xmlns:a16="http://schemas.microsoft.com/office/drawing/2014/main" id="{FB782CFC-6179-4E40-B95C-465209A9FAF1}"/>
                    </a:ext>
                  </a:extLst>
                </p:cNvPr>
                <p:cNvSpPr/>
                <p:nvPr/>
              </p:nvSpPr>
              <p:spPr>
                <a:xfrm>
                  <a:off x="3181754" y="1458097"/>
                  <a:ext cx="602032" cy="602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26" name="Rectangle 325">
                  <a:extLst>
                    <a:ext uri="{FF2B5EF4-FFF2-40B4-BE49-F238E27FC236}">
                      <a16:creationId xmlns:a16="http://schemas.microsoft.com/office/drawing/2014/main" id="{83CCFE0D-F5EC-4CE1-B76A-B693E6EDB105}"/>
                    </a:ext>
                  </a:extLst>
                </p:cNvPr>
                <p:cNvSpPr/>
                <p:nvPr/>
              </p:nvSpPr>
              <p:spPr>
                <a:xfrm>
                  <a:off x="3783785" y="1458097"/>
                  <a:ext cx="599258" cy="602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27" name="Rectangle 326">
                  <a:extLst>
                    <a:ext uri="{FF2B5EF4-FFF2-40B4-BE49-F238E27FC236}">
                      <a16:creationId xmlns:a16="http://schemas.microsoft.com/office/drawing/2014/main" id="{77A41EA9-06F6-4772-ABF2-80354CAFB56D}"/>
                    </a:ext>
                  </a:extLst>
                </p:cNvPr>
                <p:cNvSpPr/>
                <p:nvPr/>
              </p:nvSpPr>
              <p:spPr>
                <a:xfrm>
                  <a:off x="4374722" y="1458097"/>
                  <a:ext cx="602032" cy="602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</p:grpSp>
          <p:grpSp>
            <p:nvGrpSpPr>
              <p:cNvPr id="245" name="Group 26">
                <a:extLst>
                  <a:ext uri="{FF2B5EF4-FFF2-40B4-BE49-F238E27FC236}">
                    <a16:creationId xmlns:a16="http://schemas.microsoft.com/office/drawing/2014/main" id="{2FED30CF-944B-40B9-BC7F-FE2FF0948E7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83498" y="1986079"/>
                <a:ext cx="3682313" cy="527982"/>
                <a:chOff x="782595" y="1458097"/>
                <a:chExt cx="4194085" cy="601362"/>
              </a:xfrm>
            </p:grpSpPr>
            <p:sp>
              <p:nvSpPr>
                <p:cNvPr id="314" name="Rectangle 313">
                  <a:extLst>
                    <a:ext uri="{FF2B5EF4-FFF2-40B4-BE49-F238E27FC236}">
                      <a16:creationId xmlns:a16="http://schemas.microsoft.com/office/drawing/2014/main" id="{FF0D2ADC-AF5D-46C9-B45A-AB7302A1980A}"/>
                    </a:ext>
                  </a:extLst>
                </p:cNvPr>
                <p:cNvSpPr/>
                <p:nvPr/>
              </p:nvSpPr>
              <p:spPr>
                <a:xfrm>
                  <a:off x="783691" y="1458807"/>
                  <a:ext cx="602032" cy="599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15" name="Rectangle 314">
                  <a:extLst>
                    <a:ext uri="{FF2B5EF4-FFF2-40B4-BE49-F238E27FC236}">
                      <a16:creationId xmlns:a16="http://schemas.microsoft.com/office/drawing/2014/main" id="{7E517212-ED51-46A9-912F-6132FA630AC3}"/>
                    </a:ext>
                  </a:extLst>
                </p:cNvPr>
                <p:cNvSpPr/>
                <p:nvPr/>
              </p:nvSpPr>
              <p:spPr>
                <a:xfrm>
                  <a:off x="1385723" y="1458807"/>
                  <a:ext cx="599258" cy="599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16" name="Rectangle 315">
                  <a:extLst>
                    <a:ext uri="{FF2B5EF4-FFF2-40B4-BE49-F238E27FC236}">
                      <a16:creationId xmlns:a16="http://schemas.microsoft.com/office/drawing/2014/main" id="{A33DE060-65EC-4434-8F0A-7879DA5AB984}"/>
                    </a:ext>
                  </a:extLst>
                </p:cNvPr>
                <p:cNvSpPr/>
                <p:nvPr/>
              </p:nvSpPr>
              <p:spPr>
                <a:xfrm>
                  <a:off x="1984981" y="1458807"/>
                  <a:ext cx="602034" cy="599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17" name="Rectangle 316">
                  <a:extLst>
                    <a:ext uri="{FF2B5EF4-FFF2-40B4-BE49-F238E27FC236}">
                      <a16:creationId xmlns:a16="http://schemas.microsoft.com/office/drawing/2014/main" id="{FD975E43-9290-46FD-BC16-ADB7C6D9269A}"/>
                    </a:ext>
                  </a:extLst>
                </p:cNvPr>
                <p:cNvSpPr/>
                <p:nvPr/>
              </p:nvSpPr>
              <p:spPr>
                <a:xfrm>
                  <a:off x="2581466" y="1458807"/>
                  <a:ext cx="599258" cy="599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18" name="Rectangle 317">
                  <a:extLst>
                    <a:ext uri="{FF2B5EF4-FFF2-40B4-BE49-F238E27FC236}">
                      <a16:creationId xmlns:a16="http://schemas.microsoft.com/office/drawing/2014/main" id="{CCFCD696-6D8E-46A0-B40B-6D4A2150D040}"/>
                    </a:ext>
                  </a:extLst>
                </p:cNvPr>
                <p:cNvSpPr/>
                <p:nvPr/>
              </p:nvSpPr>
              <p:spPr>
                <a:xfrm>
                  <a:off x="3180724" y="1458807"/>
                  <a:ext cx="602032" cy="599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19" name="Rectangle 318">
                  <a:extLst>
                    <a:ext uri="{FF2B5EF4-FFF2-40B4-BE49-F238E27FC236}">
                      <a16:creationId xmlns:a16="http://schemas.microsoft.com/office/drawing/2014/main" id="{704FD25A-968C-4567-91C9-9D34260F7A23}"/>
                    </a:ext>
                  </a:extLst>
                </p:cNvPr>
                <p:cNvSpPr/>
                <p:nvPr/>
              </p:nvSpPr>
              <p:spPr>
                <a:xfrm>
                  <a:off x="3782756" y="1458807"/>
                  <a:ext cx="602034" cy="599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20" name="Rectangle 319">
                  <a:extLst>
                    <a:ext uri="{FF2B5EF4-FFF2-40B4-BE49-F238E27FC236}">
                      <a16:creationId xmlns:a16="http://schemas.microsoft.com/office/drawing/2014/main" id="{ECE7F484-62A5-486B-B3ED-BEC07416A654}"/>
                    </a:ext>
                  </a:extLst>
                </p:cNvPr>
                <p:cNvSpPr/>
                <p:nvPr/>
              </p:nvSpPr>
              <p:spPr>
                <a:xfrm>
                  <a:off x="4373692" y="1458807"/>
                  <a:ext cx="602032" cy="599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</p:grpSp>
          <p:grpSp>
            <p:nvGrpSpPr>
              <p:cNvPr id="246" name="Group 34">
                <a:extLst>
                  <a:ext uri="{FF2B5EF4-FFF2-40B4-BE49-F238E27FC236}">
                    <a16:creationId xmlns:a16="http://schemas.microsoft.com/office/drawing/2014/main" id="{06A32137-8B29-41B0-93D4-C120E6B4E53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84401" y="2514061"/>
                <a:ext cx="3682313" cy="527982"/>
                <a:chOff x="782595" y="1458097"/>
                <a:chExt cx="4194085" cy="601362"/>
              </a:xfrm>
            </p:grpSpPr>
            <p:sp>
              <p:nvSpPr>
                <p:cNvPr id="307" name="Rectangle 306">
                  <a:extLst>
                    <a:ext uri="{FF2B5EF4-FFF2-40B4-BE49-F238E27FC236}">
                      <a16:creationId xmlns:a16="http://schemas.microsoft.com/office/drawing/2014/main" id="{2A973B4D-EC0C-4486-B086-DD6AA1A4B343}"/>
                    </a:ext>
                  </a:extLst>
                </p:cNvPr>
                <p:cNvSpPr/>
                <p:nvPr/>
              </p:nvSpPr>
              <p:spPr>
                <a:xfrm>
                  <a:off x="782663" y="1456744"/>
                  <a:ext cx="602032" cy="60207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08" name="Rectangle 307">
                  <a:extLst>
                    <a:ext uri="{FF2B5EF4-FFF2-40B4-BE49-F238E27FC236}">
                      <a16:creationId xmlns:a16="http://schemas.microsoft.com/office/drawing/2014/main" id="{40B412C1-7E2A-4667-AD08-F9F9A59F4D91}"/>
                    </a:ext>
                  </a:extLst>
                </p:cNvPr>
                <p:cNvSpPr/>
                <p:nvPr/>
              </p:nvSpPr>
              <p:spPr>
                <a:xfrm>
                  <a:off x="1384695" y="1456744"/>
                  <a:ext cx="602034" cy="60207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09" name="Rectangle 308">
                  <a:extLst>
                    <a:ext uri="{FF2B5EF4-FFF2-40B4-BE49-F238E27FC236}">
                      <a16:creationId xmlns:a16="http://schemas.microsoft.com/office/drawing/2014/main" id="{28E652AE-6D14-4FA7-BABA-5200B78D9303}"/>
                    </a:ext>
                  </a:extLst>
                </p:cNvPr>
                <p:cNvSpPr/>
                <p:nvPr/>
              </p:nvSpPr>
              <p:spPr>
                <a:xfrm>
                  <a:off x="1986729" y="1456744"/>
                  <a:ext cx="599258" cy="60207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10" name="Rectangle 309">
                  <a:extLst>
                    <a:ext uri="{FF2B5EF4-FFF2-40B4-BE49-F238E27FC236}">
                      <a16:creationId xmlns:a16="http://schemas.microsoft.com/office/drawing/2014/main" id="{80CFB78D-C1BD-4D80-AF7A-F666A1814D56}"/>
                    </a:ext>
                  </a:extLst>
                </p:cNvPr>
                <p:cNvSpPr/>
                <p:nvPr/>
              </p:nvSpPr>
              <p:spPr>
                <a:xfrm>
                  <a:off x="2580438" y="1456744"/>
                  <a:ext cx="602032" cy="60207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11" name="Rectangle 310">
                  <a:extLst>
                    <a:ext uri="{FF2B5EF4-FFF2-40B4-BE49-F238E27FC236}">
                      <a16:creationId xmlns:a16="http://schemas.microsoft.com/office/drawing/2014/main" id="{E376B9B5-AA32-4575-9642-1CADFEE2C789}"/>
                    </a:ext>
                  </a:extLst>
                </p:cNvPr>
                <p:cNvSpPr/>
                <p:nvPr/>
              </p:nvSpPr>
              <p:spPr>
                <a:xfrm>
                  <a:off x="3182470" y="1456744"/>
                  <a:ext cx="602034" cy="60207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12" name="Rectangle 311">
                  <a:extLst>
                    <a:ext uri="{FF2B5EF4-FFF2-40B4-BE49-F238E27FC236}">
                      <a16:creationId xmlns:a16="http://schemas.microsoft.com/office/drawing/2014/main" id="{B004862B-3FA2-4BB1-92EF-C2A6621162EC}"/>
                    </a:ext>
                  </a:extLst>
                </p:cNvPr>
                <p:cNvSpPr/>
                <p:nvPr/>
              </p:nvSpPr>
              <p:spPr>
                <a:xfrm>
                  <a:off x="3784504" y="1456744"/>
                  <a:ext cx="599258" cy="60207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13" name="Rectangle 312">
                  <a:extLst>
                    <a:ext uri="{FF2B5EF4-FFF2-40B4-BE49-F238E27FC236}">
                      <a16:creationId xmlns:a16="http://schemas.microsoft.com/office/drawing/2014/main" id="{74436A82-4A47-4AEB-B800-1FA2761EF99F}"/>
                    </a:ext>
                  </a:extLst>
                </p:cNvPr>
                <p:cNvSpPr/>
                <p:nvPr/>
              </p:nvSpPr>
              <p:spPr>
                <a:xfrm>
                  <a:off x="4375438" y="1456744"/>
                  <a:ext cx="602034" cy="60207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</p:grpSp>
          <p:grpSp>
            <p:nvGrpSpPr>
              <p:cNvPr id="247" name="Group 42">
                <a:extLst>
                  <a:ext uri="{FF2B5EF4-FFF2-40B4-BE49-F238E27FC236}">
                    <a16:creationId xmlns:a16="http://schemas.microsoft.com/office/drawing/2014/main" id="{80E87D9E-E7F9-4235-82E9-1F8E429ABE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85304" y="3042043"/>
                <a:ext cx="3682313" cy="527982"/>
                <a:chOff x="782595" y="1458097"/>
                <a:chExt cx="4194085" cy="601362"/>
              </a:xfrm>
            </p:grpSpPr>
            <p:sp>
              <p:nvSpPr>
                <p:cNvPr id="300" name="Rectangle 299">
                  <a:extLst>
                    <a:ext uri="{FF2B5EF4-FFF2-40B4-BE49-F238E27FC236}">
                      <a16:creationId xmlns:a16="http://schemas.microsoft.com/office/drawing/2014/main" id="{279E289A-C25B-4B3F-83D0-EB961458AF1B}"/>
                    </a:ext>
                  </a:extLst>
                </p:cNvPr>
                <p:cNvSpPr/>
                <p:nvPr/>
              </p:nvSpPr>
              <p:spPr>
                <a:xfrm>
                  <a:off x="781634" y="1457456"/>
                  <a:ext cx="602032" cy="602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01" name="Rectangle 300">
                  <a:extLst>
                    <a:ext uri="{FF2B5EF4-FFF2-40B4-BE49-F238E27FC236}">
                      <a16:creationId xmlns:a16="http://schemas.microsoft.com/office/drawing/2014/main" id="{D763DDC4-529D-437D-A2BD-E1F7F0201DFB}"/>
                    </a:ext>
                  </a:extLst>
                </p:cNvPr>
                <p:cNvSpPr/>
                <p:nvPr/>
              </p:nvSpPr>
              <p:spPr>
                <a:xfrm>
                  <a:off x="1383666" y="1457456"/>
                  <a:ext cx="602034" cy="602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02" name="Rectangle 301">
                  <a:extLst>
                    <a:ext uri="{FF2B5EF4-FFF2-40B4-BE49-F238E27FC236}">
                      <a16:creationId xmlns:a16="http://schemas.microsoft.com/office/drawing/2014/main" id="{3346789A-3492-4B15-898E-0B36A5DF9C6F}"/>
                    </a:ext>
                  </a:extLst>
                </p:cNvPr>
                <p:cNvSpPr/>
                <p:nvPr/>
              </p:nvSpPr>
              <p:spPr>
                <a:xfrm>
                  <a:off x="1985699" y="1457456"/>
                  <a:ext cx="599258" cy="602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03" name="Rectangle 302">
                  <a:extLst>
                    <a:ext uri="{FF2B5EF4-FFF2-40B4-BE49-F238E27FC236}">
                      <a16:creationId xmlns:a16="http://schemas.microsoft.com/office/drawing/2014/main" id="{E25561AE-2022-43FA-AEEF-305BC4F767C9}"/>
                    </a:ext>
                  </a:extLst>
                </p:cNvPr>
                <p:cNvSpPr/>
                <p:nvPr/>
              </p:nvSpPr>
              <p:spPr>
                <a:xfrm>
                  <a:off x="2579409" y="1457456"/>
                  <a:ext cx="602032" cy="602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04" name="Rectangle 303">
                  <a:extLst>
                    <a:ext uri="{FF2B5EF4-FFF2-40B4-BE49-F238E27FC236}">
                      <a16:creationId xmlns:a16="http://schemas.microsoft.com/office/drawing/2014/main" id="{584D0378-3B2E-49FA-A3D7-1B4AB0461DAC}"/>
                    </a:ext>
                  </a:extLst>
                </p:cNvPr>
                <p:cNvSpPr/>
                <p:nvPr/>
              </p:nvSpPr>
              <p:spPr>
                <a:xfrm>
                  <a:off x="3181441" y="1457456"/>
                  <a:ext cx="602034" cy="602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05" name="Rectangle 304">
                  <a:extLst>
                    <a:ext uri="{FF2B5EF4-FFF2-40B4-BE49-F238E27FC236}">
                      <a16:creationId xmlns:a16="http://schemas.microsoft.com/office/drawing/2014/main" id="{A479E40E-89DC-41D1-A1D3-94F2A8ACA91E}"/>
                    </a:ext>
                  </a:extLst>
                </p:cNvPr>
                <p:cNvSpPr/>
                <p:nvPr/>
              </p:nvSpPr>
              <p:spPr>
                <a:xfrm>
                  <a:off x="3783474" y="1457456"/>
                  <a:ext cx="599258" cy="602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306" name="Rectangle 305">
                  <a:extLst>
                    <a:ext uri="{FF2B5EF4-FFF2-40B4-BE49-F238E27FC236}">
                      <a16:creationId xmlns:a16="http://schemas.microsoft.com/office/drawing/2014/main" id="{0897FA21-FACD-4CFC-B62F-31BED5BD1893}"/>
                    </a:ext>
                  </a:extLst>
                </p:cNvPr>
                <p:cNvSpPr/>
                <p:nvPr/>
              </p:nvSpPr>
              <p:spPr>
                <a:xfrm>
                  <a:off x="4374409" y="1457456"/>
                  <a:ext cx="602034" cy="602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</p:grpSp>
          <p:grpSp>
            <p:nvGrpSpPr>
              <p:cNvPr id="248" name="Group 50">
                <a:extLst>
                  <a:ext uri="{FF2B5EF4-FFF2-40B4-BE49-F238E27FC236}">
                    <a16:creationId xmlns:a16="http://schemas.microsoft.com/office/drawing/2014/main" id="{7BFC5B3D-BAF4-4D17-82AF-EBB024737E3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86207" y="3570025"/>
                <a:ext cx="3682313" cy="527982"/>
                <a:chOff x="782595" y="1458097"/>
                <a:chExt cx="4194085" cy="601362"/>
              </a:xfrm>
            </p:grpSpPr>
            <p:sp>
              <p:nvSpPr>
                <p:cNvPr id="293" name="Rectangle 292">
                  <a:extLst>
                    <a:ext uri="{FF2B5EF4-FFF2-40B4-BE49-F238E27FC236}">
                      <a16:creationId xmlns:a16="http://schemas.microsoft.com/office/drawing/2014/main" id="{EE3B20E8-E091-4B1C-B3B3-5F8246002D5C}"/>
                    </a:ext>
                  </a:extLst>
                </p:cNvPr>
                <p:cNvSpPr/>
                <p:nvPr/>
              </p:nvSpPr>
              <p:spPr>
                <a:xfrm>
                  <a:off x="783378" y="1458165"/>
                  <a:ext cx="602034" cy="60207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94" name="Rectangle 293">
                  <a:extLst>
                    <a:ext uri="{FF2B5EF4-FFF2-40B4-BE49-F238E27FC236}">
                      <a16:creationId xmlns:a16="http://schemas.microsoft.com/office/drawing/2014/main" id="{34252032-EAD6-475C-92EF-3D2F417547AC}"/>
                    </a:ext>
                  </a:extLst>
                </p:cNvPr>
                <p:cNvSpPr/>
                <p:nvPr/>
              </p:nvSpPr>
              <p:spPr>
                <a:xfrm>
                  <a:off x="1385412" y="1458165"/>
                  <a:ext cx="599258" cy="60207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95" name="Rectangle 294">
                  <a:extLst>
                    <a:ext uri="{FF2B5EF4-FFF2-40B4-BE49-F238E27FC236}">
                      <a16:creationId xmlns:a16="http://schemas.microsoft.com/office/drawing/2014/main" id="{7B54DA48-9A93-4535-B4A8-216342D21A6F}"/>
                    </a:ext>
                  </a:extLst>
                </p:cNvPr>
                <p:cNvSpPr/>
                <p:nvPr/>
              </p:nvSpPr>
              <p:spPr>
                <a:xfrm>
                  <a:off x="1984670" y="1458165"/>
                  <a:ext cx="602032" cy="60207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96" name="Rectangle 295">
                  <a:extLst>
                    <a:ext uri="{FF2B5EF4-FFF2-40B4-BE49-F238E27FC236}">
                      <a16:creationId xmlns:a16="http://schemas.microsoft.com/office/drawing/2014/main" id="{78ECF9A3-90F1-43F9-B76A-B9AC43D725AC}"/>
                    </a:ext>
                  </a:extLst>
                </p:cNvPr>
                <p:cNvSpPr/>
                <p:nvPr/>
              </p:nvSpPr>
              <p:spPr>
                <a:xfrm>
                  <a:off x="2581153" y="1458165"/>
                  <a:ext cx="599258" cy="60207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97" name="Rectangle 296">
                  <a:extLst>
                    <a:ext uri="{FF2B5EF4-FFF2-40B4-BE49-F238E27FC236}">
                      <a16:creationId xmlns:a16="http://schemas.microsoft.com/office/drawing/2014/main" id="{BB36F374-5448-4060-9D33-9C70C9A32EFC}"/>
                    </a:ext>
                  </a:extLst>
                </p:cNvPr>
                <p:cNvSpPr/>
                <p:nvPr/>
              </p:nvSpPr>
              <p:spPr>
                <a:xfrm>
                  <a:off x="3180411" y="1458165"/>
                  <a:ext cx="602034" cy="60207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98" name="Rectangle 297">
                  <a:extLst>
                    <a:ext uri="{FF2B5EF4-FFF2-40B4-BE49-F238E27FC236}">
                      <a16:creationId xmlns:a16="http://schemas.microsoft.com/office/drawing/2014/main" id="{052EE006-AA2B-47FC-98DA-71BD0AB5F0A4}"/>
                    </a:ext>
                  </a:extLst>
                </p:cNvPr>
                <p:cNvSpPr/>
                <p:nvPr/>
              </p:nvSpPr>
              <p:spPr>
                <a:xfrm>
                  <a:off x="3782445" y="1458165"/>
                  <a:ext cx="602032" cy="60207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99" name="Rectangle 298">
                  <a:extLst>
                    <a:ext uri="{FF2B5EF4-FFF2-40B4-BE49-F238E27FC236}">
                      <a16:creationId xmlns:a16="http://schemas.microsoft.com/office/drawing/2014/main" id="{0BD22630-E306-40AD-B95A-12FD668DD4EC}"/>
                    </a:ext>
                  </a:extLst>
                </p:cNvPr>
                <p:cNvSpPr/>
                <p:nvPr/>
              </p:nvSpPr>
              <p:spPr>
                <a:xfrm>
                  <a:off x="4373379" y="1458165"/>
                  <a:ext cx="602034" cy="60207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</p:grpSp>
          <p:grpSp>
            <p:nvGrpSpPr>
              <p:cNvPr id="249" name="Group 58">
                <a:extLst>
                  <a:ext uri="{FF2B5EF4-FFF2-40B4-BE49-F238E27FC236}">
                    <a16:creationId xmlns:a16="http://schemas.microsoft.com/office/drawing/2014/main" id="{07C6FA6A-4C6F-4102-91BC-F7ECA170A87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87110" y="4098007"/>
                <a:ext cx="3682313" cy="527982"/>
                <a:chOff x="782595" y="1458097"/>
                <a:chExt cx="4194085" cy="601362"/>
              </a:xfrm>
            </p:grpSpPr>
            <p:sp>
              <p:nvSpPr>
                <p:cNvPr id="286" name="Rectangle 285">
                  <a:extLst>
                    <a:ext uri="{FF2B5EF4-FFF2-40B4-BE49-F238E27FC236}">
                      <a16:creationId xmlns:a16="http://schemas.microsoft.com/office/drawing/2014/main" id="{0A19B19F-DE41-49CA-A28C-033150ECDFD9}"/>
                    </a:ext>
                  </a:extLst>
                </p:cNvPr>
                <p:cNvSpPr/>
                <p:nvPr/>
              </p:nvSpPr>
              <p:spPr>
                <a:xfrm>
                  <a:off x="782350" y="1458876"/>
                  <a:ext cx="602034" cy="599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87" name="Rectangle 286">
                  <a:extLst>
                    <a:ext uri="{FF2B5EF4-FFF2-40B4-BE49-F238E27FC236}">
                      <a16:creationId xmlns:a16="http://schemas.microsoft.com/office/drawing/2014/main" id="{FB90F55A-2017-409A-B93D-2F13C6902A82}"/>
                    </a:ext>
                  </a:extLst>
                </p:cNvPr>
                <p:cNvSpPr/>
                <p:nvPr/>
              </p:nvSpPr>
              <p:spPr>
                <a:xfrm>
                  <a:off x="1384384" y="1458876"/>
                  <a:ext cx="602032" cy="599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88" name="Rectangle 287">
                  <a:extLst>
                    <a:ext uri="{FF2B5EF4-FFF2-40B4-BE49-F238E27FC236}">
                      <a16:creationId xmlns:a16="http://schemas.microsoft.com/office/drawing/2014/main" id="{888B493A-E913-4E4A-8DCA-E8B69C598687}"/>
                    </a:ext>
                  </a:extLst>
                </p:cNvPr>
                <p:cNvSpPr/>
                <p:nvPr/>
              </p:nvSpPr>
              <p:spPr>
                <a:xfrm>
                  <a:off x="1986416" y="1458876"/>
                  <a:ext cx="599258" cy="599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89" name="Rectangle 288">
                  <a:extLst>
                    <a:ext uri="{FF2B5EF4-FFF2-40B4-BE49-F238E27FC236}">
                      <a16:creationId xmlns:a16="http://schemas.microsoft.com/office/drawing/2014/main" id="{928BC784-274F-4EBF-8D11-87D399EF9E79}"/>
                    </a:ext>
                  </a:extLst>
                </p:cNvPr>
                <p:cNvSpPr/>
                <p:nvPr/>
              </p:nvSpPr>
              <p:spPr>
                <a:xfrm>
                  <a:off x="2580125" y="1458876"/>
                  <a:ext cx="602034" cy="599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90" name="Rectangle 289">
                  <a:extLst>
                    <a:ext uri="{FF2B5EF4-FFF2-40B4-BE49-F238E27FC236}">
                      <a16:creationId xmlns:a16="http://schemas.microsoft.com/office/drawing/2014/main" id="{5F73840F-044C-4B66-BB2D-503F7B28DD81}"/>
                    </a:ext>
                  </a:extLst>
                </p:cNvPr>
                <p:cNvSpPr/>
                <p:nvPr/>
              </p:nvSpPr>
              <p:spPr>
                <a:xfrm>
                  <a:off x="3182159" y="1458876"/>
                  <a:ext cx="602032" cy="599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91" name="Rectangle 290">
                  <a:extLst>
                    <a:ext uri="{FF2B5EF4-FFF2-40B4-BE49-F238E27FC236}">
                      <a16:creationId xmlns:a16="http://schemas.microsoft.com/office/drawing/2014/main" id="{0928D7B7-7EF3-49D6-97FD-620142A63BE3}"/>
                    </a:ext>
                  </a:extLst>
                </p:cNvPr>
                <p:cNvSpPr/>
                <p:nvPr/>
              </p:nvSpPr>
              <p:spPr>
                <a:xfrm>
                  <a:off x="3784191" y="1458876"/>
                  <a:ext cx="599258" cy="599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92" name="Rectangle 291">
                  <a:extLst>
                    <a:ext uri="{FF2B5EF4-FFF2-40B4-BE49-F238E27FC236}">
                      <a16:creationId xmlns:a16="http://schemas.microsoft.com/office/drawing/2014/main" id="{62D8934A-75ED-4706-AD74-2EE562AD7522}"/>
                    </a:ext>
                  </a:extLst>
                </p:cNvPr>
                <p:cNvSpPr/>
                <p:nvPr/>
              </p:nvSpPr>
              <p:spPr>
                <a:xfrm>
                  <a:off x="4375127" y="1458876"/>
                  <a:ext cx="602032" cy="599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</p:grpSp>
          <p:grpSp>
            <p:nvGrpSpPr>
              <p:cNvPr id="250" name="Group 66">
                <a:extLst>
                  <a:ext uri="{FF2B5EF4-FFF2-40B4-BE49-F238E27FC236}">
                    <a16:creationId xmlns:a16="http://schemas.microsoft.com/office/drawing/2014/main" id="{845AB2C7-E1BC-493D-9B7D-DA6FB3BA832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88013" y="4625989"/>
                <a:ext cx="3682313" cy="527982"/>
                <a:chOff x="782595" y="1458097"/>
                <a:chExt cx="4194085" cy="601362"/>
              </a:xfrm>
            </p:grpSpPr>
            <p:sp>
              <p:nvSpPr>
                <p:cNvPr id="279" name="Rectangle 278">
                  <a:extLst>
                    <a:ext uri="{FF2B5EF4-FFF2-40B4-BE49-F238E27FC236}">
                      <a16:creationId xmlns:a16="http://schemas.microsoft.com/office/drawing/2014/main" id="{33D0B7BB-E738-4004-B61A-755B4B36866A}"/>
                    </a:ext>
                  </a:extLst>
                </p:cNvPr>
                <p:cNvSpPr/>
                <p:nvPr/>
              </p:nvSpPr>
              <p:spPr>
                <a:xfrm>
                  <a:off x="781321" y="1456814"/>
                  <a:ext cx="602034" cy="602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80" name="Rectangle 279">
                  <a:extLst>
                    <a:ext uri="{FF2B5EF4-FFF2-40B4-BE49-F238E27FC236}">
                      <a16:creationId xmlns:a16="http://schemas.microsoft.com/office/drawing/2014/main" id="{63A2B0E8-366D-4E6B-8B8A-13D43C830774}"/>
                    </a:ext>
                  </a:extLst>
                </p:cNvPr>
                <p:cNvSpPr/>
                <p:nvPr/>
              </p:nvSpPr>
              <p:spPr>
                <a:xfrm>
                  <a:off x="1383355" y="1456814"/>
                  <a:ext cx="602032" cy="602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81" name="Rectangle 280">
                  <a:extLst>
                    <a:ext uri="{FF2B5EF4-FFF2-40B4-BE49-F238E27FC236}">
                      <a16:creationId xmlns:a16="http://schemas.microsoft.com/office/drawing/2014/main" id="{F184189C-2FBF-48A2-A220-CEA549D4C2CC}"/>
                    </a:ext>
                  </a:extLst>
                </p:cNvPr>
                <p:cNvSpPr/>
                <p:nvPr/>
              </p:nvSpPr>
              <p:spPr>
                <a:xfrm>
                  <a:off x="1985386" y="1456814"/>
                  <a:ext cx="599258" cy="602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82" name="Rectangle 281">
                  <a:extLst>
                    <a:ext uri="{FF2B5EF4-FFF2-40B4-BE49-F238E27FC236}">
                      <a16:creationId xmlns:a16="http://schemas.microsoft.com/office/drawing/2014/main" id="{5B13C017-BE06-47B8-99B9-C37B9D2448A0}"/>
                    </a:ext>
                  </a:extLst>
                </p:cNvPr>
                <p:cNvSpPr/>
                <p:nvPr/>
              </p:nvSpPr>
              <p:spPr>
                <a:xfrm>
                  <a:off x="2579096" y="1456814"/>
                  <a:ext cx="602034" cy="602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83" name="Rectangle 282">
                  <a:extLst>
                    <a:ext uri="{FF2B5EF4-FFF2-40B4-BE49-F238E27FC236}">
                      <a16:creationId xmlns:a16="http://schemas.microsoft.com/office/drawing/2014/main" id="{E1F7F907-49FD-4343-8CF2-6713274BAAB8}"/>
                    </a:ext>
                  </a:extLst>
                </p:cNvPr>
                <p:cNvSpPr/>
                <p:nvPr/>
              </p:nvSpPr>
              <p:spPr>
                <a:xfrm>
                  <a:off x="3181130" y="1456814"/>
                  <a:ext cx="602032" cy="602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84" name="Rectangle 283">
                  <a:extLst>
                    <a:ext uri="{FF2B5EF4-FFF2-40B4-BE49-F238E27FC236}">
                      <a16:creationId xmlns:a16="http://schemas.microsoft.com/office/drawing/2014/main" id="{20C2688D-921D-4DA6-A5CC-686D1C5805C7}"/>
                    </a:ext>
                  </a:extLst>
                </p:cNvPr>
                <p:cNvSpPr/>
                <p:nvPr/>
              </p:nvSpPr>
              <p:spPr>
                <a:xfrm>
                  <a:off x="3783161" y="1456814"/>
                  <a:ext cx="599258" cy="602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  <p:sp>
              <p:nvSpPr>
                <p:cNvPr id="285" name="Rectangle 284">
                  <a:extLst>
                    <a:ext uri="{FF2B5EF4-FFF2-40B4-BE49-F238E27FC236}">
                      <a16:creationId xmlns:a16="http://schemas.microsoft.com/office/drawing/2014/main" id="{77AE33BF-E4FB-4BB7-B2B5-04F9BF36019B}"/>
                    </a:ext>
                  </a:extLst>
                </p:cNvPr>
                <p:cNvSpPr/>
                <p:nvPr/>
              </p:nvSpPr>
              <p:spPr>
                <a:xfrm>
                  <a:off x="4374098" y="1456814"/>
                  <a:ext cx="602032" cy="602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GB"/>
                </a:p>
              </p:txBody>
            </p:sp>
          </p:grpSp>
          <p:sp>
            <p:nvSpPr>
              <p:cNvPr id="251" name="Rectangle 250">
                <a:extLst>
                  <a:ext uri="{FF2B5EF4-FFF2-40B4-BE49-F238E27FC236}">
                    <a16:creationId xmlns:a16="http://schemas.microsoft.com/office/drawing/2014/main" id="{BD0A968E-6B70-44B4-A1F4-4A3420241927}"/>
                  </a:ext>
                </a:extLst>
              </p:cNvPr>
              <p:cNvSpPr/>
              <p:nvPr/>
            </p:nvSpPr>
            <p:spPr>
              <a:xfrm>
                <a:off x="658418" y="5153469"/>
                <a:ext cx="697841" cy="3937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en-GB" sz="900" kern="50" dirty="0">
                    <a:solidFill>
                      <a:schemeClr val="bg1">
                        <a:lumMod val="65000"/>
                      </a:schemeClr>
                    </a:solidFill>
                    <a:ea typeface="Calibri" panose="020F0502020204030204" pitchFamily="34" charset="0"/>
                    <a:cs typeface="Liberation Sans"/>
                  </a:rPr>
                  <a:t>Walk</a:t>
                </a:r>
              </a:p>
            </p:txBody>
          </p:sp>
          <p:sp>
            <p:nvSpPr>
              <p:cNvPr id="252" name="Rectangle 251">
                <a:extLst>
                  <a:ext uri="{FF2B5EF4-FFF2-40B4-BE49-F238E27FC236}">
                    <a16:creationId xmlns:a16="http://schemas.microsoft.com/office/drawing/2014/main" id="{546F33C9-B0F8-4824-BB85-37A633D82DF7}"/>
                  </a:ext>
                </a:extLst>
              </p:cNvPr>
              <p:cNvSpPr/>
              <p:nvPr/>
            </p:nvSpPr>
            <p:spPr>
              <a:xfrm>
                <a:off x="1113026" y="5153469"/>
                <a:ext cx="843328" cy="3937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en-GB" sz="900" kern="50" dirty="0">
                    <a:solidFill>
                      <a:schemeClr val="bg1">
                        <a:lumMod val="65000"/>
                      </a:schemeClr>
                    </a:solidFill>
                    <a:ea typeface="Calibri" panose="020F0502020204030204" pitchFamily="34" charset="0"/>
                    <a:cs typeface="Liberation Sans"/>
                  </a:rPr>
                  <a:t>Bicycle</a:t>
                </a:r>
              </a:p>
            </p:txBody>
          </p:sp>
          <p:sp>
            <p:nvSpPr>
              <p:cNvPr id="253" name="Rectangle 252">
                <a:extLst>
                  <a:ext uri="{FF2B5EF4-FFF2-40B4-BE49-F238E27FC236}">
                    <a16:creationId xmlns:a16="http://schemas.microsoft.com/office/drawing/2014/main" id="{E994E4C7-20FC-4AC9-9A47-D8AF7D6285D4}"/>
                  </a:ext>
                </a:extLst>
              </p:cNvPr>
              <p:cNvSpPr/>
              <p:nvPr/>
            </p:nvSpPr>
            <p:spPr>
              <a:xfrm>
                <a:off x="1802629" y="5153469"/>
                <a:ext cx="572421" cy="3937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en-GB" sz="900" kern="50" dirty="0">
                    <a:solidFill>
                      <a:schemeClr val="bg1">
                        <a:lumMod val="65000"/>
                      </a:schemeClr>
                    </a:solidFill>
                    <a:ea typeface="Calibri" panose="020F0502020204030204" pitchFamily="34" charset="0"/>
                    <a:cs typeface="Liberation Sans"/>
                  </a:rPr>
                  <a:t>Car</a:t>
                </a:r>
              </a:p>
            </p:txBody>
          </p:sp>
          <p:sp>
            <p:nvSpPr>
              <p:cNvPr id="254" name="Rectangle 253">
                <a:extLst>
                  <a:ext uri="{FF2B5EF4-FFF2-40B4-BE49-F238E27FC236}">
                    <a16:creationId xmlns:a16="http://schemas.microsoft.com/office/drawing/2014/main" id="{2CE7D09C-7DBE-460A-A22B-ABF1E1913CAF}"/>
                  </a:ext>
                </a:extLst>
              </p:cNvPr>
              <p:cNvSpPr/>
              <p:nvPr/>
            </p:nvSpPr>
            <p:spPr>
              <a:xfrm>
                <a:off x="2353087" y="5153469"/>
                <a:ext cx="574927" cy="3937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en-GB" sz="900" kern="50" dirty="0">
                    <a:solidFill>
                      <a:schemeClr val="bg1">
                        <a:lumMod val="65000"/>
                      </a:schemeClr>
                    </a:solidFill>
                    <a:ea typeface="Calibri" panose="020F0502020204030204" pitchFamily="34" charset="0"/>
                    <a:cs typeface="Liberation Sans"/>
                  </a:rPr>
                  <a:t>Bus</a:t>
                </a:r>
              </a:p>
            </p:txBody>
          </p:sp>
          <p:sp>
            <p:nvSpPr>
              <p:cNvPr id="255" name="Rectangle 254">
                <a:extLst>
                  <a:ext uri="{FF2B5EF4-FFF2-40B4-BE49-F238E27FC236}">
                    <a16:creationId xmlns:a16="http://schemas.microsoft.com/office/drawing/2014/main" id="{93FF1CDB-33DF-47BD-932A-4EA69CF5B8C4}"/>
                  </a:ext>
                </a:extLst>
              </p:cNvPr>
              <p:cNvSpPr/>
              <p:nvPr/>
            </p:nvSpPr>
            <p:spPr>
              <a:xfrm>
                <a:off x="2829725" y="5153469"/>
                <a:ext cx="712891" cy="3937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en-GB" sz="900" kern="50" dirty="0">
                    <a:solidFill>
                      <a:schemeClr val="bg1">
                        <a:lumMod val="65000"/>
                      </a:schemeClr>
                    </a:solidFill>
                    <a:ea typeface="Calibri" panose="020F0502020204030204" pitchFamily="34" charset="0"/>
                    <a:cs typeface="Liberation Sans"/>
                  </a:rPr>
                  <a:t>Tram</a:t>
                </a:r>
              </a:p>
            </p:txBody>
          </p:sp>
          <p:sp>
            <p:nvSpPr>
              <p:cNvPr id="256" name="Rectangle 255">
                <a:extLst>
                  <a:ext uri="{FF2B5EF4-FFF2-40B4-BE49-F238E27FC236}">
                    <a16:creationId xmlns:a16="http://schemas.microsoft.com/office/drawing/2014/main" id="{810B17C1-EACF-4D60-B707-3F1B9D271D71}"/>
                  </a:ext>
                </a:extLst>
              </p:cNvPr>
              <p:cNvSpPr/>
              <p:nvPr/>
            </p:nvSpPr>
            <p:spPr>
              <a:xfrm>
                <a:off x="3331467" y="5153469"/>
                <a:ext cx="715398" cy="3937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en-GB" sz="900" kern="50" dirty="0">
                    <a:solidFill>
                      <a:schemeClr val="bg1">
                        <a:lumMod val="65000"/>
                      </a:schemeClr>
                    </a:solidFill>
                    <a:ea typeface="Calibri" panose="020F0502020204030204" pitchFamily="34" charset="0"/>
                    <a:cs typeface="Liberation Sans"/>
                  </a:rPr>
                  <a:t>Train</a:t>
                </a:r>
              </a:p>
            </p:txBody>
          </p:sp>
          <p:sp>
            <p:nvSpPr>
              <p:cNvPr id="257" name="Rectangle 256">
                <a:extLst>
                  <a:ext uri="{FF2B5EF4-FFF2-40B4-BE49-F238E27FC236}">
                    <a16:creationId xmlns:a16="http://schemas.microsoft.com/office/drawing/2014/main" id="{3F872E11-5198-49AA-BB19-F39E4FB84931}"/>
                  </a:ext>
                </a:extLst>
              </p:cNvPr>
              <p:cNvSpPr/>
              <p:nvPr/>
            </p:nvSpPr>
            <p:spPr>
              <a:xfrm>
                <a:off x="3850006" y="5153469"/>
                <a:ext cx="735467" cy="3937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en-GB" sz="900" kern="50" dirty="0">
                    <a:solidFill>
                      <a:schemeClr val="bg1">
                        <a:lumMod val="65000"/>
                      </a:schemeClr>
                    </a:solidFill>
                    <a:ea typeface="Calibri" panose="020F0502020204030204" pitchFamily="34" charset="0"/>
                    <a:cs typeface="Liberation Sans"/>
                  </a:rPr>
                  <a:t>Other</a:t>
                </a:r>
              </a:p>
            </p:txBody>
          </p:sp>
          <p:sp>
            <p:nvSpPr>
              <p:cNvPr id="258" name="Rectangle 257">
                <a:extLst>
                  <a:ext uri="{FF2B5EF4-FFF2-40B4-BE49-F238E27FC236}">
                    <a16:creationId xmlns:a16="http://schemas.microsoft.com/office/drawing/2014/main" id="{AD3FF17C-402C-490A-B722-E1BF0FCAEA5E}"/>
                  </a:ext>
                </a:extLst>
              </p:cNvPr>
              <p:cNvSpPr/>
              <p:nvPr/>
            </p:nvSpPr>
            <p:spPr>
              <a:xfrm>
                <a:off x="1707223" y="5404374"/>
                <a:ext cx="1778966" cy="3937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en-GB" sz="900" kern="50" dirty="0">
                    <a:ea typeface="Calibri" panose="020F0502020204030204" pitchFamily="34" charset="0"/>
                    <a:cs typeface="Liberation Sans"/>
                  </a:rPr>
                  <a:t>Types of Transport</a:t>
                </a:r>
              </a:p>
            </p:txBody>
          </p:sp>
          <p:sp>
            <p:nvSpPr>
              <p:cNvPr id="259" name="Oval 258">
                <a:extLst>
                  <a:ext uri="{FF2B5EF4-FFF2-40B4-BE49-F238E27FC236}">
                    <a16:creationId xmlns:a16="http://schemas.microsoft.com/office/drawing/2014/main" id="{E035E7BE-DAFC-480B-930B-6346BC0D3168}"/>
                  </a:ext>
                </a:extLst>
              </p:cNvPr>
              <p:cNvSpPr/>
              <p:nvPr/>
            </p:nvSpPr>
            <p:spPr>
              <a:xfrm>
                <a:off x="845355" y="4705249"/>
                <a:ext cx="387295" cy="387321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60" name="Oval 259">
                <a:extLst>
                  <a:ext uri="{FF2B5EF4-FFF2-40B4-BE49-F238E27FC236}">
                    <a16:creationId xmlns:a16="http://schemas.microsoft.com/office/drawing/2014/main" id="{BBCE663F-974C-40E6-BFA0-4D51FB59B6DE}"/>
                  </a:ext>
                </a:extLst>
              </p:cNvPr>
              <p:cNvSpPr/>
              <p:nvPr/>
            </p:nvSpPr>
            <p:spPr>
              <a:xfrm>
                <a:off x="845355" y="4181515"/>
                <a:ext cx="387295" cy="387319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61" name="Oval 260">
                <a:extLst>
                  <a:ext uri="{FF2B5EF4-FFF2-40B4-BE49-F238E27FC236}">
                    <a16:creationId xmlns:a16="http://schemas.microsoft.com/office/drawing/2014/main" id="{46902E69-F453-4084-ABC6-B672EC2E0461}"/>
                  </a:ext>
                </a:extLst>
              </p:cNvPr>
              <p:cNvSpPr/>
              <p:nvPr/>
            </p:nvSpPr>
            <p:spPr>
              <a:xfrm>
                <a:off x="845355" y="3657780"/>
                <a:ext cx="387295" cy="387321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62" name="Oval 261">
                <a:extLst>
                  <a:ext uri="{FF2B5EF4-FFF2-40B4-BE49-F238E27FC236}">
                    <a16:creationId xmlns:a16="http://schemas.microsoft.com/office/drawing/2014/main" id="{963B3D0C-E5A6-498A-AB37-363AE2947C20}"/>
                  </a:ext>
                </a:extLst>
              </p:cNvPr>
              <p:cNvSpPr/>
              <p:nvPr/>
            </p:nvSpPr>
            <p:spPr>
              <a:xfrm>
                <a:off x="845355" y="3134047"/>
                <a:ext cx="387295" cy="387319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63" name="Oval 262">
                <a:extLst>
                  <a:ext uri="{FF2B5EF4-FFF2-40B4-BE49-F238E27FC236}">
                    <a16:creationId xmlns:a16="http://schemas.microsoft.com/office/drawing/2014/main" id="{306B7EE6-ABA2-44F3-BC05-B6DC4A10CB2E}"/>
                  </a:ext>
                </a:extLst>
              </p:cNvPr>
              <p:cNvSpPr/>
              <p:nvPr/>
            </p:nvSpPr>
            <p:spPr>
              <a:xfrm>
                <a:off x="845355" y="2610312"/>
                <a:ext cx="387295" cy="384884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64" name="Oval 263">
                <a:extLst>
                  <a:ext uri="{FF2B5EF4-FFF2-40B4-BE49-F238E27FC236}">
                    <a16:creationId xmlns:a16="http://schemas.microsoft.com/office/drawing/2014/main" id="{48B70919-7C9D-4913-BB66-CF741CE5FEAE}"/>
                  </a:ext>
                </a:extLst>
              </p:cNvPr>
              <p:cNvSpPr/>
              <p:nvPr/>
            </p:nvSpPr>
            <p:spPr>
              <a:xfrm>
                <a:off x="845355" y="2084141"/>
                <a:ext cx="387295" cy="387321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65" name="Freeform 89">
                <a:extLst>
                  <a:ext uri="{FF2B5EF4-FFF2-40B4-BE49-F238E27FC236}">
                    <a16:creationId xmlns:a16="http://schemas.microsoft.com/office/drawing/2014/main" id="{7A3BB0AE-7013-4B0A-9DDF-A3E6E0A01A87}"/>
                  </a:ext>
                </a:extLst>
              </p:cNvPr>
              <p:cNvSpPr/>
              <p:nvPr/>
            </p:nvSpPr>
            <p:spPr>
              <a:xfrm rot="10800000">
                <a:off x="845355" y="1721182"/>
                <a:ext cx="387295" cy="202185"/>
              </a:xfrm>
              <a:custGeom>
                <a:avLst/>
                <a:gdLst>
                  <a:gd name="connsiteX0" fmla="*/ 193590 w 387180"/>
                  <a:gd name="connsiteY0" fmla="*/ 0 h 201486"/>
                  <a:gd name="connsiteX1" fmla="*/ 387180 w 387180"/>
                  <a:gd name="connsiteY1" fmla="*/ 193590 h 201486"/>
                  <a:gd name="connsiteX2" fmla="*/ 385586 w 387180"/>
                  <a:gd name="connsiteY2" fmla="*/ 201486 h 201486"/>
                  <a:gd name="connsiteX3" fmla="*/ 1594 w 387180"/>
                  <a:gd name="connsiteY3" fmla="*/ 201486 h 201486"/>
                  <a:gd name="connsiteX4" fmla="*/ 0 w 387180"/>
                  <a:gd name="connsiteY4" fmla="*/ 193590 h 201486"/>
                  <a:gd name="connsiteX5" fmla="*/ 193590 w 387180"/>
                  <a:gd name="connsiteY5" fmla="*/ 0 h 201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7180" h="201486">
                    <a:moveTo>
                      <a:pt x="193590" y="0"/>
                    </a:moveTo>
                    <a:cubicBezTo>
                      <a:pt x="300507" y="0"/>
                      <a:pt x="387180" y="86673"/>
                      <a:pt x="387180" y="193590"/>
                    </a:cubicBezTo>
                    <a:lnTo>
                      <a:pt x="385586" y="201486"/>
                    </a:lnTo>
                    <a:lnTo>
                      <a:pt x="1594" y="201486"/>
                    </a:lnTo>
                    <a:lnTo>
                      <a:pt x="0" y="193590"/>
                    </a:lnTo>
                    <a:cubicBezTo>
                      <a:pt x="0" y="86673"/>
                      <a:pt x="86673" y="0"/>
                      <a:pt x="193590" y="0"/>
                    </a:cubicBezTo>
                    <a:close/>
                  </a:path>
                </a:pathLst>
              </a:cu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66" name="Oval 265">
                <a:extLst>
                  <a:ext uri="{FF2B5EF4-FFF2-40B4-BE49-F238E27FC236}">
                    <a16:creationId xmlns:a16="http://schemas.microsoft.com/office/drawing/2014/main" id="{8497E779-8C9C-4334-BD8D-D70688757430}"/>
                  </a:ext>
                </a:extLst>
              </p:cNvPr>
              <p:cNvSpPr/>
              <p:nvPr/>
            </p:nvSpPr>
            <p:spPr>
              <a:xfrm>
                <a:off x="1403156" y="4705249"/>
                <a:ext cx="387293" cy="387321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67" name="Oval 266">
                <a:extLst>
                  <a:ext uri="{FF2B5EF4-FFF2-40B4-BE49-F238E27FC236}">
                    <a16:creationId xmlns:a16="http://schemas.microsoft.com/office/drawing/2014/main" id="{3AA1DA04-12C0-4985-BE0E-B8092FBDE41B}"/>
                  </a:ext>
                </a:extLst>
              </p:cNvPr>
              <p:cNvSpPr/>
              <p:nvPr/>
            </p:nvSpPr>
            <p:spPr>
              <a:xfrm>
                <a:off x="1914677" y="4181515"/>
                <a:ext cx="387293" cy="387319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68" name="Oval 267">
                <a:extLst>
                  <a:ext uri="{FF2B5EF4-FFF2-40B4-BE49-F238E27FC236}">
                    <a16:creationId xmlns:a16="http://schemas.microsoft.com/office/drawing/2014/main" id="{034B5BDD-B522-4E1B-9785-DCAAB9C23540}"/>
                  </a:ext>
                </a:extLst>
              </p:cNvPr>
              <p:cNvSpPr/>
              <p:nvPr/>
            </p:nvSpPr>
            <p:spPr>
              <a:xfrm>
                <a:off x="1934164" y="4705249"/>
                <a:ext cx="387293" cy="387321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69" name="Oval 268">
                <a:extLst>
                  <a:ext uri="{FF2B5EF4-FFF2-40B4-BE49-F238E27FC236}">
                    <a16:creationId xmlns:a16="http://schemas.microsoft.com/office/drawing/2014/main" id="{7999745A-466F-4347-9325-B3C783EE0D90}"/>
                  </a:ext>
                </a:extLst>
              </p:cNvPr>
              <p:cNvSpPr/>
              <p:nvPr/>
            </p:nvSpPr>
            <p:spPr>
              <a:xfrm>
                <a:off x="2435941" y="4181515"/>
                <a:ext cx="387293" cy="387319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70" name="Oval 269">
                <a:extLst>
                  <a:ext uri="{FF2B5EF4-FFF2-40B4-BE49-F238E27FC236}">
                    <a16:creationId xmlns:a16="http://schemas.microsoft.com/office/drawing/2014/main" id="{DC0FB278-188F-4669-BA03-E3D5E4FA7711}"/>
                  </a:ext>
                </a:extLst>
              </p:cNvPr>
              <p:cNvSpPr/>
              <p:nvPr/>
            </p:nvSpPr>
            <p:spPr>
              <a:xfrm>
                <a:off x="2435941" y="4705249"/>
                <a:ext cx="387293" cy="387321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71" name="Freeform 96">
                <a:extLst>
                  <a:ext uri="{FF2B5EF4-FFF2-40B4-BE49-F238E27FC236}">
                    <a16:creationId xmlns:a16="http://schemas.microsoft.com/office/drawing/2014/main" id="{D881C7A4-F160-46ED-BA06-80A3C0B27B64}"/>
                  </a:ext>
                </a:extLst>
              </p:cNvPr>
              <p:cNvSpPr/>
              <p:nvPr/>
            </p:nvSpPr>
            <p:spPr>
              <a:xfrm rot="10800000">
                <a:off x="1897626" y="3820991"/>
                <a:ext cx="387295" cy="202185"/>
              </a:xfrm>
              <a:custGeom>
                <a:avLst/>
                <a:gdLst>
                  <a:gd name="connsiteX0" fmla="*/ 193590 w 387180"/>
                  <a:gd name="connsiteY0" fmla="*/ 0 h 201486"/>
                  <a:gd name="connsiteX1" fmla="*/ 387180 w 387180"/>
                  <a:gd name="connsiteY1" fmla="*/ 193590 h 201486"/>
                  <a:gd name="connsiteX2" fmla="*/ 385586 w 387180"/>
                  <a:gd name="connsiteY2" fmla="*/ 201486 h 201486"/>
                  <a:gd name="connsiteX3" fmla="*/ 1594 w 387180"/>
                  <a:gd name="connsiteY3" fmla="*/ 201486 h 201486"/>
                  <a:gd name="connsiteX4" fmla="*/ 0 w 387180"/>
                  <a:gd name="connsiteY4" fmla="*/ 193590 h 201486"/>
                  <a:gd name="connsiteX5" fmla="*/ 193590 w 387180"/>
                  <a:gd name="connsiteY5" fmla="*/ 0 h 201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7180" h="201486">
                    <a:moveTo>
                      <a:pt x="193590" y="0"/>
                    </a:moveTo>
                    <a:cubicBezTo>
                      <a:pt x="300507" y="0"/>
                      <a:pt x="387180" y="86673"/>
                      <a:pt x="387180" y="193590"/>
                    </a:cubicBezTo>
                    <a:lnTo>
                      <a:pt x="385586" y="201486"/>
                    </a:lnTo>
                    <a:lnTo>
                      <a:pt x="1594" y="201486"/>
                    </a:lnTo>
                    <a:lnTo>
                      <a:pt x="0" y="193590"/>
                    </a:lnTo>
                    <a:cubicBezTo>
                      <a:pt x="0" y="86673"/>
                      <a:pt x="86673" y="0"/>
                      <a:pt x="193590" y="0"/>
                    </a:cubicBezTo>
                    <a:close/>
                  </a:path>
                </a:pathLst>
              </a:cu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72" name="Oval 271">
                <a:extLst>
                  <a:ext uri="{FF2B5EF4-FFF2-40B4-BE49-F238E27FC236}">
                    <a16:creationId xmlns:a16="http://schemas.microsoft.com/office/drawing/2014/main" id="{D8C16CA0-10B7-4398-BCF8-E321EA62C961}"/>
                  </a:ext>
                </a:extLst>
              </p:cNvPr>
              <p:cNvSpPr/>
              <p:nvPr/>
            </p:nvSpPr>
            <p:spPr>
              <a:xfrm>
                <a:off x="2426198" y="3635857"/>
                <a:ext cx="387293" cy="387319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73" name="Freeform 98">
                <a:extLst>
                  <a:ext uri="{FF2B5EF4-FFF2-40B4-BE49-F238E27FC236}">
                    <a16:creationId xmlns:a16="http://schemas.microsoft.com/office/drawing/2014/main" id="{206F4838-8D31-474C-912F-F2186531CD41}"/>
                  </a:ext>
                </a:extLst>
              </p:cNvPr>
              <p:cNvSpPr/>
              <p:nvPr/>
            </p:nvSpPr>
            <p:spPr>
              <a:xfrm rot="10800000">
                <a:off x="2964512" y="4376393"/>
                <a:ext cx="387295" cy="199750"/>
              </a:xfrm>
              <a:custGeom>
                <a:avLst/>
                <a:gdLst>
                  <a:gd name="connsiteX0" fmla="*/ 193590 w 387180"/>
                  <a:gd name="connsiteY0" fmla="*/ 0 h 201486"/>
                  <a:gd name="connsiteX1" fmla="*/ 387180 w 387180"/>
                  <a:gd name="connsiteY1" fmla="*/ 193590 h 201486"/>
                  <a:gd name="connsiteX2" fmla="*/ 385586 w 387180"/>
                  <a:gd name="connsiteY2" fmla="*/ 201486 h 201486"/>
                  <a:gd name="connsiteX3" fmla="*/ 1594 w 387180"/>
                  <a:gd name="connsiteY3" fmla="*/ 201486 h 201486"/>
                  <a:gd name="connsiteX4" fmla="*/ 0 w 387180"/>
                  <a:gd name="connsiteY4" fmla="*/ 193590 h 201486"/>
                  <a:gd name="connsiteX5" fmla="*/ 193590 w 387180"/>
                  <a:gd name="connsiteY5" fmla="*/ 0 h 201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7180" h="201486">
                    <a:moveTo>
                      <a:pt x="193590" y="0"/>
                    </a:moveTo>
                    <a:cubicBezTo>
                      <a:pt x="300507" y="0"/>
                      <a:pt x="387180" y="86673"/>
                      <a:pt x="387180" y="193590"/>
                    </a:cubicBezTo>
                    <a:lnTo>
                      <a:pt x="385586" y="201486"/>
                    </a:lnTo>
                    <a:lnTo>
                      <a:pt x="1594" y="201486"/>
                    </a:lnTo>
                    <a:lnTo>
                      <a:pt x="0" y="193590"/>
                    </a:lnTo>
                    <a:cubicBezTo>
                      <a:pt x="0" y="86673"/>
                      <a:pt x="86673" y="0"/>
                      <a:pt x="193590" y="0"/>
                    </a:cubicBezTo>
                    <a:close/>
                  </a:path>
                </a:pathLst>
              </a:cu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74" name="Oval 273">
                <a:extLst>
                  <a:ext uri="{FF2B5EF4-FFF2-40B4-BE49-F238E27FC236}">
                    <a16:creationId xmlns:a16="http://schemas.microsoft.com/office/drawing/2014/main" id="{12837721-4DB5-4556-BDC6-B53938F26F0D}"/>
                  </a:ext>
                </a:extLst>
              </p:cNvPr>
              <p:cNvSpPr/>
              <p:nvPr/>
            </p:nvSpPr>
            <p:spPr>
              <a:xfrm>
                <a:off x="1386105" y="4183950"/>
                <a:ext cx="387295" cy="387321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75" name="Oval 274">
                <a:extLst>
                  <a:ext uri="{FF2B5EF4-FFF2-40B4-BE49-F238E27FC236}">
                    <a16:creationId xmlns:a16="http://schemas.microsoft.com/office/drawing/2014/main" id="{79A9B3D8-B5A2-4614-A8F5-B47C151BC877}"/>
                  </a:ext>
                </a:extLst>
              </p:cNvPr>
              <p:cNvSpPr/>
              <p:nvPr/>
            </p:nvSpPr>
            <p:spPr>
              <a:xfrm>
                <a:off x="2959640" y="4697941"/>
                <a:ext cx="387295" cy="387319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76" name="Oval 275">
                <a:extLst>
                  <a:ext uri="{FF2B5EF4-FFF2-40B4-BE49-F238E27FC236}">
                    <a16:creationId xmlns:a16="http://schemas.microsoft.com/office/drawing/2014/main" id="{F9D00DD7-47C2-44D3-8960-5CCA6D11A6AF}"/>
                  </a:ext>
                </a:extLst>
              </p:cNvPr>
              <p:cNvSpPr/>
              <p:nvPr/>
            </p:nvSpPr>
            <p:spPr>
              <a:xfrm>
                <a:off x="3483340" y="4690633"/>
                <a:ext cx="387293" cy="387321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77" name="Oval 276">
                <a:extLst>
                  <a:ext uri="{FF2B5EF4-FFF2-40B4-BE49-F238E27FC236}">
                    <a16:creationId xmlns:a16="http://schemas.microsoft.com/office/drawing/2014/main" id="{C0C17649-1146-46DC-AC0D-BC606E242513}"/>
                  </a:ext>
                </a:extLst>
              </p:cNvPr>
              <p:cNvSpPr/>
              <p:nvPr/>
            </p:nvSpPr>
            <p:spPr>
              <a:xfrm>
                <a:off x="4007039" y="4683326"/>
                <a:ext cx="387295" cy="387319"/>
              </a:xfrm>
              <a:prstGeom prst="ellipse">
                <a:avLst/>
              </a:pr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78" name="Freeform 103">
                <a:extLst>
                  <a:ext uri="{FF2B5EF4-FFF2-40B4-BE49-F238E27FC236}">
                    <a16:creationId xmlns:a16="http://schemas.microsoft.com/office/drawing/2014/main" id="{C345CE27-33A0-4480-AF89-BF83FD311AC0}"/>
                  </a:ext>
                </a:extLst>
              </p:cNvPr>
              <p:cNvSpPr/>
              <p:nvPr/>
            </p:nvSpPr>
            <p:spPr>
              <a:xfrm rot="10800000">
                <a:off x="4014348" y="4366649"/>
                <a:ext cx="387293" cy="199750"/>
              </a:xfrm>
              <a:custGeom>
                <a:avLst/>
                <a:gdLst>
                  <a:gd name="connsiteX0" fmla="*/ 193590 w 387180"/>
                  <a:gd name="connsiteY0" fmla="*/ 0 h 201486"/>
                  <a:gd name="connsiteX1" fmla="*/ 387180 w 387180"/>
                  <a:gd name="connsiteY1" fmla="*/ 193590 h 201486"/>
                  <a:gd name="connsiteX2" fmla="*/ 385586 w 387180"/>
                  <a:gd name="connsiteY2" fmla="*/ 201486 h 201486"/>
                  <a:gd name="connsiteX3" fmla="*/ 1594 w 387180"/>
                  <a:gd name="connsiteY3" fmla="*/ 201486 h 201486"/>
                  <a:gd name="connsiteX4" fmla="*/ 0 w 387180"/>
                  <a:gd name="connsiteY4" fmla="*/ 193590 h 201486"/>
                  <a:gd name="connsiteX5" fmla="*/ 193590 w 387180"/>
                  <a:gd name="connsiteY5" fmla="*/ 0 h 201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7180" h="201486">
                    <a:moveTo>
                      <a:pt x="193590" y="0"/>
                    </a:moveTo>
                    <a:cubicBezTo>
                      <a:pt x="300507" y="0"/>
                      <a:pt x="387180" y="86673"/>
                      <a:pt x="387180" y="193590"/>
                    </a:cubicBezTo>
                    <a:lnTo>
                      <a:pt x="385586" y="201486"/>
                    </a:lnTo>
                    <a:lnTo>
                      <a:pt x="1594" y="201486"/>
                    </a:lnTo>
                    <a:lnTo>
                      <a:pt x="0" y="193590"/>
                    </a:lnTo>
                    <a:cubicBezTo>
                      <a:pt x="0" y="86673"/>
                      <a:pt x="86673" y="0"/>
                      <a:pt x="193590" y="0"/>
                    </a:cubicBezTo>
                    <a:close/>
                  </a:path>
                </a:pathLst>
              </a:custGeom>
              <a:solidFill>
                <a:srgbClr val="E94D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</p:grpSp>
        <p:sp>
          <p:nvSpPr>
            <p:cNvPr id="243" name="Rectangle 242">
              <a:extLst>
                <a:ext uri="{FF2B5EF4-FFF2-40B4-BE49-F238E27FC236}">
                  <a16:creationId xmlns:a16="http://schemas.microsoft.com/office/drawing/2014/main" id="{CF21C831-5F18-426C-A385-A1B763DE44ED}"/>
                </a:ext>
              </a:extLst>
            </p:cNvPr>
            <p:cNvSpPr/>
            <p:nvPr/>
          </p:nvSpPr>
          <p:spPr>
            <a:xfrm>
              <a:off x="695729" y="1309132"/>
              <a:ext cx="3494867" cy="251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  <a:defRPr/>
              </a:pPr>
              <a:r>
                <a:rPr lang="en-GB" sz="900" b="1" kern="50" dirty="0">
                  <a:ea typeface="Calibri" panose="020F0502020204030204" pitchFamily="34" charset="0"/>
                  <a:cs typeface="Liberation Sans"/>
                </a:rPr>
                <a:t>A Pictogram to Show How the Children in KS2 Travel to School</a:t>
              </a:r>
            </a:p>
          </p:txBody>
        </p:sp>
      </p:grpSp>
      <p:sp>
        <p:nvSpPr>
          <p:cNvPr id="328" name="Rectangle 327"/>
          <p:cNvSpPr/>
          <p:nvPr/>
        </p:nvSpPr>
        <p:spPr>
          <a:xfrm>
            <a:off x="4838356" y="1733419"/>
            <a:ext cx="37496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/>
              <a:t>A pictogram uses pictures or symbols to represent </a:t>
            </a:r>
            <a:r>
              <a:rPr lang="en-GB" altLang="en-US" b="1" dirty="0"/>
              <a:t>discrete data</a:t>
            </a:r>
            <a:r>
              <a:rPr lang="en-GB" altLang="en-US" dirty="0"/>
              <a:t>.</a:t>
            </a:r>
          </a:p>
        </p:txBody>
      </p:sp>
      <p:sp>
        <p:nvSpPr>
          <p:cNvPr id="329" name="Rectangle 328"/>
          <p:cNvSpPr/>
          <p:nvPr/>
        </p:nvSpPr>
        <p:spPr>
          <a:xfrm>
            <a:off x="4838356" y="2484016"/>
            <a:ext cx="37496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/>
              <a:t>A key shows the value represented by one picture or symbol.</a:t>
            </a:r>
          </a:p>
        </p:txBody>
      </p:sp>
      <p:sp>
        <p:nvSpPr>
          <p:cNvPr id="330" name="Rectangle 329"/>
          <p:cNvSpPr/>
          <p:nvPr/>
        </p:nvSpPr>
        <p:spPr>
          <a:xfrm>
            <a:off x="4839913" y="4831054"/>
            <a:ext cx="35484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/>
              <a:t>In both of these pictograms, the data is the same but the value of the symbol is different.</a:t>
            </a:r>
          </a:p>
        </p:txBody>
      </p: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/>
      <p:bldP spid="328" grpId="0"/>
      <p:bldP spid="329" grpId="0"/>
      <p:bldP spid="3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5013" b="2517"/>
          <a:stretch/>
        </p:blipFill>
        <p:spPr>
          <a:xfrm>
            <a:off x="3800258" y="2561960"/>
            <a:ext cx="4350842" cy="3528903"/>
          </a:xfrm>
          <a:prstGeom prst="rect">
            <a:avLst/>
          </a:prstGeom>
        </p:spPr>
      </p:pic>
      <p:pic>
        <p:nvPicPr>
          <p:cNvPr id="108" name="Picture 10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785" t="34444" r="9687" b="52368"/>
          <a:stretch/>
        </p:blipFill>
        <p:spPr>
          <a:xfrm>
            <a:off x="9162899" y="4546256"/>
            <a:ext cx="4120020" cy="1487457"/>
          </a:xfrm>
          <a:prstGeom prst="rect">
            <a:avLst/>
          </a:prstGeom>
        </p:spPr>
      </p:pic>
      <p:pic>
        <p:nvPicPr>
          <p:cNvPr id="109" name="Picture 10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030" t="21681" r="47384" b="61994"/>
          <a:stretch/>
        </p:blipFill>
        <p:spPr>
          <a:xfrm>
            <a:off x="-4226243" y="4116196"/>
            <a:ext cx="4352153" cy="1841317"/>
          </a:xfrm>
          <a:prstGeom prst="rect">
            <a:avLst/>
          </a:prstGeom>
        </p:spPr>
      </p:pic>
      <p:pic>
        <p:nvPicPr>
          <p:cNvPr id="110" name="Picture 109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538" t="58636" r="9673" b="29960"/>
          <a:stretch/>
        </p:blipFill>
        <p:spPr>
          <a:xfrm>
            <a:off x="9170595" y="4749360"/>
            <a:ext cx="4374941" cy="1286316"/>
          </a:xfrm>
          <a:prstGeom prst="rect">
            <a:avLst/>
          </a:prstGeom>
        </p:spPr>
      </p:pic>
      <p:pic>
        <p:nvPicPr>
          <p:cNvPr id="111" name="Picture 110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664" t="33926" r="9164" b="51737"/>
          <a:stretch/>
        </p:blipFill>
        <p:spPr>
          <a:xfrm>
            <a:off x="9144000" y="4418634"/>
            <a:ext cx="4192648" cy="1617041"/>
          </a:xfrm>
          <a:prstGeom prst="rect">
            <a:avLst/>
          </a:prstGeom>
        </p:spPr>
      </p:pic>
      <p:pic>
        <p:nvPicPr>
          <p:cNvPr id="112" name="Picture 11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276" t="57529" r="9399" b="29480"/>
          <a:stretch/>
        </p:blipFill>
        <p:spPr>
          <a:xfrm>
            <a:off x="9035577" y="4568430"/>
            <a:ext cx="4548331" cy="1465284"/>
          </a:xfrm>
          <a:prstGeom prst="rect">
            <a:avLst/>
          </a:prstGeom>
        </p:spPr>
      </p:pic>
      <p:pic>
        <p:nvPicPr>
          <p:cNvPr id="113" name="Picture 11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144" t="46204" r="48912" b="37129"/>
          <a:stretch/>
        </p:blipFill>
        <p:spPr>
          <a:xfrm>
            <a:off x="-4286761" y="4049362"/>
            <a:ext cx="4167014" cy="1879856"/>
          </a:xfrm>
          <a:prstGeom prst="rect">
            <a:avLst/>
          </a:prstGeom>
        </p:spPr>
      </p:pic>
      <p:pic>
        <p:nvPicPr>
          <p:cNvPr id="114" name="Picture 11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112" t="21412" r="48146" b="62361"/>
          <a:stretch/>
        </p:blipFill>
        <p:spPr>
          <a:xfrm>
            <a:off x="-4450894" y="4127263"/>
            <a:ext cx="4369716" cy="1830250"/>
          </a:xfrm>
          <a:prstGeom prst="rect">
            <a:avLst/>
          </a:prstGeom>
        </p:spPr>
      </p:pic>
      <p:pic>
        <p:nvPicPr>
          <p:cNvPr id="115" name="Picture 11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333" t="46201" r="48697" b="36627"/>
          <a:stretch/>
        </p:blipFill>
        <p:spPr>
          <a:xfrm>
            <a:off x="-4290085" y="4057056"/>
            <a:ext cx="4169864" cy="1936823"/>
          </a:xfrm>
          <a:prstGeom prst="rect">
            <a:avLst/>
          </a:prstGeom>
        </p:spPr>
      </p:pic>
      <p:pic>
        <p:nvPicPr>
          <p:cNvPr id="116" name="Picture 115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801" t="58271" r="9602" b="29531"/>
          <a:stretch/>
        </p:blipFill>
        <p:spPr>
          <a:xfrm>
            <a:off x="9105790" y="4680054"/>
            <a:ext cx="4466083" cy="1375833"/>
          </a:xfrm>
          <a:prstGeom prst="rect">
            <a:avLst/>
          </a:prstGeom>
        </p:spPr>
      </p:pic>
      <p:pic>
        <p:nvPicPr>
          <p:cNvPr id="117" name="Picture 116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031" t="34325" r="9393" b="51415"/>
          <a:stretch/>
        </p:blipFill>
        <p:spPr>
          <a:xfrm>
            <a:off x="9060002" y="4447384"/>
            <a:ext cx="4238221" cy="1608503"/>
          </a:xfrm>
          <a:prstGeom prst="rect">
            <a:avLst/>
          </a:prstGeom>
        </p:spPr>
      </p:pic>
      <p:pic>
        <p:nvPicPr>
          <p:cNvPr id="118" name="Picture 11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12" t="46111" r="48723" b="37628"/>
          <a:stretch/>
        </p:blipFill>
        <p:spPr>
          <a:xfrm>
            <a:off x="-4252838" y="4066264"/>
            <a:ext cx="4124291" cy="1834099"/>
          </a:xfrm>
          <a:prstGeom prst="rect">
            <a:avLst/>
          </a:prstGeom>
        </p:spPr>
      </p:pic>
      <p:pic>
        <p:nvPicPr>
          <p:cNvPr id="119" name="Picture 118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464" t="46494" r="48364" b="36941"/>
          <a:stretch/>
        </p:blipFill>
        <p:spPr>
          <a:xfrm>
            <a:off x="-4290085" y="4109795"/>
            <a:ext cx="4192651" cy="1868469"/>
          </a:xfrm>
          <a:prstGeom prst="rect">
            <a:avLst/>
          </a:prstGeom>
        </p:spPr>
      </p:pic>
      <p:pic>
        <p:nvPicPr>
          <p:cNvPr id="120" name="Picture 119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866" t="34583" r="9468" b="51628"/>
          <a:stretch/>
        </p:blipFill>
        <p:spPr>
          <a:xfrm>
            <a:off x="9166316" y="4478440"/>
            <a:ext cx="4135684" cy="1555273"/>
          </a:xfrm>
          <a:prstGeom prst="rect">
            <a:avLst/>
          </a:prstGeom>
        </p:spPr>
      </p:pic>
      <p:pic>
        <p:nvPicPr>
          <p:cNvPr id="121" name="Picture 120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626" t="34086" r="9405" b="51399"/>
          <a:stretch/>
        </p:blipFill>
        <p:spPr>
          <a:xfrm>
            <a:off x="9148279" y="4418633"/>
            <a:ext cx="4169862" cy="1637254"/>
          </a:xfrm>
          <a:prstGeom prst="rect">
            <a:avLst/>
          </a:prstGeom>
        </p:spPr>
      </p:pic>
      <p:pic>
        <p:nvPicPr>
          <p:cNvPr id="122" name="Picture 12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254" t="58264" r="9554" b="29734"/>
          <a:stretch/>
        </p:blipFill>
        <p:spPr>
          <a:xfrm>
            <a:off x="9157381" y="4680054"/>
            <a:ext cx="4420510" cy="1353659"/>
          </a:xfrm>
          <a:prstGeom prst="rect">
            <a:avLst/>
          </a:prstGeom>
        </p:spPr>
      </p:pic>
      <p:pic>
        <p:nvPicPr>
          <p:cNvPr id="123" name="Picture 122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891" t="22228" r="48361" b="62085"/>
          <a:stretch/>
        </p:blipFill>
        <p:spPr>
          <a:xfrm>
            <a:off x="-4509998" y="4238300"/>
            <a:ext cx="4257642" cy="1769382"/>
          </a:xfrm>
          <a:prstGeom prst="rect">
            <a:avLst/>
          </a:prstGeom>
        </p:spPr>
      </p:pic>
      <p:pic>
        <p:nvPicPr>
          <p:cNvPr id="124" name="Picture 12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444" t="21412" r="48426" b="62361"/>
          <a:stretch/>
        </p:blipFill>
        <p:spPr>
          <a:xfrm>
            <a:off x="-4453739" y="4148904"/>
            <a:ext cx="4187904" cy="1830250"/>
          </a:xfrm>
          <a:prstGeom prst="rect">
            <a:avLst/>
          </a:prstGeom>
        </p:spPr>
      </p:pic>
      <p:pic>
        <p:nvPicPr>
          <p:cNvPr id="125" name="Picture 124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664" t="33926" r="9164" b="51450"/>
          <a:stretch/>
        </p:blipFill>
        <p:spPr>
          <a:xfrm>
            <a:off x="9151008" y="4406459"/>
            <a:ext cx="4192648" cy="1649428"/>
          </a:xfrm>
          <a:prstGeom prst="rect">
            <a:avLst/>
          </a:prstGeom>
        </p:spPr>
      </p:pic>
      <p:pic>
        <p:nvPicPr>
          <p:cNvPr id="126" name="Picture 12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030" t="21682" r="47384" b="62413"/>
          <a:stretch/>
        </p:blipFill>
        <p:spPr>
          <a:xfrm>
            <a:off x="-4235869" y="4111711"/>
            <a:ext cx="4352153" cy="1793949"/>
          </a:xfrm>
          <a:prstGeom prst="rect">
            <a:avLst/>
          </a:prstGeom>
        </p:spPr>
      </p:pic>
      <p:pic>
        <p:nvPicPr>
          <p:cNvPr id="127" name="Picture 12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538" t="58636" r="9673" b="29335"/>
          <a:stretch/>
        </p:blipFill>
        <p:spPr>
          <a:xfrm>
            <a:off x="9176968" y="4699106"/>
            <a:ext cx="4374941" cy="1356782"/>
          </a:xfrm>
          <a:prstGeom prst="rect">
            <a:avLst/>
          </a:prstGeom>
        </p:spPr>
      </p:pic>
      <p:pic>
        <p:nvPicPr>
          <p:cNvPr id="128" name="Picture 127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031" t="34325" r="9393" b="51738"/>
          <a:stretch/>
        </p:blipFill>
        <p:spPr>
          <a:xfrm>
            <a:off x="9151223" y="4461608"/>
            <a:ext cx="4238221" cy="1572106"/>
          </a:xfrm>
          <a:prstGeom prst="rect">
            <a:avLst/>
          </a:prstGeom>
        </p:spPr>
      </p:pic>
      <p:pic>
        <p:nvPicPr>
          <p:cNvPr id="129" name="Picture 128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891" t="22228" r="48361" b="62085"/>
          <a:stretch/>
        </p:blipFill>
        <p:spPr>
          <a:xfrm>
            <a:off x="-4378872" y="4219949"/>
            <a:ext cx="4257642" cy="1769382"/>
          </a:xfrm>
          <a:prstGeom prst="rect">
            <a:avLst/>
          </a:prstGeom>
        </p:spPr>
      </p:pic>
      <p:pic>
        <p:nvPicPr>
          <p:cNvPr id="130" name="Picture 129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814" t="46427" r="48277" b="37348"/>
          <a:stretch/>
        </p:blipFill>
        <p:spPr>
          <a:xfrm>
            <a:off x="-4365962" y="4156058"/>
            <a:ext cx="4162992" cy="1830013"/>
          </a:xfrm>
          <a:prstGeom prst="rect">
            <a:avLst/>
          </a:prstGeom>
        </p:spPr>
      </p:pic>
      <p:pic>
        <p:nvPicPr>
          <p:cNvPr id="131" name="Picture 130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254" t="58264" r="9554" b="29422"/>
          <a:stretch/>
        </p:blipFill>
        <p:spPr>
          <a:xfrm>
            <a:off x="9176156" y="4659063"/>
            <a:ext cx="4420510" cy="1388787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276" t="57529" r="9399" b="29489"/>
          <a:stretch/>
        </p:blipFill>
        <p:spPr>
          <a:xfrm>
            <a:off x="9006597" y="4591642"/>
            <a:ext cx="4548331" cy="1464245"/>
          </a:xfrm>
          <a:prstGeom prst="rect">
            <a:avLst/>
          </a:prstGeom>
        </p:spPr>
      </p:pic>
      <p:pic>
        <p:nvPicPr>
          <p:cNvPr id="133" name="Picture 13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254" t="58264" r="9554" b="29293"/>
          <a:stretch/>
        </p:blipFill>
        <p:spPr>
          <a:xfrm>
            <a:off x="9099772" y="4659063"/>
            <a:ext cx="4420510" cy="1403505"/>
          </a:xfrm>
          <a:prstGeom prst="rect">
            <a:avLst/>
          </a:prstGeom>
        </p:spPr>
      </p:pic>
      <p:pic>
        <p:nvPicPr>
          <p:cNvPr id="134" name="Picture 13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018" t="22441" r="48406" b="62842"/>
          <a:stretch/>
        </p:blipFill>
        <p:spPr>
          <a:xfrm>
            <a:off x="-4490579" y="4318321"/>
            <a:ext cx="4238223" cy="1659943"/>
          </a:xfrm>
          <a:prstGeom prst="rect">
            <a:avLst/>
          </a:prstGeom>
        </p:spPr>
      </p:pic>
      <p:pic>
        <p:nvPicPr>
          <p:cNvPr id="135" name="Picture 134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464" t="46494" r="48364" b="36941"/>
          <a:stretch/>
        </p:blipFill>
        <p:spPr>
          <a:xfrm>
            <a:off x="-4710899" y="4193061"/>
            <a:ext cx="4192651" cy="1868469"/>
          </a:xfrm>
          <a:prstGeom prst="rect">
            <a:avLst/>
          </a:prstGeom>
        </p:spPr>
      </p:pic>
      <p:pic>
        <p:nvPicPr>
          <p:cNvPr id="136" name="Picture 13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309" t="33826" r="9317" b="51747"/>
          <a:stretch/>
        </p:blipFill>
        <p:spPr>
          <a:xfrm>
            <a:off x="9060001" y="4406459"/>
            <a:ext cx="4215436" cy="1627254"/>
          </a:xfrm>
          <a:prstGeom prst="rect">
            <a:avLst/>
          </a:prstGeom>
        </p:spPr>
      </p:pic>
      <p:pic>
        <p:nvPicPr>
          <p:cNvPr id="137" name="Picture 13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112" t="21412" r="48146" b="62361"/>
          <a:stretch/>
        </p:blipFill>
        <p:spPr>
          <a:xfrm>
            <a:off x="-4590480" y="4207601"/>
            <a:ext cx="4369716" cy="1830250"/>
          </a:xfrm>
          <a:prstGeom prst="rect">
            <a:avLst/>
          </a:prstGeom>
        </p:spPr>
      </p:pic>
      <p:pic>
        <p:nvPicPr>
          <p:cNvPr id="138" name="Picture 13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333" t="46201" r="48697" b="36627"/>
          <a:stretch/>
        </p:blipFill>
        <p:spPr>
          <a:xfrm>
            <a:off x="-4594292" y="4179880"/>
            <a:ext cx="4169864" cy="1936823"/>
          </a:xfrm>
          <a:prstGeom prst="rect">
            <a:avLst/>
          </a:prstGeom>
        </p:spPr>
      </p:pic>
      <p:pic>
        <p:nvPicPr>
          <p:cNvPr id="139" name="Picture 138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949" t="58750" r="9746" b="29200"/>
          <a:stretch/>
        </p:blipFill>
        <p:spPr>
          <a:xfrm>
            <a:off x="9080997" y="4715413"/>
            <a:ext cx="4433328" cy="1359225"/>
          </a:xfrm>
          <a:prstGeom prst="rect">
            <a:avLst/>
          </a:prstGeom>
        </p:spPr>
      </p:pic>
      <p:pic>
        <p:nvPicPr>
          <p:cNvPr id="140" name="Picture 139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12" t="46111" r="48723" b="37121"/>
          <a:stretch/>
        </p:blipFill>
        <p:spPr>
          <a:xfrm>
            <a:off x="-4596853" y="4180531"/>
            <a:ext cx="4124291" cy="1891249"/>
          </a:xfrm>
          <a:prstGeom prst="rect">
            <a:avLst/>
          </a:prstGeom>
        </p:spPr>
      </p:pic>
      <p:pic>
        <p:nvPicPr>
          <p:cNvPr id="141" name="Picture 140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112" t="21412" r="48146" b="62361"/>
          <a:stretch/>
        </p:blipFill>
        <p:spPr>
          <a:xfrm>
            <a:off x="-4801026" y="4230049"/>
            <a:ext cx="4369716" cy="1830250"/>
          </a:xfrm>
          <a:prstGeom prst="rect">
            <a:avLst/>
          </a:prstGeom>
        </p:spPr>
      </p:pic>
      <p:pic>
        <p:nvPicPr>
          <p:cNvPr id="142" name="Picture 14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031" t="34325" r="9393" b="51758"/>
          <a:stretch/>
        </p:blipFill>
        <p:spPr>
          <a:xfrm>
            <a:off x="9034747" y="4424108"/>
            <a:ext cx="4238221" cy="1569772"/>
          </a:xfrm>
          <a:prstGeom prst="rect">
            <a:avLst/>
          </a:prstGeom>
        </p:spPr>
      </p:pic>
      <p:pic>
        <p:nvPicPr>
          <p:cNvPr id="143" name="Picture 142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801" t="58271" r="9602" b="30081"/>
          <a:stretch/>
        </p:blipFill>
        <p:spPr>
          <a:xfrm>
            <a:off x="9085826" y="4699106"/>
            <a:ext cx="4466083" cy="1313826"/>
          </a:xfrm>
          <a:prstGeom prst="rect">
            <a:avLst/>
          </a:prstGeom>
        </p:spPr>
      </p:pic>
      <p:pic>
        <p:nvPicPr>
          <p:cNvPr id="144" name="Picture 143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400" t="46389" r="48285" b="36944"/>
          <a:stretch/>
        </p:blipFill>
        <p:spPr>
          <a:xfrm>
            <a:off x="-4615675" y="4221100"/>
            <a:ext cx="4208790" cy="1879856"/>
          </a:xfrm>
          <a:prstGeom prst="rect">
            <a:avLst/>
          </a:prstGeom>
        </p:spPr>
      </p:pic>
      <p:pic>
        <p:nvPicPr>
          <p:cNvPr id="145" name="Picture 144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891" t="22228" r="48361" b="62085"/>
          <a:stretch/>
        </p:blipFill>
        <p:spPr>
          <a:xfrm>
            <a:off x="-4522740" y="4381980"/>
            <a:ext cx="4257642" cy="1769382"/>
          </a:xfrm>
          <a:prstGeom prst="rect">
            <a:avLst/>
          </a:prstGeom>
        </p:spPr>
      </p:pic>
      <p:pic>
        <p:nvPicPr>
          <p:cNvPr id="146" name="Picture 14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309" t="33826" r="9317" b="52208"/>
          <a:stretch/>
        </p:blipFill>
        <p:spPr>
          <a:xfrm>
            <a:off x="8999001" y="4418633"/>
            <a:ext cx="4215436" cy="1575246"/>
          </a:xfrm>
          <a:prstGeom prst="rect">
            <a:avLst/>
          </a:prstGeom>
        </p:spPr>
      </p:pic>
      <p:pic>
        <p:nvPicPr>
          <p:cNvPr id="147" name="Picture 146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464" t="46494" r="48364" b="36941"/>
          <a:stretch/>
        </p:blipFill>
        <p:spPr>
          <a:xfrm>
            <a:off x="-4541851" y="4269475"/>
            <a:ext cx="4192651" cy="1868469"/>
          </a:xfrm>
          <a:prstGeom prst="rect">
            <a:avLst/>
          </a:prstGeom>
        </p:spPr>
      </p:pic>
      <p:pic>
        <p:nvPicPr>
          <p:cNvPr id="148" name="Picture 14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801" t="58271" r="9602" b="29190"/>
          <a:stretch/>
        </p:blipFill>
        <p:spPr>
          <a:xfrm>
            <a:off x="9068881" y="4640417"/>
            <a:ext cx="4466083" cy="1414310"/>
          </a:xfrm>
          <a:prstGeom prst="rect">
            <a:avLst/>
          </a:prstGeom>
        </p:spPr>
      </p:pic>
      <p:pic>
        <p:nvPicPr>
          <p:cNvPr id="149" name="Picture 14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814" t="46427" r="48277" b="37348"/>
          <a:stretch/>
        </p:blipFill>
        <p:spPr>
          <a:xfrm>
            <a:off x="-4615596" y="4334453"/>
            <a:ext cx="4162992" cy="1830013"/>
          </a:xfrm>
          <a:prstGeom prst="rect">
            <a:avLst/>
          </a:prstGeom>
        </p:spPr>
      </p:pic>
      <p:pic>
        <p:nvPicPr>
          <p:cNvPr id="150" name="Picture 149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626" t="34086" r="9405" b="51809"/>
          <a:stretch/>
        </p:blipFill>
        <p:spPr>
          <a:xfrm>
            <a:off x="9062508" y="4416753"/>
            <a:ext cx="4169862" cy="1590929"/>
          </a:xfrm>
          <a:prstGeom prst="rect">
            <a:avLst/>
          </a:prstGeom>
        </p:spPr>
      </p:pic>
      <p:pic>
        <p:nvPicPr>
          <p:cNvPr id="151" name="Picture 150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276" t="57529" r="9399" b="29192"/>
          <a:stretch/>
        </p:blipFill>
        <p:spPr>
          <a:xfrm>
            <a:off x="9006596" y="4568430"/>
            <a:ext cx="4548331" cy="1497752"/>
          </a:xfrm>
          <a:prstGeom prst="rect">
            <a:avLst/>
          </a:prstGeom>
        </p:spPr>
      </p:pic>
      <p:pic>
        <p:nvPicPr>
          <p:cNvPr id="152" name="Picture 15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626" t="34086" r="9405" b="51221"/>
          <a:stretch/>
        </p:blipFill>
        <p:spPr>
          <a:xfrm>
            <a:off x="9129870" y="4390554"/>
            <a:ext cx="4169862" cy="165729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55650" y="1279834"/>
            <a:ext cx="7632700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altLang="en-US" dirty="0">
                <a:latin typeface="Twinkl" pitchFamily="50" charset="0"/>
                <a:sym typeface="Sassoon Infant Rg" pitchFamily="2" charset="0"/>
              </a:rPr>
              <a:t>The children in Class 4 are carrying out an investigation to find</a:t>
            </a:r>
            <a:br>
              <a:rPr lang="en-GB" altLang="en-US" dirty="0">
                <a:latin typeface="Twinkl" pitchFamily="50" charset="0"/>
                <a:sym typeface="Sassoon Infant Rg" pitchFamily="2" charset="0"/>
              </a:rPr>
            </a:br>
            <a:r>
              <a:rPr lang="en-GB" altLang="en-US" dirty="0">
                <a:latin typeface="Twinkl" pitchFamily="50" charset="0"/>
                <a:sym typeface="Sassoon Infant Rg" pitchFamily="2" charset="0"/>
              </a:rPr>
              <a:t>out how many different colour cars pass by their school in five minutes.</a:t>
            </a:r>
          </a:p>
        </p:txBody>
      </p:sp>
      <p:sp>
        <p:nvSpPr>
          <p:cNvPr id="8" name="Rectangle 7"/>
          <p:cNvSpPr/>
          <p:nvPr/>
        </p:nvSpPr>
        <p:spPr>
          <a:xfrm>
            <a:off x="1734685" y="697112"/>
            <a:ext cx="5674630" cy="6155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altLang="en-US" sz="4000" dirty="0">
                <a:latin typeface="+mj-lt"/>
              </a:rPr>
              <a:t>Colour Car Investigation</a:t>
            </a:r>
            <a:endParaRPr lang="en-GB" sz="4000" dirty="0">
              <a:latin typeface="+mj-lt"/>
            </a:endParaRPr>
          </a:p>
        </p:txBody>
      </p:sp>
      <p:pic>
        <p:nvPicPr>
          <p:cNvPr id="6" name="Picture 12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7625" y="612775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82" t="13840" r="56119" b="39408"/>
          <a:stretch/>
        </p:blipFill>
        <p:spPr>
          <a:xfrm>
            <a:off x="751437" y="1984758"/>
            <a:ext cx="3043334" cy="41116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8" r="2" b="-234"/>
          <a:stretch/>
        </p:blipFill>
        <p:spPr>
          <a:xfrm>
            <a:off x="1075087" y="2779769"/>
            <a:ext cx="2339646" cy="243783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028"/>
          <a:stretch/>
        </p:blipFill>
        <p:spPr>
          <a:xfrm>
            <a:off x="8689340" y="0"/>
            <a:ext cx="454660" cy="6858000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445203" y="1981200"/>
            <a:ext cx="310447" cy="4111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95131"/>
          <a:stretch/>
        </p:blipFill>
        <p:spPr>
          <a:xfrm>
            <a:off x="1" y="0"/>
            <a:ext cx="445202" cy="6858000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8388536" y="1981201"/>
            <a:ext cx="300803" cy="4111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694" t="13840" r="20479" b="79637"/>
          <a:stretch/>
        </p:blipFill>
        <p:spPr>
          <a:xfrm>
            <a:off x="3646682" y="1984758"/>
            <a:ext cx="4593491" cy="57364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221" t="13842" r="19291" b="39444"/>
          <a:stretch/>
        </p:blipFill>
        <p:spPr>
          <a:xfrm>
            <a:off x="8078088" y="1984758"/>
            <a:ext cx="310262" cy="410806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358" t="1378" r="8989" b="10715"/>
          <a:stretch/>
        </p:blipFill>
        <p:spPr>
          <a:xfrm>
            <a:off x="3543241" y="2440869"/>
            <a:ext cx="4797195" cy="3651956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331"/>
          <a:stretch/>
        </p:blipFill>
        <p:spPr>
          <a:xfrm>
            <a:off x="996094" y="2480773"/>
            <a:ext cx="1938882" cy="3612052"/>
          </a:xfrm>
          <a:prstGeom prst="rect">
            <a:avLst/>
          </a:prstGeom>
        </p:spPr>
      </p:pic>
      <p:grpSp>
        <p:nvGrpSpPr>
          <p:cNvPr id="104" name="Group 103"/>
          <p:cNvGrpSpPr/>
          <p:nvPr/>
        </p:nvGrpSpPr>
        <p:grpSpPr>
          <a:xfrm>
            <a:off x="2565357" y="2259814"/>
            <a:ext cx="2951466" cy="1664970"/>
            <a:chOff x="2565357" y="2259814"/>
            <a:chExt cx="2951466" cy="1664970"/>
          </a:xfrm>
        </p:grpSpPr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5357" y="2259814"/>
              <a:ext cx="2951466" cy="1664970"/>
            </a:xfrm>
            <a:prstGeom prst="rect">
              <a:avLst/>
            </a:prstGeom>
          </p:spPr>
        </p:pic>
        <p:sp>
          <p:nvSpPr>
            <p:cNvPr id="98" name="Rectangle 97"/>
            <p:cNvSpPr/>
            <p:nvPr/>
          </p:nvSpPr>
          <p:spPr>
            <a:xfrm>
              <a:off x="3127331" y="2600681"/>
              <a:ext cx="2249351" cy="976403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We are collecting</a:t>
              </a:r>
              <a:br>
                <a:rPr lang="en-GB" altLang="en-US" dirty="0">
                  <a:latin typeface="Twinkl" pitchFamily="50" charset="0"/>
                  <a:sym typeface="Sassoon Infant Rg" pitchFamily="2" charset="0"/>
                </a:rPr>
              </a:b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the discrete data in a frequency table.</a:t>
              </a: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2565357" y="2256262"/>
            <a:ext cx="2951466" cy="1664970"/>
            <a:chOff x="2565357" y="2259814"/>
            <a:chExt cx="2951466" cy="1664970"/>
          </a:xfrm>
        </p:grpSpPr>
        <p:pic>
          <p:nvPicPr>
            <p:cNvPr id="106" name="Picture 105"/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5357" y="2259814"/>
              <a:ext cx="2951466" cy="1664970"/>
            </a:xfrm>
            <a:prstGeom prst="rect">
              <a:avLst/>
            </a:prstGeom>
          </p:spPr>
        </p:pic>
        <p:sp>
          <p:nvSpPr>
            <p:cNvPr id="107" name="Rectangle 106"/>
            <p:cNvSpPr/>
            <p:nvPr/>
          </p:nvSpPr>
          <p:spPr>
            <a:xfrm>
              <a:off x="3135877" y="2438307"/>
              <a:ext cx="2249351" cy="1253402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Complete the frequency table to show the results of our investigation.</a:t>
              </a:r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576" b="65619"/>
          <a:stretch/>
        </p:blipFill>
        <p:spPr>
          <a:xfrm>
            <a:off x="755650" y="5013044"/>
            <a:ext cx="1862069" cy="1079781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89" r="6589" b="1"/>
          <a:stretch/>
        </p:blipFill>
        <p:spPr>
          <a:xfrm rot="16200000" flipH="1">
            <a:off x="1525526" y="2648052"/>
            <a:ext cx="2674898" cy="4214649"/>
          </a:xfrm>
          <a:prstGeom prst="rect">
            <a:avLst/>
          </a:prstGeom>
        </p:spPr>
      </p:pic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455435"/>
              </p:ext>
            </p:extLst>
          </p:nvPr>
        </p:nvGraphicFramePr>
        <p:xfrm>
          <a:off x="1116181" y="3749451"/>
          <a:ext cx="3657600" cy="2212697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344062735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42059923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773337323"/>
                    </a:ext>
                  </a:extLst>
                </a:gridCol>
              </a:tblGrid>
              <a:tr h="358460"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dirty="0">
                          <a:solidFill>
                            <a:schemeClr val="tx1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Colour</a:t>
                      </a: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dirty="0">
                          <a:solidFill>
                            <a:schemeClr val="tx1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Tally</a:t>
                      </a: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dirty="0">
                          <a:solidFill>
                            <a:schemeClr val="tx1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Frequency</a:t>
                      </a: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6382186"/>
                  </a:ext>
                </a:extLst>
              </a:tr>
              <a:tr h="369385"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dirty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Red</a:t>
                      </a: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0" i="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0" i="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9385"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dirty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Blue</a:t>
                      </a: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0" i="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0" i="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9385"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dirty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Black</a:t>
                      </a: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0" i="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0" i="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9385"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dirty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Silver</a:t>
                      </a: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0" i="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0" i="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9385"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dirty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Other</a:t>
                      </a: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0" i="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0" i="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41" name="Straight Connector 40"/>
          <p:cNvCxnSpPr>
            <a:cxnSpLocks/>
          </p:cNvCxnSpPr>
          <p:nvPr/>
        </p:nvCxnSpPr>
        <p:spPr>
          <a:xfrm>
            <a:off x="2439126" y="4168379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cxnSpLocks/>
          </p:cNvCxnSpPr>
          <p:nvPr/>
        </p:nvCxnSpPr>
        <p:spPr>
          <a:xfrm>
            <a:off x="2498105" y="4168379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/>
          </p:cNvCxnSpPr>
          <p:nvPr/>
        </p:nvCxnSpPr>
        <p:spPr>
          <a:xfrm>
            <a:off x="2557084" y="4168379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cxnSpLocks/>
          </p:cNvCxnSpPr>
          <p:nvPr/>
        </p:nvCxnSpPr>
        <p:spPr>
          <a:xfrm>
            <a:off x="2616063" y="4168379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cxnSpLocks/>
          </p:cNvCxnSpPr>
          <p:nvPr/>
        </p:nvCxnSpPr>
        <p:spPr>
          <a:xfrm flipH="1">
            <a:off x="2402682" y="4182712"/>
            <a:ext cx="250031" cy="2237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cxnSpLocks/>
          </p:cNvCxnSpPr>
          <p:nvPr/>
        </p:nvCxnSpPr>
        <p:spPr>
          <a:xfrm>
            <a:off x="2770336" y="4168379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cxnSpLocks/>
          </p:cNvCxnSpPr>
          <p:nvPr/>
        </p:nvCxnSpPr>
        <p:spPr>
          <a:xfrm>
            <a:off x="2829315" y="4168379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cxnSpLocks/>
          </p:cNvCxnSpPr>
          <p:nvPr/>
        </p:nvCxnSpPr>
        <p:spPr>
          <a:xfrm>
            <a:off x="2888294" y="4168379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cxnSpLocks/>
          </p:cNvCxnSpPr>
          <p:nvPr/>
        </p:nvCxnSpPr>
        <p:spPr>
          <a:xfrm>
            <a:off x="2947273" y="4168379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cxnSpLocks/>
          </p:cNvCxnSpPr>
          <p:nvPr/>
        </p:nvCxnSpPr>
        <p:spPr>
          <a:xfrm flipH="1">
            <a:off x="2733892" y="4182712"/>
            <a:ext cx="250031" cy="2237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cxnSpLocks/>
          </p:cNvCxnSpPr>
          <p:nvPr/>
        </p:nvCxnSpPr>
        <p:spPr>
          <a:xfrm>
            <a:off x="2440793" y="4554096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cxnSpLocks/>
          </p:cNvCxnSpPr>
          <p:nvPr/>
        </p:nvCxnSpPr>
        <p:spPr>
          <a:xfrm>
            <a:off x="2499772" y="4554096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cxnSpLocks/>
          </p:cNvCxnSpPr>
          <p:nvPr/>
        </p:nvCxnSpPr>
        <p:spPr>
          <a:xfrm>
            <a:off x="2558751" y="4554096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cxnSpLocks/>
          </p:cNvCxnSpPr>
          <p:nvPr/>
        </p:nvCxnSpPr>
        <p:spPr>
          <a:xfrm>
            <a:off x="2617730" y="4554096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cxnSpLocks/>
          </p:cNvCxnSpPr>
          <p:nvPr/>
        </p:nvCxnSpPr>
        <p:spPr>
          <a:xfrm flipH="1">
            <a:off x="2404349" y="4568429"/>
            <a:ext cx="250031" cy="2237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cxnSpLocks/>
          </p:cNvCxnSpPr>
          <p:nvPr/>
        </p:nvCxnSpPr>
        <p:spPr>
          <a:xfrm>
            <a:off x="2767299" y="4554096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cxnSpLocks/>
          </p:cNvCxnSpPr>
          <p:nvPr/>
        </p:nvCxnSpPr>
        <p:spPr>
          <a:xfrm>
            <a:off x="2826278" y="4554096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cxnSpLocks/>
          </p:cNvCxnSpPr>
          <p:nvPr/>
        </p:nvCxnSpPr>
        <p:spPr>
          <a:xfrm>
            <a:off x="2885257" y="4554096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cxnSpLocks/>
          </p:cNvCxnSpPr>
          <p:nvPr/>
        </p:nvCxnSpPr>
        <p:spPr>
          <a:xfrm>
            <a:off x="2944236" y="4554096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cxnSpLocks/>
          </p:cNvCxnSpPr>
          <p:nvPr/>
        </p:nvCxnSpPr>
        <p:spPr>
          <a:xfrm flipH="1">
            <a:off x="2730855" y="4568429"/>
            <a:ext cx="250031" cy="2237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cxnSpLocks/>
          </p:cNvCxnSpPr>
          <p:nvPr/>
        </p:nvCxnSpPr>
        <p:spPr>
          <a:xfrm>
            <a:off x="3094694" y="4554096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cxnSpLocks/>
          </p:cNvCxnSpPr>
          <p:nvPr/>
        </p:nvCxnSpPr>
        <p:spPr>
          <a:xfrm>
            <a:off x="3153673" y="4554096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cxnSpLocks/>
          </p:cNvCxnSpPr>
          <p:nvPr/>
        </p:nvCxnSpPr>
        <p:spPr>
          <a:xfrm>
            <a:off x="2439138" y="4917675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cxnSpLocks/>
          </p:cNvCxnSpPr>
          <p:nvPr/>
        </p:nvCxnSpPr>
        <p:spPr>
          <a:xfrm>
            <a:off x="2498117" y="4917675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cxnSpLocks/>
          </p:cNvCxnSpPr>
          <p:nvPr/>
        </p:nvCxnSpPr>
        <p:spPr>
          <a:xfrm>
            <a:off x="2557096" y="4917675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cxnSpLocks/>
          </p:cNvCxnSpPr>
          <p:nvPr/>
        </p:nvCxnSpPr>
        <p:spPr>
          <a:xfrm>
            <a:off x="2616075" y="4917675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cxnSpLocks/>
          </p:cNvCxnSpPr>
          <p:nvPr/>
        </p:nvCxnSpPr>
        <p:spPr>
          <a:xfrm flipH="1">
            <a:off x="2402694" y="4932008"/>
            <a:ext cx="250031" cy="2237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>
            <a:cxnSpLocks/>
          </p:cNvCxnSpPr>
          <p:nvPr/>
        </p:nvCxnSpPr>
        <p:spPr>
          <a:xfrm>
            <a:off x="2770348" y="4917675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>
            <a:cxnSpLocks/>
          </p:cNvCxnSpPr>
          <p:nvPr/>
        </p:nvCxnSpPr>
        <p:spPr>
          <a:xfrm>
            <a:off x="2829327" y="4917675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cxnSpLocks/>
          </p:cNvCxnSpPr>
          <p:nvPr/>
        </p:nvCxnSpPr>
        <p:spPr>
          <a:xfrm>
            <a:off x="2888306" y="4917675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cxnSpLocks/>
          </p:cNvCxnSpPr>
          <p:nvPr/>
        </p:nvCxnSpPr>
        <p:spPr>
          <a:xfrm>
            <a:off x="2439126" y="5289589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>
            <a:cxnSpLocks/>
          </p:cNvCxnSpPr>
          <p:nvPr/>
        </p:nvCxnSpPr>
        <p:spPr>
          <a:xfrm>
            <a:off x="2498105" y="5289589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>
            <a:cxnSpLocks/>
          </p:cNvCxnSpPr>
          <p:nvPr/>
        </p:nvCxnSpPr>
        <p:spPr>
          <a:xfrm>
            <a:off x="2557084" y="5289589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cxnSpLocks/>
          </p:cNvCxnSpPr>
          <p:nvPr/>
        </p:nvCxnSpPr>
        <p:spPr>
          <a:xfrm>
            <a:off x="2616063" y="5289589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>
            <a:cxnSpLocks/>
          </p:cNvCxnSpPr>
          <p:nvPr/>
        </p:nvCxnSpPr>
        <p:spPr>
          <a:xfrm flipH="1">
            <a:off x="2402682" y="5303922"/>
            <a:ext cx="250031" cy="2237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>
            <a:cxnSpLocks/>
          </p:cNvCxnSpPr>
          <p:nvPr/>
        </p:nvCxnSpPr>
        <p:spPr>
          <a:xfrm>
            <a:off x="2770336" y="5289589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cxnSpLocks/>
          </p:cNvCxnSpPr>
          <p:nvPr/>
        </p:nvCxnSpPr>
        <p:spPr>
          <a:xfrm>
            <a:off x="2829315" y="5289589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cxnSpLocks/>
          </p:cNvCxnSpPr>
          <p:nvPr/>
        </p:nvCxnSpPr>
        <p:spPr>
          <a:xfrm>
            <a:off x="2888294" y="5289589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>
            <a:cxnSpLocks/>
          </p:cNvCxnSpPr>
          <p:nvPr/>
        </p:nvCxnSpPr>
        <p:spPr>
          <a:xfrm>
            <a:off x="2947273" y="5289589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cxnSpLocks/>
          </p:cNvCxnSpPr>
          <p:nvPr/>
        </p:nvCxnSpPr>
        <p:spPr>
          <a:xfrm>
            <a:off x="2438287" y="5657360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>
            <a:cxnSpLocks/>
          </p:cNvCxnSpPr>
          <p:nvPr/>
        </p:nvCxnSpPr>
        <p:spPr>
          <a:xfrm>
            <a:off x="2497266" y="5657360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cxnSpLocks/>
          </p:cNvCxnSpPr>
          <p:nvPr/>
        </p:nvCxnSpPr>
        <p:spPr>
          <a:xfrm>
            <a:off x="2556245" y="5657360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cxnSpLocks/>
          </p:cNvCxnSpPr>
          <p:nvPr/>
        </p:nvCxnSpPr>
        <p:spPr>
          <a:xfrm>
            <a:off x="2615224" y="5657360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cxnSpLocks/>
          </p:cNvCxnSpPr>
          <p:nvPr/>
        </p:nvCxnSpPr>
        <p:spPr>
          <a:xfrm flipH="1">
            <a:off x="2401843" y="5671693"/>
            <a:ext cx="250031" cy="2237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>
            <a:cxnSpLocks/>
          </p:cNvCxnSpPr>
          <p:nvPr/>
        </p:nvCxnSpPr>
        <p:spPr>
          <a:xfrm>
            <a:off x="2769497" y="5657360"/>
            <a:ext cx="0" cy="252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041"/>
          <a:stretch/>
        </p:blipFill>
        <p:spPr>
          <a:xfrm>
            <a:off x="6281622" y="2466440"/>
            <a:ext cx="1958551" cy="3631905"/>
          </a:xfrm>
          <a:prstGeom prst="rect">
            <a:avLst/>
          </a:prstGeom>
        </p:spPr>
      </p:pic>
      <p:grpSp>
        <p:nvGrpSpPr>
          <p:cNvPr id="153" name="Group 152"/>
          <p:cNvGrpSpPr/>
          <p:nvPr/>
        </p:nvGrpSpPr>
        <p:grpSpPr>
          <a:xfrm flipH="1">
            <a:off x="4111646" y="2305631"/>
            <a:ext cx="2951466" cy="1664970"/>
            <a:chOff x="2565357" y="2259814"/>
            <a:chExt cx="2951466" cy="1664970"/>
          </a:xfrm>
        </p:grpSpPr>
        <p:pic>
          <p:nvPicPr>
            <p:cNvPr id="154" name="Picture 153"/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5357" y="2259814"/>
              <a:ext cx="2951466" cy="1664970"/>
            </a:xfrm>
            <a:prstGeom prst="rect">
              <a:avLst/>
            </a:prstGeom>
          </p:spPr>
        </p:pic>
        <p:sp>
          <p:nvSpPr>
            <p:cNvPr id="155" name="Rectangle 154"/>
            <p:cNvSpPr/>
            <p:nvPr/>
          </p:nvSpPr>
          <p:spPr>
            <a:xfrm>
              <a:off x="3135877" y="2618422"/>
              <a:ext cx="2249351" cy="976403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What are the </a:t>
              </a:r>
              <a:br>
                <a:rPr lang="en-GB" altLang="en-US" dirty="0">
                  <a:latin typeface="Twinkl" pitchFamily="50" charset="0"/>
                  <a:sym typeface="Sassoon Infant Rg" pitchFamily="2" charset="0"/>
                </a:rPr>
              </a:b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frequencies of each </a:t>
              </a:r>
              <a:br>
                <a:rPr lang="en-GB" altLang="en-US" dirty="0">
                  <a:latin typeface="Twinkl" pitchFamily="50" charset="0"/>
                  <a:sym typeface="Sassoon Infant Rg" pitchFamily="2" charset="0"/>
                </a:rPr>
              </a:b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different colour?</a:t>
              </a:r>
            </a:p>
          </p:txBody>
        </p:sp>
      </p:grpSp>
      <p:sp>
        <p:nvSpPr>
          <p:cNvPr id="158" name="Rectangle 157"/>
          <p:cNvSpPr/>
          <p:nvPr/>
        </p:nvSpPr>
        <p:spPr>
          <a:xfrm>
            <a:off x="4003102" y="4116196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Kalam" panose="02000000000000000000" pitchFamily="2" charset="0"/>
                <a:cs typeface="Kalam" panose="02000000000000000000" pitchFamily="2" charset="0"/>
              </a:rPr>
              <a:t>10</a:t>
            </a:r>
            <a:endParaRPr lang="en-US" dirty="0"/>
          </a:p>
        </p:txBody>
      </p:sp>
      <p:sp>
        <p:nvSpPr>
          <p:cNvPr id="159" name="Rectangle 158"/>
          <p:cNvSpPr/>
          <p:nvPr/>
        </p:nvSpPr>
        <p:spPr>
          <a:xfrm>
            <a:off x="3987873" y="4483818"/>
            <a:ext cx="3882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Kalam" panose="02000000000000000000" pitchFamily="2" charset="0"/>
                <a:cs typeface="Kalam" panose="02000000000000000000" pitchFamily="2" charset="0"/>
              </a:rPr>
              <a:t>12</a:t>
            </a:r>
            <a:endParaRPr lang="en-US" dirty="0"/>
          </a:p>
        </p:txBody>
      </p:sp>
      <p:sp>
        <p:nvSpPr>
          <p:cNvPr id="160" name="Rectangle 159"/>
          <p:cNvSpPr/>
          <p:nvPr/>
        </p:nvSpPr>
        <p:spPr>
          <a:xfrm>
            <a:off x="4017529" y="4851440"/>
            <a:ext cx="328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Kalam" panose="02000000000000000000" pitchFamily="2" charset="0"/>
                <a:cs typeface="Kalam" panose="02000000000000000000" pitchFamily="2" charset="0"/>
              </a:rPr>
              <a:t>8</a:t>
            </a:r>
            <a:endParaRPr lang="en-US" dirty="0"/>
          </a:p>
        </p:txBody>
      </p:sp>
      <p:sp>
        <p:nvSpPr>
          <p:cNvPr id="161" name="Rectangle 160"/>
          <p:cNvSpPr/>
          <p:nvPr/>
        </p:nvSpPr>
        <p:spPr>
          <a:xfrm>
            <a:off x="4029551" y="5219062"/>
            <a:ext cx="304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Kalam" panose="02000000000000000000" pitchFamily="2" charset="0"/>
                <a:cs typeface="Kalam" panose="02000000000000000000" pitchFamily="2" charset="0"/>
              </a:rPr>
              <a:t>9</a:t>
            </a:r>
            <a:endParaRPr lang="en-US" dirty="0"/>
          </a:p>
        </p:txBody>
      </p:sp>
      <p:sp>
        <p:nvSpPr>
          <p:cNvPr id="162" name="Rectangle 161"/>
          <p:cNvSpPr/>
          <p:nvPr/>
        </p:nvSpPr>
        <p:spPr>
          <a:xfrm>
            <a:off x="4027147" y="5586684"/>
            <a:ext cx="309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Kalam" panose="02000000000000000000" pitchFamily="2" charset="0"/>
                <a:cs typeface="Kalam" panose="02000000000000000000" pitchFamily="2" charset="0"/>
              </a:rPr>
              <a:t>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39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6 L -1.45191 3.7037E-6 " pathEditMode="relative" rAng="0" ptsTypes="AA">
                                      <p:cBhvr>
                                        <p:cTn id="35" dur="3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60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7.40741E-7 L 1.45139 -0.00694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69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1.53073 -2.59259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500"/>
                            </p:stCondLst>
                            <p:childTnLst>
                              <p:par>
                                <p:cTn id="5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348 L -1.52726 -0.0007 " pathEditMode="relative" rAng="0" ptsTypes="AA">
                                      <p:cBhvr>
                                        <p:cTn id="56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372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000"/>
                            </p:stCondLst>
                            <p:childTnLst>
                              <p:par>
                                <p:cTn id="6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-1.57709 3.33333E-6 " pathEditMode="relative" rAng="0" ptsTypes="AA">
                                      <p:cBhvr>
                                        <p:cTn id="63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8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7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7500"/>
                            </p:stCondLst>
                            <p:childTnLst>
                              <p:par>
                                <p:cTn id="6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7037E-6 L 1.38663 3.7037E-6 " pathEditMode="relative" rAng="0" ptsTypes="AA">
                                      <p:cBhvr>
                                        <p:cTn id="70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32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1000"/>
                            </p:stCondLst>
                            <p:childTnLst>
                              <p:par>
                                <p:cTn id="7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81481E-6 L 1.39184 4.81481E-6 " pathEditMode="relative" rAng="0" ptsTypes="AA">
                                      <p:cBhvr>
                                        <p:cTn id="77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5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4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4500"/>
                            </p:stCondLst>
                            <p:childTnLst>
                              <p:par>
                                <p:cTn id="8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7 L 1.3691 -3.7037E-7 " pathEditMode="relative" rAng="0" ptsTypes="AA">
                                      <p:cBhvr>
                                        <p:cTn id="84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5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8000"/>
                            </p:stCondLst>
                            <p:childTnLst>
                              <p:par>
                                <p:cTn id="9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11111E-6 L -1.40069 1.11111E-6 " pathEditMode="relative" rAng="0" ptsTypes="AA">
                                      <p:cBhvr>
                                        <p:cTn id="91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1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1500"/>
                            </p:stCondLst>
                            <p:childTnLst>
                              <p:par>
                                <p:cTn id="9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7.40741E-7 L -1.28924 -7.40741E-7 " pathEditMode="relative" rAng="0" ptsTypes="AA">
                                      <p:cBhvr>
                                        <p:cTn id="98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4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45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0"/>
                            </p:stCondLst>
                            <p:childTnLst>
                              <p:par>
                                <p:cTn id="10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1.33541 -3.7037E-7 " pathEditMode="relative" rAng="0" ptsTypes="AA">
                                      <p:cBhvr>
                                        <p:cTn id="105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77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80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8500"/>
                            </p:stCondLst>
                            <p:childTnLst>
                              <p:par>
                                <p:cTn id="11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3333E-6 L 1.35226 3.33333E-6 " pathEditMode="relative" rAng="0" ptsTypes="AA">
                                      <p:cBhvr>
                                        <p:cTn id="112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60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15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1481E-6 L -1.56649 4.81481E-6 " pathEditMode="relative" rAng="0" ptsTypes="AA">
                                      <p:cBhvr>
                                        <p:cTn id="119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5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5500"/>
                            </p:stCondLst>
                            <p:childTnLst>
                              <p:par>
                                <p:cTn id="12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59259E-6 L -1.32031 2.59259E-6 " pathEditMode="relative" rAng="0" ptsTypes="AA">
                                      <p:cBhvr>
                                        <p:cTn id="126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8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3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48148E-6 L -1.20747 0.00023 " pathEditMode="relative" rAng="0" ptsTypes="AA">
                                      <p:cBhvr>
                                        <p:cTn id="133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38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20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2500"/>
                            </p:stCondLst>
                            <p:childTnLst>
                              <p:par>
                                <p:cTn id="13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1.3783 -7.40741E-7 " pathEditMode="relative" rAng="0" ptsTypes="AA">
                                      <p:cBhvr>
                                        <p:cTn id="140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9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55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6000"/>
                            </p:stCondLst>
                            <p:childTnLst>
                              <p:par>
                                <p:cTn id="14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44444E-6 L 1.41077 -4.44444E-6 " pathEditMode="relative" rAng="0" ptsTypes="AA">
                                      <p:cBhvr>
                                        <p:cTn id="147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90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9500"/>
                            </p:stCondLst>
                            <p:childTnLst>
                              <p:par>
                                <p:cTn id="15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48148E-6 L -1.34479 -1.48148E-6 " pathEditMode="relative" rAng="0" ptsTypes="AA">
                                      <p:cBhvr>
                                        <p:cTn id="154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2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62500"/>
                            </p:stCondLst>
                            <p:childTnLst>
                              <p:par>
                                <p:cTn id="1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63000"/>
                            </p:stCondLst>
                            <p:childTnLst>
                              <p:par>
                                <p:cTn id="16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07407E-6 L 1.38246 -4.07407E-6 " pathEditMode="relative" rAng="0" ptsTypes="AA">
                                      <p:cBhvr>
                                        <p:cTn id="161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1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66000"/>
                            </p:stCondLst>
                            <p:childTnLst>
                              <p:par>
                                <p:cTn id="1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66500"/>
                            </p:stCondLst>
                            <p:childTnLst>
                              <p:par>
                                <p:cTn id="16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22222E-6 L -1.2901 2.22222E-6 " pathEditMode="relative" rAng="0" ptsTypes="AA">
                                      <p:cBhvr>
                                        <p:cTn id="168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1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69500"/>
                            </p:stCondLst>
                            <p:childTnLst>
                              <p:par>
                                <p:cTn id="1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70000"/>
                            </p:stCondLst>
                            <p:childTnLst>
                              <p:par>
                                <p:cTn id="17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6 L -1.24653 3.7037E-6 " pathEditMode="relative" rAng="0" ptsTypes="AA">
                                      <p:cBhvr>
                                        <p:cTn id="175" dur="3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3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73000"/>
                            </p:stCondLst>
                            <p:childTnLst>
                              <p:par>
                                <p:cTn id="1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73500"/>
                            </p:stCondLst>
                            <p:childTnLst>
                              <p:par>
                                <p:cTn id="18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96296E-6 L 1.36025 -2.96296E-6 " pathEditMode="relative" rAng="0" ptsTypes="AA">
                                      <p:cBhvr>
                                        <p:cTn id="182" dur="3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76500"/>
                            </p:stCondLst>
                            <p:childTnLst>
                              <p:par>
                                <p:cTn id="1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77000"/>
                            </p:stCondLst>
                            <p:childTnLst>
                              <p:par>
                                <p:cTn id="18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85185E-6 L 1.35712 -1.85185E-6 " pathEditMode="relative" rAng="0" ptsTypes="AA">
                                      <p:cBhvr>
                                        <p:cTn id="189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8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80000"/>
                            </p:stCondLst>
                            <p:childTnLst>
                              <p:par>
                                <p:cTn id="1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80500"/>
                            </p:stCondLst>
                            <p:childTnLst>
                              <p:par>
                                <p:cTn id="19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44444E-6 L -1.23646 4.44444E-6 " pathEditMode="relative" rAng="0" ptsTypes="AA">
                                      <p:cBhvr>
                                        <p:cTn id="196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82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83500"/>
                            </p:stCondLst>
                            <p:childTnLst>
                              <p:par>
                                <p:cTn id="1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84000"/>
                            </p:stCondLst>
                            <p:childTnLst>
                              <p:par>
                                <p:cTn id="20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59259E-6 L -1.17865 2.59259E-6 " pathEditMode="relative" rAng="0" ptsTypes="AA">
                                      <p:cBhvr>
                                        <p:cTn id="203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87000"/>
                            </p:stCondLst>
                            <p:childTnLst>
                              <p:par>
                                <p:cTn id="2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87500"/>
                            </p:stCondLst>
                            <p:childTnLst>
                              <p:par>
                                <p:cTn id="20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96296E-6 L -1.41077 -2.96296E-6 " pathEditMode="relative" rAng="0" ptsTypes="AA">
                                      <p:cBhvr>
                                        <p:cTn id="210" dur="3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90500"/>
                            </p:stCondLst>
                            <p:childTnLst>
                              <p:par>
                                <p:cTn id="2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91000"/>
                            </p:stCondLst>
                            <p:childTnLst>
                              <p:par>
                                <p:cTn id="21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4.44444E-6 L 1.36615 -4.44444E-6 " pathEditMode="relative" rAng="0" ptsTypes="AA">
                                      <p:cBhvr>
                                        <p:cTn id="217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94000"/>
                            </p:stCondLst>
                            <p:childTnLst>
                              <p:par>
                                <p:cTn id="2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94500"/>
                            </p:stCondLst>
                            <p:childTnLst>
                              <p:par>
                                <p:cTn id="22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7037E-6 L 1.4026 -3.7037E-6 " pathEditMode="relative" rAng="0" ptsTypes="AA">
                                      <p:cBhvr>
                                        <p:cTn id="224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1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97500"/>
                            </p:stCondLst>
                            <p:childTnLst>
                              <p:par>
                                <p:cTn id="2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98000"/>
                            </p:stCondLst>
                            <p:childTnLst>
                              <p:par>
                                <p:cTn id="23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11111E-6 L -1.36215 -1.11111E-6 " pathEditMode="relative" rAng="0" ptsTypes="AA">
                                      <p:cBhvr>
                                        <p:cTn id="231" dur="3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1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01000"/>
                            </p:stCondLst>
                            <p:childTnLst>
                              <p:par>
                                <p:cTn id="2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01500"/>
                            </p:stCondLst>
                            <p:childTnLst>
                              <p:par>
                                <p:cTn id="23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L 1.43455 7.40741E-7 " pathEditMode="relative" rAng="0" ptsTypes="AA">
                                      <p:cBhvr>
                                        <p:cTn id="238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7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04500"/>
                            </p:stCondLst>
                            <p:childTnLst>
                              <p:par>
                                <p:cTn id="2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05000"/>
                            </p:stCondLst>
                            <p:childTnLst>
                              <p:par>
                                <p:cTn id="24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1.39289 -4.44444E-6 " pathEditMode="relative" rAng="0" ptsTypes="AA">
                                      <p:cBhvr>
                                        <p:cTn id="245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08000"/>
                            </p:stCondLst>
                            <p:childTnLst>
                              <p:par>
                                <p:cTn id="2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108500"/>
                            </p:stCondLst>
                            <p:childTnLst>
                              <p:par>
                                <p:cTn id="25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7407E-6 L -1.29202 -4.07407E-6 " pathEditMode="relative" rAng="0" ptsTypes="AA">
                                      <p:cBhvr>
                                        <p:cTn id="252" dur="3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6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111500"/>
                            </p:stCondLst>
                            <p:childTnLst>
                              <p:par>
                                <p:cTn id="2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12000"/>
                            </p:stCondLst>
                            <p:childTnLst>
                              <p:par>
                                <p:cTn id="25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6 L 1.39809 -3.7037E-6 " pathEditMode="relative" rAng="0" ptsTypes="AA">
                                      <p:cBhvr>
                                        <p:cTn id="259" dur="3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89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15000"/>
                            </p:stCondLst>
                            <p:childTnLst>
                              <p:par>
                                <p:cTn id="2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115500"/>
                            </p:stCondLst>
                            <p:childTnLst>
                              <p:par>
                                <p:cTn id="26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48148E-6 L 1.40608 -1.48148E-6 " pathEditMode="relative" rAng="0" ptsTypes="AA">
                                      <p:cBhvr>
                                        <p:cTn id="266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2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18500"/>
                            </p:stCondLst>
                            <p:childTnLst>
                              <p:par>
                                <p:cTn id="2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19000"/>
                            </p:stCondLst>
                            <p:childTnLst>
                              <p:par>
                                <p:cTn id="27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7.40741E-7 L -1.18785 -7.40741E-7 " pathEditMode="relative" rAng="0" ptsTypes="AA">
                                      <p:cBhvr>
                                        <p:cTn id="273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3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122000"/>
                            </p:stCondLst>
                            <p:childTnLst>
                              <p:par>
                                <p:cTn id="2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22500"/>
                            </p:stCondLst>
                            <p:childTnLst>
                              <p:par>
                                <p:cTn id="27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48148E-6 L -1.34844 1.48148E-6 " pathEditMode="relative" rAng="0" ptsTypes="AA">
                                      <p:cBhvr>
                                        <p:cTn id="280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4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125500"/>
                            </p:stCondLst>
                            <p:childTnLst>
                              <p:par>
                                <p:cTn id="2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126000"/>
                            </p:stCondLst>
                            <p:childTnLst>
                              <p:par>
                                <p:cTn id="28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6 L 1.40069 3.7037E-6 " pathEditMode="relative" rAng="0" ptsTypes="AA">
                                      <p:cBhvr>
                                        <p:cTn id="287" dur="3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129000"/>
                            </p:stCondLst>
                            <p:childTnLst>
                              <p:par>
                                <p:cTn id="2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129500"/>
                            </p:stCondLst>
                            <p:childTnLst>
                              <p:par>
                                <p:cTn id="29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1.3698 -4.07407E-6 " pathEditMode="relative" rAng="0" ptsTypes="AA">
                                      <p:cBhvr>
                                        <p:cTn id="294" dur="3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132500"/>
                            </p:stCondLst>
                            <p:childTnLst>
                              <p:par>
                                <p:cTn id="2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33000"/>
                            </p:stCondLst>
                            <p:childTnLst>
                              <p:par>
                                <p:cTn id="30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1.20399 2.22222E-6 " pathEditMode="relative" rAng="0" ptsTypes="AA">
                                      <p:cBhvr>
                                        <p:cTn id="301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136000"/>
                            </p:stCondLst>
                            <p:childTnLst>
                              <p:par>
                                <p:cTn id="3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136500"/>
                            </p:stCondLst>
                            <p:childTnLst>
                              <p:par>
                                <p:cTn id="30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81481E-6 L 1.37031 -4.81481E-6 " pathEditMode="relative" rAng="0" ptsTypes="AA">
                                      <p:cBhvr>
                                        <p:cTn id="308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50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139500"/>
                            </p:stCondLst>
                            <p:childTnLst>
                              <p:par>
                                <p:cTn id="3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40000"/>
                            </p:stCondLst>
                            <p:childTnLst>
                              <p:par>
                                <p:cTn id="31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-1.15417 3.7037E-7 " pathEditMode="relative" rAng="0" ptsTypes="AA">
                                      <p:cBhvr>
                                        <p:cTn id="315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7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43000"/>
                            </p:stCondLst>
                            <p:childTnLst>
                              <p:par>
                                <p:cTn id="3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143500"/>
                            </p:stCondLst>
                            <p:childTnLst>
                              <p:par>
                                <p:cTn id="32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1.39809 2.22222E-6 " pathEditMode="relative" rAng="0" ptsTypes="AA">
                                      <p:cBhvr>
                                        <p:cTn id="322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89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146500"/>
                            </p:stCondLst>
                            <p:childTnLst>
                              <p:par>
                                <p:cTn id="3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147000"/>
                            </p:stCondLst>
                            <p:childTnLst>
                              <p:par>
                                <p:cTn id="32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6 L -1.13212 -3.7037E-6 " pathEditMode="relative" rAng="0" ptsTypes="AA">
                                      <p:cBhvr>
                                        <p:cTn id="329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6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150000"/>
                            </p:stCondLst>
                            <p:childTnLst>
                              <p:par>
                                <p:cTn id="3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50500"/>
                            </p:stCondLst>
                            <p:childTnLst>
                              <p:par>
                                <p:cTn id="33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48148E-6 L -1.24462 -1.48148E-6 " pathEditMode="relative" rAng="0" ptsTypes="AA">
                                      <p:cBhvr>
                                        <p:cTn id="336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2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53500"/>
                            </p:stCondLst>
                            <p:childTnLst>
                              <p:par>
                                <p:cTn id="3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154000"/>
                            </p:stCondLst>
                            <p:childTnLst>
                              <p:par>
                                <p:cTn id="34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11111E-6 L -1.17778 -1.11111E-6 " pathEditMode="relative" rAng="0" ptsTypes="AA">
                                      <p:cBhvr>
                                        <p:cTn id="343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88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57000"/>
                            </p:stCondLst>
                            <p:childTnLst>
                              <p:par>
                                <p:cTn id="3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500"/>
                            </p:stCondLst>
                            <p:childTnLst>
                              <p:par>
                                <p:cTn id="3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500"/>
                            </p:stCondLst>
                            <p:childTnLst>
                              <p:par>
                                <p:cTn id="36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1500"/>
                            </p:stCondLst>
                            <p:childTnLst>
                              <p:par>
                                <p:cTn id="36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2500"/>
                            </p:stCondLst>
                            <p:childTnLst>
                              <p:par>
                                <p:cTn id="37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3500"/>
                            </p:stCondLst>
                            <p:childTnLst>
                              <p:par>
                                <p:cTn id="37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/>
      <p:bldP spid="159" grpId="0"/>
      <p:bldP spid="160" grpId="0"/>
      <p:bldP spid="161" grpId="0"/>
      <p:bldP spid="1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956"/>
          <a:stretch/>
        </p:blipFill>
        <p:spPr>
          <a:xfrm>
            <a:off x="755650" y="1987706"/>
            <a:ext cx="7634803" cy="410512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925092" y="1987705"/>
            <a:ext cx="7460152" cy="4105120"/>
            <a:chOff x="925092" y="1987705"/>
            <a:chExt cx="7460152" cy="4105120"/>
          </a:xfrm>
        </p:grpSpPr>
        <p:pic>
          <p:nvPicPr>
            <p:cNvPr id="77" name="Picture 76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8183" r="2513"/>
            <a:stretch/>
          </p:blipFill>
          <p:spPr>
            <a:xfrm>
              <a:off x="1870708" y="1987705"/>
              <a:ext cx="6514536" cy="1142947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41667"/>
            <a:stretch/>
          </p:blipFill>
          <p:spPr>
            <a:xfrm rot="10800000">
              <a:off x="925092" y="2095500"/>
              <a:ext cx="4856098" cy="3997325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" r="-640" b="27889"/>
            <a:stretch/>
          </p:blipFill>
          <p:spPr>
            <a:xfrm>
              <a:off x="5236284" y="2762249"/>
              <a:ext cx="3107616" cy="3330576"/>
            </a:xfrm>
            <a:prstGeom prst="rect">
              <a:avLst/>
            </a:prstGeom>
          </p:spPr>
        </p:pic>
        <p:cxnSp>
          <p:nvCxnSpPr>
            <p:cNvPr id="21" name="Straight Connector 20"/>
            <p:cNvCxnSpPr>
              <a:cxnSpLocks/>
            </p:cNvCxnSpPr>
            <p:nvPr/>
          </p:nvCxnSpPr>
          <p:spPr>
            <a:xfrm>
              <a:off x="2783767" y="3516978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cxnSpLocks/>
            </p:cNvCxnSpPr>
            <p:nvPr/>
          </p:nvCxnSpPr>
          <p:spPr>
            <a:xfrm>
              <a:off x="2842746" y="3516978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>
              <a:cxnSpLocks/>
            </p:cNvCxnSpPr>
            <p:nvPr/>
          </p:nvCxnSpPr>
          <p:spPr>
            <a:xfrm>
              <a:off x="2901725" y="3516978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cxnSpLocks/>
            </p:cNvCxnSpPr>
            <p:nvPr/>
          </p:nvCxnSpPr>
          <p:spPr>
            <a:xfrm>
              <a:off x="2960704" y="3516978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>
              <a:cxnSpLocks/>
            </p:cNvCxnSpPr>
            <p:nvPr/>
          </p:nvCxnSpPr>
          <p:spPr>
            <a:xfrm flipH="1">
              <a:off x="2747323" y="3531311"/>
              <a:ext cx="250031" cy="22374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>
              <a:cxnSpLocks/>
            </p:cNvCxnSpPr>
            <p:nvPr/>
          </p:nvCxnSpPr>
          <p:spPr>
            <a:xfrm>
              <a:off x="3114977" y="3516978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>
              <a:cxnSpLocks/>
            </p:cNvCxnSpPr>
            <p:nvPr/>
          </p:nvCxnSpPr>
          <p:spPr>
            <a:xfrm>
              <a:off x="3173956" y="3516978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>
              <a:cxnSpLocks/>
            </p:cNvCxnSpPr>
            <p:nvPr/>
          </p:nvCxnSpPr>
          <p:spPr>
            <a:xfrm>
              <a:off x="3232935" y="3516978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>
              <a:cxnSpLocks/>
            </p:cNvCxnSpPr>
            <p:nvPr/>
          </p:nvCxnSpPr>
          <p:spPr>
            <a:xfrm>
              <a:off x="3291914" y="3516978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>
              <a:cxnSpLocks/>
            </p:cNvCxnSpPr>
            <p:nvPr/>
          </p:nvCxnSpPr>
          <p:spPr>
            <a:xfrm flipH="1">
              <a:off x="3078533" y="3531311"/>
              <a:ext cx="250031" cy="22374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>
              <a:cxnSpLocks/>
            </p:cNvCxnSpPr>
            <p:nvPr/>
          </p:nvCxnSpPr>
          <p:spPr>
            <a:xfrm>
              <a:off x="2785434" y="3902695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>
              <a:cxnSpLocks/>
            </p:cNvCxnSpPr>
            <p:nvPr/>
          </p:nvCxnSpPr>
          <p:spPr>
            <a:xfrm>
              <a:off x="2844413" y="3902695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>
              <a:cxnSpLocks/>
            </p:cNvCxnSpPr>
            <p:nvPr/>
          </p:nvCxnSpPr>
          <p:spPr>
            <a:xfrm>
              <a:off x="2903392" y="3902695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>
              <a:cxnSpLocks/>
            </p:cNvCxnSpPr>
            <p:nvPr/>
          </p:nvCxnSpPr>
          <p:spPr>
            <a:xfrm>
              <a:off x="2962371" y="3902695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>
              <a:cxnSpLocks/>
            </p:cNvCxnSpPr>
            <p:nvPr/>
          </p:nvCxnSpPr>
          <p:spPr>
            <a:xfrm flipH="1">
              <a:off x="2748990" y="3917028"/>
              <a:ext cx="250031" cy="22374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>
              <a:cxnSpLocks/>
            </p:cNvCxnSpPr>
            <p:nvPr/>
          </p:nvCxnSpPr>
          <p:spPr>
            <a:xfrm>
              <a:off x="3111940" y="3902695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>
              <a:cxnSpLocks/>
            </p:cNvCxnSpPr>
            <p:nvPr/>
          </p:nvCxnSpPr>
          <p:spPr>
            <a:xfrm>
              <a:off x="3170919" y="3902695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>
              <a:cxnSpLocks/>
            </p:cNvCxnSpPr>
            <p:nvPr/>
          </p:nvCxnSpPr>
          <p:spPr>
            <a:xfrm>
              <a:off x="3229898" y="3902695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>
              <a:cxnSpLocks/>
            </p:cNvCxnSpPr>
            <p:nvPr/>
          </p:nvCxnSpPr>
          <p:spPr>
            <a:xfrm>
              <a:off x="3288877" y="3902695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cxnSpLocks/>
            </p:cNvCxnSpPr>
            <p:nvPr/>
          </p:nvCxnSpPr>
          <p:spPr>
            <a:xfrm flipH="1">
              <a:off x="3075496" y="3917028"/>
              <a:ext cx="250031" cy="22374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>
              <a:cxnSpLocks/>
            </p:cNvCxnSpPr>
            <p:nvPr/>
          </p:nvCxnSpPr>
          <p:spPr>
            <a:xfrm>
              <a:off x="3439335" y="3902695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>
              <a:cxnSpLocks/>
            </p:cNvCxnSpPr>
            <p:nvPr/>
          </p:nvCxnSpPr>
          <p:spPr>
            <a:xfrm>
              <a:off x="3498314" y="3902695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>
              <a:cxnSpLocks/>
            </p:cNvCxnSpPr>
            <p:nvPr/>
          </p:nvCxnSpPr>
          <p:spPr>
            <a:xfrm>
              <a:off x="2783779" y="4266274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cxnSpLocks/>
            </p:cNvCxnSpPr>
            <p:nvPr/>
          </p:nvCxnSpPr>
          <p:spPr>
            <a:xfrm>
              <a:off x="2842758" y="4266274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>
              <a:cxnSpLocks/>
            </p:cNvCxnSpPr>
            <p:nvPr/>
          </p:nvCxnSpPr>
          <p:spPr>
            <a:xfrm>
              <a:off x="2901737" y="4266274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>
              <a:cxnSpLocks/>
            </p:cNvCxnSpPr>
            <p:nvPr/>
          </p:nvCxnSpPr>
          <p:spPr>
            <a:xfrm>
              <a:off x="2960716" y="4266274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>
              <a:cxnSpLocks/>
            </p:cNvCxnSpPr>
            <p:nvPr/>
          </p:nvCxnSpPr>
          <p:spPr>
            <a:xfrm flipH="1">
              <a:off x="2747335" y="4280607"/>
              <a:ext cx="250031" cy="22374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>
              <a:cxnSpLocks/>
            </p:cNvCxnSpPr>
            <p:nvPr/>
          </p:nvCxnSpPr>
          <p:spPr>
            <a:xfrm>
              <a:off x="3114989" y="4266274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>
              <a:cxnSpLocks/>
            </p:cNvCxnSpPr>
            <p:nvPr/>
          </p:nvCxnSpPr>
          <p:spPr>
            <a:xfrm>
              <a:off x="3173968" y="4266274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>
              <a:cxnSpLocks/>
            </p:cNvCxnSpPr>
            <p:nvPr/>
          </p:nvCxnSpPr>
          <p:spPr>
            <a:xfrm>
              <a:off x="3232947" y="4266274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>
              <a:cxnSpLocks/>
            </p:cNvCxnSpPr>
            <p:nvPr/>
          </p:nvCxnSpPr>
          <p:spPr>
            <a:xfrm>
              <a:off x="2783767" y="4638188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>
              <a:cxnSpLocks/>
            </p:cNvCxnSpPr>
            <p:nvPr/>
          </p:nvCxnSpPr>
          <p:spPr>
            <a:xfrm>
              <a:off x="2842746" y="4638188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>
              <a:cxnSpLocks/>
            </p:cNvCxnSpPr>
            <p:nvPr/>
          </p:nvCxnSpPr>
          <p:spPr>
            <a:xfrm>
              <a:off x="2901725" y="4638188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>
              <a:cxnSpLocks/>
            </p:cNvCxnSpPr>
            <p:nvPr/>
          </p:nvCxnSpPr>
          <p:spPr>
            <a:xfrm>
              <a:off x="2960704" y="4638188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>
              <a:cxnSpLocks/>
            </p:cNvCxnSpPr>
            <p:nvPr/>
          </p:nvCxnSpPr>
          <p:spPr>
            <a:xfrm flipH="1">
              <a:off x="2747323" y="4652521"/>
              <a:ext cx="250031" cy="22374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>
              <a:cxnSpLocks/>
            </p:cNvCxnSpPr>
            <p:nvPr/>
          </p:nvCxnSpPr>
          <p:spPr>
            <a:xfrm>
              <a:off x="3114977" y="4638188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>
              <a:cxnSpLocks/>
            </p:cNvCxnSpPr>
            <p:nvPr/>
          </p:nvCxnSpPr>
          <p:spPr>
            <a:xfrm>
              <a:off x="3173956" y="4638188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>
              <a:cxnSpLocks/>
            </p:cNvCxnSpPr>
            <p:nvPr/>
          </p:nvCxnSpPr>
          <p:spPr>
            <a:xfrm>
              <a:off x="3232935" y="4638188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cxnSpLocks/>
            </p:cNvCxnSpPr>
            <p:nvPr/>
          </p:nvCxnSpPr>
          <p:spPr>
            <a:xfrm>
              <a:off x="3291914" y="4638188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>
              <a:cxnSpLocks/>
            </p:cNvCxnSpPr>
            <p:nvPr/>
          </p:nvCxnSpPr>
          <p:spPr>
            <a:xfrm>
              <a:off x="2782928" y="5005959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>
              <a:cxnSpLocks/>
            </p:cNvCxnSpPr>
            <p:nvPr/>
          </p:nvCxnSpPr>
          <p:spPr>
            <a:xfrm>
              <a:off x="2841907" y="5005959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>
              <a:cxnSpLocks/>
            </p:cNvCxnSpPr>
            <p:nvPr/>
          </p:nvCxnSpPr>
          <p:spPr>
            <a:xfrm>
              <a:off x="2900886" y="5005959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>
              <a:cxnSpLocks/>
            </p:cNvCxnSpPr>
            <p:nvPr/>
          </p:nvCxnSpPr>
          <p:spPr>
            <a:xfrm>
              <a:off x="2959865" y="5005959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>
              <a:cxnSpLocks/>
            </p:cNvCxnSpPr>
            <p:nvPr/>
          </p:nvCxnSpPr>
          <p:spPr>
            <a:xfrm flipH="1">
              <a:off x="2746484" y="5020292"/>
              <a:ext cx="250031" cy="22374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>
              <a:cxnSpLocks/>
            </p:cNvCxnSpPr>
            <p:nvPr/>
          </p:nvCxnSpPr>
          <p:spPr>
            <a:xfrm>
              <a:off x="3114138" y="5005959"/>
              <a:ext cx="0" cy="2524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Rectangle 65"/>
            <p:cNvSpPr/>
            <p:nvPr/>
          </p:nvSpPr>
          <p:spPr>
            <a:xfrm>
              <a:off x="4347743" y="3464795"/>
              <a:ext cx="3577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dirty="0">
                  <a:latin typeface="Kalam" panose="02000000000000000000" pitchFamily="2" charset="0"/>
                  <a:cs typeface="Kalam" panose="02000000000000000000" pitchFamily="2" charset="0"/>
                </a:rPr>
                <a:t>10</a:t>
              </a:r>
              <a:endParaRPr lang="en-US" dirty="0"/>
            </a:p>
          </p:txBody>
        </p:sp>
        <p:sp>
          <p:nvSpPr>
            <p:cNvPr id="67" name="Rectangle 66"/>
            <p:cNvSpPr/>
            <p:nvPr/>
          </p:nvSpPr>
          <p:spPr>
            <a:xfrm>
              <a:off x="4332514" y="3832417"/>
              <a:ext cx="38824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dirty="0">
                  <a:latin typeface="Kalam" panose="02000000000000000000" pitchFamily="2" charset="0"/>
                  <a:cs typeface="Kalam" panose="02000000000000000000" pitchFamily="2" charset="0"/>
                </a:rPr>
                <a:t>12</a:t>
              </a:r>
              <a:endParaRPr lang="en-US" dirty="0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362170" y="4200039"/>
              <a:ext cx="3289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dirty="0">
                  <a:latin typeface="Kalam" panose="02000000000000000000" pitchFamily="2" charset="0"/>
                  <a:cs typeface="Kalam" panose="02000000000000000000" pitchFamily="2" charset="0"/>
                </a:rPr>
                <a:t>8</a:t>
              </a:r>
              <a:endParaRPr lang="en-US" dirty="0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4374192" y="4567661"/>
              <a:ext cx="30489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dirty="0">
                  <a:latin typeface="Kalam" panose="02000000000000000000" pitchFamily="2" charset="0"/>
                  <a:cs typeface="Kalam" panose="02000000000000000000" pitchFamily="2" charset="0"/>
                </a:rPr>
                <a:t>9</a:t>
              </a:r>
              <a:endParaRPr lang="en-US" dirty="0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4371788" y="4935283"/>
              <a:ext cx="30970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dirty="0">
                  <a:latin typeface="Kalam" panose="02000000000000000000" pitchFamily="2" charset="0"/>
                  <a:cs typeface="Kalam" panose="02000000000000000000" pitchFamily="2" charset="0"/>
                </a:rPr>
                <a:t>6</a:t>
              </a:r>
              <a:endParaRPr lang="en-US" dirty="0"/>
            </a:p>
          </p:txBody>
        </p:sp>
      </p:grpSp>
      <p:sp>
        <p:nvSpPr>
          <p:cNvPr id="7" name="Rectangle 6"/>
          <p:cNvSpPr/>
          <p:nvPr/>
        </p:nvSpPr>
        <p:spPr>
          <a:xfrm>
            <a:off x="755650" y="1285397"/>
            <a:ext cx="7632700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altLang="en-US" dirty="0">
                <a:latin typeface="Twinkl" pitchFamily="50" charset="0"/>
                <a:sym typeface="Sassoon Infant Rg" pitchFamily="2" charset="0"/>
              </a:rPr>
              <a:t>Data that is counted and has no </a:t>
            </a:r>
            <a:r>
              <a:rPr lang="en-GB" altLang="en-US" dirty="0" err="1">
                <a:latin typeface="Twinkl" pitchFamily="50" charset="0"/>
                <a:sym typeface="Sassoon Infant Rg" pitchFamily="2" charset="0"/>
              </a:rPr>
              <a:t>inbetween</a:t>
            </a:r>
            <a:r>
              <a:rPr lang="en-GB" altLang="en-US" dirty="0">
                <a:latin typeface="Twinkl" pitchFamily="50" charset="0"/>
                <a:sym typeface="Sassoon Infant Rg" pitchFamily="2" charset="0"/>
              </a:rPr>
              <a:t> value is called discrete data.</a:t>
            </a:r>
          </a:p>
          <a:p>
            <a:pPr algn="ctr"/>
            <a:r>
              <a:rPr lang="en-GB" altLang="en-US" dirty="0">
                <a:latin typeface="Twinkl" pitchFamily="50" charset="0"/>
                <a:sym typeface="Sassoon Infant Rg" pitchFamily="2" charset="0"/>
              </a:rPr>
              <a:t>Help the class to answer these questions about their discrete data. </a:t>
            </a:r>
          </a:p>
        </p:txBody>
      </p:sp>
      <p:sp>
        <p:nvSpPr>
          <p:cNvPr id="8" name="Rectangle 7"/>
          <p:cNvSpPr/>
          <p:nvPr/>
        </p:nvSpPr>
        <p:spPr>
          <a:xfrm>
            <a:off x="1734685" y="697112"/>
            <a:ext cx="5674630" cy="6155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altLang="en-US" sz="4000" dirty="0">
                <a:latin typeface="+mj-lt"/>
              </a:rPr>
              <a:t>Colour Car Investigation</a:t>
            </a:r>
          </a:p>
        </p:txBody>
      </p:sp>
      <p:pic>
        <p:nvPicPr>
          <p:cNvPr id="10" name="Picture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7625" y="612775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8740623"/>
              </p:ext>
            </p:extLst>
          </p:nvPr>
        </p:nvGraphicFramePr>
        <p:xfrm>
          <a:off x="1460822" y="3098050"/>
          <a:ext cx="3657600" cy="2212697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344062735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42059923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773337323"/>
                    </a:ext>
                  </a:extLst>
                </a:gridCol>
              </a:tblGrid>
              <a:tr h="358460"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dirty="0">
                          <a:solidFill>
                            <a:schemeClr val="tx1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Colour</a:t>
                      </a: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dirty="0">
                          <a:solidFill>
                            <a:schemeClr val="tx1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Tally</a:t>
                      </a: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dirty="0">
                          <a:solidFill>
                            <a:schemeClr val="tx1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Frequency</a:t>
                      </a: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6382186"/>
                  </a:ext>
                </a:extLst>
              </a:tr>
              <a:tr h="369385"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dirty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Red</a:t>
                      </a: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0" i="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0" i="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9385"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dirty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Blue</a:t>
                      </a: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0" i="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0" i="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9385"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dirty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Black</a:t>
                      </a: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0" i="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0" i="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9385"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dirty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Silver</a:t>
                      </a: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0" i="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0" i="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9385"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dirty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Other</a:t>
                      </a: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0" i="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0" i="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marL="91453" marR="91453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9" name="Rectangle 18"/>
          <p:cNvSpPr/>
          <p:nvPr/>
        </p:nvSpPr>
        <p:spPr>
          <a:xfrm>
            <a:off x="5507936" y="4041194"/>
            <a:ext cx="2560399" cy="1253402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>
              <a:buNone/>
            </a:pPr>
            <a:r>
              <a:rPr lang="en-GB" dirty="0">
                <a:latin typeface="Kalam" panose="02000000000000000000" pitchFamily="2" charset="0"/>
                <a:cs typeface="Kalam" panose="02000000000000000000" pitchFamily="2" charset="0"/>
              </a:rPr>
              <a:t>Which colour of car passed by the most?</a:t>
            </a:r>
          </a:p>
          <a:p>
            <a:pPr algn="ctr">
              <a:buNone/>
            </a:pPr>
            <a:endParaRPr lang="en-GB" dirty="0">
              <a:latin typeface="Kalam" panose="02000000000000000000" pitchFamily="2" charset="0"/>
              <a:cs typeface="Kalam" panose="02000000000000000000" pitchFamily="2" charset="0"/>
            </a:endParaRPr>
          </a:p>
          <a:p>
            <a:pPr algn="ctr">
              <a:buNone/>
            </a:pPr>
            <a:r>
              <a:rPr lang="en-GB" dirty="0">
                <a:latin typeface="Kalam" panose="02000000000000000000" pitchFamily="2" charset="0"/>
                <a:cs typeface="Kalam" panose="02000000000000000000" pitchFamily="2" charset="0"/>
              </a:rPr>
              <a:t>Blue</a:t>
            </a:r>
          </a:p>
        </p:txBody>
      </p:sp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551"/>
          <a:stretch/>
        </p:blipFill>
        <p:spPr>
          <a:xfrm rot="16200000" flipH="1">
            <a:off x="-265556" y="3380962"/>
            <a:ext cx="3280144" cy="12377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1" name="Rectangle 80"/>
          <p:cNvSpPr/>
          <p:nvPr/>
        </p:nvSpPr>
        <p:spPr>
          <a:xfrm>
            <a:off x="5507936" y="3902695"/>
            <a:ext cx="2560399" cy="1530401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>
              <a:buNone/>
            </a:pPr>
            <a:r>
              <a:rPr lang="en-GB" dirty="0">
                <a:latin typeface="Kalam" panose="02000000000000000000" pitchFamily="2" charset="0"/>
                <a:cs typeface="Kalam" panose="02000000000000000000" pitchFamily="2" charset="0"/>
              </a:rPr>
              <a:t>How many more red cars passed by than black cars? </a:t>
            </a:r>
          </a:p>
          <a:p>
            <a:pPr algn="ctr">
              <a:buNone/>
            </a:pPr>
            <a:endParaRPr lang="en-GB" dirty="0">
              <a:latin typeface="Kalam" panose="02000000000000000000" pitchFamily="2" charset="0"/>
              <a:cs typeface="Kalam" panose="02000000000000000000" pitchFamily="2" charset="0"/>
            </a:endParaRPr>
          </a:p>
          <a:p>
            <a:pPr algn="ctr">
              <a:buNone/>
            </a:pPr>
            <a:r>
              <a:rPr lang="en-GB" dirty="0">
                <a:latin typeface="Kalam" panose="02000000000000000000" pitchFamily="2" charset="0"/>
                <a:cs typeface="Kalam" panose="02000000000000000000" pitchFamily="2" charset="0"/>
              </a:rPr>
              <a:t>2 cars</a:t>
            </a:r>
          </a:p>
        </p:txBody>
      </p:sp>
      <p:sp>
        <p:nvSpPr>
          <p:cNvPr id="82" name="Rectangle 81"/>
          <p:cNvSpPr/>
          <p:nvPr/>
        </p:nvSpPr>
        <p:spPr>
          <a:xfrm>
            <a:off x="5507936" y="4041194"/>
            <a:ext cx="2560399" cy="1253402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>
              <a:buNone/>
            </a:pPr>
            <a:r>
              <a:rPr lang="en-GB" dirty="0">
                <a:latin typeface="Kalam" panose="02000000000000000000" pitchFamily="2" charset="0"/>
                <a:cs typeface="Kalam" panose="02000000000000000000" pitchFamily="2" charset="0"/>
              </a:rPr>
              <a:t>How many cars passed by altogether?</a:t>
            </a:r>
          </a:p>
          <a:p>
            <a:pPr algn="ctr">
              <a:buNone/>
            </a:pPr>
            <a:endParaRPr lang="en-GB" dirty="0">
              <a:latin typeface="Kalam" panose="02000000000000000000" pitchFamily="2" charset="0"/>
              <a:cs typeface="Kalam" panose="02000000000000000000" pitchFamily="2" charset="0"/>
            </a:endParaRPr>
          </a:p>
          <a:p>
            <a:pPr algn="ctr">
              <a:buNone/>
            </a:pPr>
            <a:r>
              <a:rPr lang="en-GB" dirty="0">
                <a:latin typeface="Kalam" panose="02000000000000000000" pitchFamily="2" charset="0"/>
                <a:cs typeface="Kalam" panose="02000000000000000000" pitchFamily="2" charset="0"/>
              </a:rPr>
              <a:t>45</a:t>
            </a:r>
          </a:p>
        </p:txBody>
      </p:sp>
    </p:spTree>
    <p:extLst>
      <p:ext uri="{BB962C8B-B14F-4D97-AF65-F5344CB8AC3E}">
        <p14:creationId xmlns:p14="http://schemas.microsoft.com/office/powerpoint/2010/main" val="133659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55650" y="1285400"/>
            <a:ext cx="7632700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altLang="en-US" dirty="0">
                <a:latin typeface="Twinkl" pitchFamily="50" charset="0"/>
                <a:sym typeface="Sassoon Infant Rg" pitchFamily="2" charset="0"/>
              </a:rPr>
              <a:t>The children in Class 4 have carried out a</a:t>
            </a:r>
            <a:br>
              <a:rPr lang="en-GB" altLang="en-US" dirty="0">
                <a:latin typeface="Twinkl" pitchFamily="50" charset="0"/>
                <a:sym typeface="Sassoon Infant Rg" pitchFamily="2" charset="0"/>
              </a:rPr>
            </a:br>
            <a:r>
              <a:rPr lang="en-GB" altLang="en-US" dirty="0">
                <a:latin typeface="Twinkl" pitchFamily="50" charset="0"/>
                <a:sym typeface="Sassoon Infant Rg" pitchFamily="2" charset="0"/>
              </a:rPr>
              <a:t>different investigation and presented it as a pictogram. </a:t>
            </a:r>
          </a:p>
        </p:txBody>
      </p:sp>
      <p:sp>
        <p:nvSpPr>
          <p:cNvPr id="8" name="Rectangle 7"/>
          <p:cNvSpPr/>
          <p:nvPr/>
        </p:nvSpPr>
        <p:spPr>
          <a:xfrm>
            <a:off x="3279178" y="697112"/>
            <a:ext cx="2585644" cy="6155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altLang="en-US" sz="4000" dirty="0">
                <a:latin typeface="+mj-lt"/>
              </a:rPr>
              <a:t>Pictograms</a:t>
            </a:r>
            <a:endParaRPr lang="en-GB" sz="4000" dirty="0">
              <a:latin typeface="+mj-lt"/>
            </a:endParaRPr>
          </a:p>
        </p:txBody>
      </p:sp>
      <p:pic>
        <p:nvPicPr>
          <p:cNvPr id="9" name="Whole Class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80300" y="612775"/>
            <a:ext cx="12382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755650" y="1988190"/>
            <a:ext cx="7632700" cy="4104635"/>
            <a:chOff x="755650" y="1988190"/>
            <a:chExt cx="7632700" cy="410463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23890"/>
            <a:stretch/>
          </p:blipFill>
          <p:spPr>
            <a:xfrm>
              <a:off x="755650" y="1988190"/>
              <a:ext cx="7632700" cy="4104635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44" b="884"/>
            <a:stretch/>
          </p:blipFill>
          <p:spPr>
            <a:xfrm>
              <a:off x="755650" y="3033023"/>
              <a:ext cx="3892654" cy="3059802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0246" b="19895"/>
            <a:stretch/>
          </p:blipFill>
          <p:spPr>
            <a:xfrm>
              <a:off x="2003990" y="1990984"/>
              <a:ext cx="4679156" cy="410184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9074" r="62273" b="71129"/>
            <a:stretch/>
          </p:blipFill>
          <p:spPr>
            <a:xfrm>
              <a:off x="1474945" y="3033023"/>
              <a:ext cx="731521" cy="891277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" r="35627"/>
            <a:stretch/>
          </p:blipFill>
          <p:spPr>
            <a:xfrm>
              <a:off x="6408325" y="3525404"/>
              <a:ext cx="1980025" cy="2567421"/>
            </a:xfrm>
            <a:prstGeom prst="rect">
              <a:avLst/>
            </a:prstGeom>
          </p:spPr>
        </p:pic>
      </p:grp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56269"/>
              </p:ext>
            </p:extLst>
          </p:nvPr>
        </p:nvGraphicFramePr>
        <p:xfrm>
          <a:off x="2414020" y="2552300"/>
          <a:ext cx="3867136" cy="2744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52448">
                  <a:extLst>
                    <a:ext uri="{9D8B030D-6E8A-4147-A177-3AD203B41FA5}">
                      <a16:colId xmlns:a16="http://schemas.microsoft.com/office/drawing/2014/main" val="3742063010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386857822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854329156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1359739479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4147220154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3440627358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2420599231"/>
                    </a:ext>
                  </a:extLst>
                </a:gridCol>
              </a:tblGrid>
              <a:tr h="335645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6382186"/>
                  </a:ext>
                </a:extLst>
              </a:tr>
              <a:tr h="335645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753388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49" name="Group 48"/>
          <p:cNvGrpSpPr/>
          <p:nvPr/>
        </p:nvGrpSpPr>
        <p:grpSpPr>
          <a:xfrm>
            <a:off x="2470006" y="2671078"/>
            <a:ext cx="3730766" cy="3421748"/>
            <a:chOff x="2470006" y="2671078"/>
            <a:chExt cx="3730766" cy="3421748"/>
          </a:xfrm>
        </p:grpSpPr>
        <p:sp>
          <p:nvSpPr>
            <p:cNvPr id="16" name="Rectangle 15"/>
            <p:cNvSpPr/>
            <p:nvPr/>
          </p:nvSpPr>
          <p:spPr>
            <a:xfrm rot="16200000">
              <a:off x="2308876" y="5509291"/>
              <a:ext cx="744665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Walk</a:t>
              </a:r>
            </a:p>
          </p:txBody>
        </p:sp>
        <p:sp>
          <p:nvSpPr>
            <p:cNvPr id="17" name="Rectangle 16"/>
            <p:cNvSpPr/>
            <p:nvPr/>
          </p:nvSpPr>
          <p:spPr>
            <a:xfrm rot="16200000">
              <a:off x="2860270" y="5509290"/>
              <a:ext cx="744663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Bicycle</a:t>
              </a:r>
            </a:p>
          </p:txBody>
        </p:sp>
        <p:sp>
          <p:nvSpPr>
            <p:cNvPr id="18" name="Rectangle 17"/>
            <p:cNvSpPr/>
            <p:nvPr/>
          </p:nvSpPr>
          <p:spPr>
            <a:xfrm rot="16200000">
              <a:off x="3411663" y="5509290"/>
              <a:ext cx="744663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Car</a:t>
              </a:r>
            </a:p>
          </p:txBody>
        </p:sp>
        <p:sp>
          <p:nvSpPr>
            <p:cNvPr id="19" name="Rectangle 18"/>
            <p:cNvSpPr/>
            <p:nvPr/>
          </p:nvSpPr>
          <p:spPr>
            <a:xfrm rot="16200000">
              <a:off x="3963056" y="5509290"/>
              <a:ext cx="744663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Bus</a:t>
              </a:r>
            </a:p>
          </p:txBody>
        </p:sp>
        <p:sp>
          <p:nvSpPr>
            <p:cNvPr id="20" name="Rectangle 19"/>
            <p:cNvSpPr/>
            <p:nvPr/>
          </p:nvSpPr>
          <p:spPr>
            <a:xfrm rot="16200000">
              <a:off x="4514449" y="5509290"/>
              <a:ext cx="744663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Tram</a:t>
              </a:r>
            </a:p>
          </p:txBody>
        </p:sp>
        <p:sp>
          <p:nvSpPr>
            <p:cNvPr id="21" name="Rectangle 20"/>
            <p:cNvSpPr/>
            <p:nvPr/>
          </p:nvSpPr>
          <p:spPr>
            <a:xfrm rot="16200000">
              <a:off x="5617238" y="5509290"/>
              <a:ext cx="744663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Other</a:t>
              </a:r>
            </a:p>
          </p:txBody>
        </p:sp>
        <p:sp>
          <p:nvSpPr>
            <p:cNvPr id="22" name="Rectangle 21"/>
            <p:cNvSpPr/>
            <p:nvPr/>
          </p:nvSpPr>
          <p:spPr>
            <a:xfrm rot="16200000">
              <a:off x="5065842" y="5509290"/>
              <a:ext cx="744663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Train</a:t>
              </a:r>
            </a:p>
          </p:txBody>
        </p:sp>
        <p:sp>
          <p:nvSpPr>
            <p:cNvPr id="2" name="Oval 1"/>
            <p:cNvSpPr/>
            <p:nvPr/>
          </p:nvSpPr>
          <p:spPr>
            <a:xfrm>
              <a:off x="2559667" y="4978676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Partial Circle 24"/>
            <p:cNvSpPr/>
            <p:nvPr/>
          </p:nvSpPr>
          <p:spPr>
            <a:xfrm>
              <a:off x="2559667" y="2920535"/>
              <a:ext cx="286514" cy="281262"/>
            </a:xfrm>
            <a:prstGeom prst="pie">
              <a:avLst>
                <a:gd name="adj1" fmla="val 0"/>
                <a:gd name="adj2" fmla="val 108128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33075" y="2751175"/>
              <a:ext cx="278045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238729" y="2671078"/>
              <a:ext cx="1876322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Key:      2 children</a:t>
              </a:r>
            </a:p>
          </p:txBody>
        </p:sp>
        <p:sp>
          <p:nvSpPr>
            <p:cNvPr id="30" name="Oval 29"/>
            <p:cNvSpPr/>
            <p:nvPr/>
          </p:nvSpPr>
          <p:spPr>
            <a:xfrm>
              <a:off x="2559667" y="4636530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2559667" y="4294384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2559667" y="3952238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2559667" y="3610092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2559667" y="3267946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3109271" y="4978676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3109271" y="4636530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3658875" y="4978676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3657534" y="4636530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Partial Circle 39"/>
            <p:cNvSpPr/>
            <p:nvPr/>
          </p:nvSpPr>
          <p:spPr>
            <a:xfrm>
              <a:off x="3657534" y="4287925"/>
              <a:ext cx="286514" cy="281262"/>
            </a:xfrm>
            <a:prstGeom prst="pie">
              <a:avLst>
                <a:gd name="adj1" fmla="val 0"/>
                <a:gd name="adj2" fmla="val 108128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4208479" y="4978676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/>
            <p:cNvSpPr/>
            <p:nvPr/>
          </p:nvSpPr>
          <p:spPr>
            <a:xfrm>
              <a:off x="4208479" y="4636530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4208479" y="4287926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>
              <a:off x="4758083" y="4978676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Partial Circle 44"/>
            <p:cNvSpPr/>
            <p:nvPr/>
          </p:nvSpPr>
          <p:spPr>
            <a:xfrm>
              <a:off x="4758083" y="4636529"/>
              <a:ext cx="286514" cy="281262"/>
            </a:xfrm>
            <a:prstGeom prst="pie">
              <a:avLst>
                <a:gd name="adj1" fmla="val 0"/>
                <a:gd name="adj2" fmla="val 108128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5307687" y="4978676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>
              <a:off x="5857289" y="4978676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Partial Circle 47"/>
            <p:cNvSpPr/>
            <p:nvPr/>
          </p:nvSpPr>
          <p:spPr>
            <a:xfrm>
              <a:off x="5857289" y="4636529"/>
              <a:ext cx="286514" cy="281262"/>
            </a:xfrm>
            <a:prstGeom prst="pie">
              <a:avLst>
                <a:gd name="adj1" fmla="val 0"/>
                <a:gd name="adj2" fmla="val 108128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488709" y="2062810"/>
            <a:ext cx="1834332" cy="1834331"/>
            <a:chOff x="6417896" y="2258537"/>
            <a:chExt cx="1834332" cy="1834331"/>
          </a:xfrm>
        </p:grpSpPr>
        <p:sp>
          <p:nvSpPr>
            <p:cNvPr id="50" name="Oval 49"/>
            <p:cNvSpPr>
              <a:spLocks noChangeAspect="1"/>
            </p:cNvSpPr>
            <p:nvPr/>
          </p:nvSpPr>
          <p:spPr>
            <a:xfrm>
              <a:off x="6417897" y="2258537"/>
              <a:ext cx="1834331" cy="183433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6417896" y="2410502"/>
              <a:ext cx="1834332" cy="1530401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What do</a:t>
              </a:r>
              <a:br>
                <a:rPr lang="en-GB" altLang="en-US" dirty="0">
                  <a:latin typeface="Twinkl" pitchFamily="50" charset="0"/>
                  <a:sym typeface="Sassoon Infant Rg" pitchFamily="2" charset="0"/>
                </a:rPr>
              </a:b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you think the title of this pictogram</a:t>
              </a:r>
              <a:br>
                <a:rPr lang="en-GB" altLang="en-US" dirty="0">
                  <a:latin typeface="Twinkl" pitchFamily="50" charset="0"/>
                  <a:sym typeface="Sassoon Infant Rg" pitchFamily="2" charset="0"/>
                </a:rPr>
              </a:b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could be?</a:t>
              </a:r>
            </a:p>
          </p:txBody>
        </p:sp>
      </p:grpSp>
      <p:sp>
        <p:nvSpPr>
          <p:cNvPr id="53" name="Rectangle 52"/>
          <p:cNvSpPr/>
          <p:nvPr/>
        </p:nvSpPr>
        <p:spPr>
          <a:xfrm>
            <a:off x="2414021" y="1928100"/>
            <a:ext cx="3867136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altLang="en-US" dirty="0">
                <a:latin typeface="Twinkl" pitchFamily="50" charset="0"/>
                <a:sym typeface="Sassoon Infant Rg" pitchFamily="2" charset="0"/>
              </a:rPr>
              <a:t>A Pictogram to Show How the Children in Class 4 Travel to School</a:t>
            </a:r>
          </a:p>
        </p:txBody>
      </p:sp>
    </p:spTree>
    <p:extLst>
      <p:ext uri="{BB962C8B-B14F-4D97-AF65-F5344CB8AC3E}">
        <p14:creationId xmlns:p14="http://schemas.microsoft.com/office/powerpoint/2010/main" val="118805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55650" y="1285400"/>
            <a:ext cx="7632700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altLang="en-US" dirty="0">
                <a:latin typeface="Twinkl" pitchFamily="50" charset="0"/>
                <a:sym typeface="Sassoon Infant Rg" pitchFamily="2" charset="0"/>
              </a:rPr>
              <a:t>In this pictogram, each circle represents two children.</a:t>
            </a:r>
            <a:br>
              <a:rPr lang="en-GB" altLang="en-US" dirty="0">
                <a:latin typeface="Twinkl" pitchFamily="50" charset="0"/>
                <a:sym typeface="Sassoon Infant Rg" pitchFamily="2" charset="0"/>
              </a:rPr>
            </a:br>
            <a:r>
              <a:rPr lang="en-GB" altLang="en-US" dirty="0">
                <a:latin typeface="Twinkl" pitchFamily="50" charset="0"/>
                <a:sym typeface="Sassoon Infant Rg" pitchFamily="2" charset="0"/>
              </a:rPr>
              <a:t>Half of the circle represents one child. This is shown in the key.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755650" y="1961656"/>
            <a:ext cx="7634803" cy="4283663"/>
            <a:chOff x="755650" y="1961656"/>
            <a:chExt cx="7634803" cy="4283663"/>
          </a:xfrm>
        </p:grpSpPr>
        <p:pic>
          <p:nvPicPr>
            <p:cNvPr id="55" name="Picture 54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23956"/>
            <a:stretch/>
          </p:blipFill>
          <p:spPr>
            <a:xfrm flipV="1">
              <a:off x="755650" y="1987706"/>
              <a:ext cx="7634803" cy="4105120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7097" b="10756"/>
            <a:stretch/>
          </p:blipFill>
          <p:spPr>
            <a:xfrm flipH="1">
              <a:off x="2799684" y="1993781"/>
              <a:ext cx="5248844" cy="4098409"/>
            </a:xfrm>
            <a:prstGeom prst="rect">
              <a:avLst/>
            </a:prstGeom>
            <a:effectLst/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245916" flipH="1">
              <a:off x="6612162" y="2729572"/>
              <a:ext cx="173486" cy="3515747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3343"/>
            <a:stretch/>
          </p:blipFill>
          <p:spPr>
            <a:xfrm>
              <a:off x="947956" y="2006602"/>
              <a:ext cx="4340089" cy="4085588"/>
            </a:xfrm>
            <a:prstGeom prst="rect">
              <a:avLst/>
            </a:prstGeom>
          </p:spPr>
        </p:pic>
        <p:sp>
          <p:nvSpPr>
            <p:cNvPr id="63" name="Rectangle 62"/>
            <p:cNvSpPr/>
            <p:nvPr/>
          </p:nvSpPr>
          <p:spPr>
            <a:xfrm rot="16200000">
              <a:off x="1084082" y="5517680"/>
              <a:ext cx="744665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Walk</a:t>
              </a:r>
            </a:p>
          </p:txBody>
        </p:sp>
        <p:sp>
          <p:nvSpPr>
            <p:cNvPr id="64" name="Rectangle 63"/>
            <p:cNvSpPr/>
            <p:nvPr/>
          </p:nvSpPr>
          <p:spPr>
            <a:xfrm rot="16200000">
              <a:off x="1635476" y="5517679"/>
              <a:ext cx="744663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Bicycle</a:t>
              </a:r>
            </a:p>
          </p:txBody>
        </p:sp>
        <p:sp>
          <p:nvSpPr>
            <p:cNvPr id="65" name="Rectangle 64"/>
            <p:cNvSpPr/>
            <p:nvPr/>
          </p:nvSpPr>
          <p:spPr>
            <a:xfrm rot="16200000">
              <a:off x="2186869" y="5517679"/>
              <a:ext cx="744663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Car</a:t>
              </a:r>
            </a:p>
          </p:txBody>
        </p:sp>
        <p:sp>
          <p:nvSpPr>
            <p:cNvPr id="66" name="Rectangle 65"/>
            <p:cNvSpPr/>
            <p:nvPr/>
          </p:nvSpPr>
          <p:spPr>
            <a:xfrm rot="16200000">
              <a:off x="2738262" y="5517679"/>
              <a:ext cx="744663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Bus</a:t>
              </a:r>
            </a:p>
          </p:txBody>
        </p:sp>
        <p:sp>
          <p:nvSpPr>
            <p:cNvPr id="67" name="Rectangle 66"/>
            <p:cNvSpPr/>
            <p:nvPr/>
          </p:nvSpPr>
          <p:spPr>
            <a:xfrm rot="16200000">
              <a:off x="3289655" y="5517679"/>
              <a:ext cx="744663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Tram</a:t>
              </a:r>
            </a:p>
          </p:txBody>
        </p:sp>
        <p:sp>
          <p:nvSpPr>
            <p:cNvPr id="68" name="Rectangle 67"/>
            <p:cNvSpPr/>
            <p:nvPr/>
          </p:nvSpPr>
          <p:spPr>
            <a:xfrm rot="16200000">
              <a:off x="4392444" y="5517679"/>
              <a:ext cx="744663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Other</a:t>
              </a:r>
            </a:p>
          </p:txBody>
        </p:sp>
        <p:sp>
          <p:nvSpPr>
            <p:cNvPr id="69" name="Rectangle 68"/>
            <p:cNvSpPr/>
            <p:nvPr/>
          </p:nvSpPr>
          <p:spPr>
            <a:xfrm rot="16200000">
              <a:off x="3841048" y="5517679"/>
              <a:ext cx="744663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Train</a:t>
              </a:r>
            </a:p>
          </p:txBody>
        </p:sp>
        <p:sp>
          <p:nvSpPr>
            <p:cNvPr id="70" name="Oval 69"/>
            <p:cNvSpPr/>
            <p:nvPr/>
          </p:nvSpPr>
          <p:spPr>
            <a:xfrm>
              <a:off x="1334873" y="4987065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Partial Circle 70"/>
            <p:cNvSpPr/>
            <p:nvPr/>
          </p:nvSpPr>
          <p:spPr>
            <a:xfrm>
              <a:off x="1334873" y="2919302"/>
              <a:ext cx="286514" cy="281262"/>
            </a:xfrm>
            <a:prstGeom prst="pie">
              <a:avLst>
                <a:gd name="adj1" fmla="val 0"/>
                <a:gd name="adj2" fmla="val 108128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2" name="Oval 71"/>
            <p:cNvSpPr/>
            <p:nvPr/>
          </p:nvSpPr>
          <p:spPr>
            <a:xfrm>
              <a:off x="3508281" y="2759564"/>
              <a:ext cx="278045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3013935" y="2679467"/>
              <a:ext cx="1876322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Key:      2 children</a:t>
              </a:r>
            </a:p>
          </p:txBody>
        </p:sp>
        <p:sp>
          <p:nvSpPr>
            <p:cNvPr id="74" name="Oval 73"/>
            <p:cNvSpPr/>
            <p:nvPr/>
          </p:nvSpPr>
          <p:spPr>
            <a:xfrm>
              <a:off x="1334873" y="4644919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1334873" y="4302773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1334873" y="3960627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/>
            <p:cNvSpPr/>
            <p:nvPr/>
          </p:nvSpPr>
          <p:spPr>
            <a:xfrm>
              <a:off x="1334873" y="3618481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1334873" y="3276335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/>
            <p:cNvSpPr/>
            <p:nvPr/>
          </p:nvSpPr>
          <p:spPr>
            <a:xfrm>
              <a:off x="1884477" y="4987065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/>
            <p:cNvSpPr/>
            <p:nvPr/>
          </p:nvSpPr>
          <p:spPr>
            <a:xfrm>
              <a:off x="1884477" y="4644919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/>
            <p:cNvSpPr/>
            <p:nvPr/>
          </p:nvSpPr>
          <p:spPr>
            <a:xfrm>
              <a:off x="2434081" y="4987065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2432740" y="4644919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Partial Circle 83"/>
            <p:cNvSpPr/>
            <p:nvPr/>
          </p:nvSpPr>
          <p:spPr>
            <a:xfrm>
              <a:off x="2432740" y="4296314"/>
              <a:ext cx="286514" cy="281262"/>
            </a:xfrm>
            <a:prstGeom prst="pie">
              <a:avLst>
                <a:gd name="adj1" fmla="val 0"/>
                <a:gd name="adj2" fmla="val 108128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2983685" y="4987065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/>
            <p:cNvSpPr/>
            <p:nvPr/>
          </p:nvSpPr>
          <p:spPr>
            <a:xfrm>
              <a:off x="2983685" y="4644919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/>
            <p:cNvSpPr/>
            <p:nvPr/>
          </p:nvSpPr>
          <p:spPr>
            <a:xfrm>
              <a:off x="2983685" y="4296315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3533289" y="4987065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Partial Circle 88"/>
            <p:cNvSpPr/>
            <p:nvPr/>
          </p:nvSpPr>
          <p:spPr>
            <a:xfrm>
              <a:off x="3533289" y="4644918"/>
              <a:ext cx="286514" cy="281262"/>
            </a:xfrm>
            <a:prstGeom prst="pie">
              <a:avLst>
                <a:gd name="adj1" fmla="val 0"/>
                <a:gd name="adj2" fmla="val 108128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0" name="Oval 89"/>
            <p:cNvSpPr/>
            <p:nvPr/>
          </p:nvSpPr>
          <p:spPr>
            <a:xfrm>
              <a:off x="4082893" y="4987065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/>
            <p:cNvSpPr/>
            <p:nvPr/>
          </p:nvSpPr>
          <p:spPr>
            <a:xfrm>
              <a:off x="4632495" y="4987065"/>
              <a:ext cx="286514" cy="2812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Partial Circle 91"/>
            <p:cNvSpPr/>
            <p:nvPr/>
          </p:nvSpPr>
          <p:spPr>
            <a:xfrm>
              <a:off x="4632495" y="4644918"/>
              <a:ext cx="286514" cy="281262"/>
            </a:xfrm>
            <a:prstGeom prst="pie">
              <a:avLst>
                <a:gd name="adj1" fmla="val 0"/>
                <a:gd name="adj2" fmla="val 108128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1189227" y="1961656"/>
              <a:ext cx="3867136" cy="699404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A Pictogram to Show How the Children in Class 4 Travel to School</a:t>
              </a:r>
            </a:p>
          </p:txBody>
        </p:sp>
      </p:grpSp>
      <p:graphicFrame>
        <p:nvGraphicFramePr>
          <p:cNvPr id="61" name="Table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9281824"/>
              </p:ext>
            </p:extLst>
          </p:nvPr>
        </p:nvGraphicFramePr>
        <p:xfrm>
          <a:off x="1189226" y="2560689"/>
          <a:ext cx="3867136" cy="2744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52448">
                  <a:extLst>
                    <a:ext uri="{9D8B030D-6E8A-4147-A177-3AD203B41FA5}">
                      <a16:colId xmlns:a16="http://schemas.microsoft.com/office/drawing/2014/main" val="3742063010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386857822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854329156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1359739479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4147220154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3440627358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2420599231"/>
                    </a:ext>
                  </a:extLst>
                </a:gridCol>
              </a:tblGrid>
              <a:tr h="335645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6382186"/>
                  </a:ext>
                </a:extLst>
              </a:tr>
              <a:tr h="335645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753388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279178" y="697112"/>
            <a:ext cx="2585644" cy="6155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altLang="en-US" sz="4000" dirty="0">
                <a:latin typeface="+mj-lt"/>
              </a:rPr>
              <a:t>Pictograms</a:t>
            </a:r>
            <a:endParaRPr lang="en-GB" sz="4000" dirty="0">
              <a:latin typeface="+mj-lt"/>
            </a:endParaRPr>
          </a:p>
        </p:txBody>
      </p:sp>
      <p:pic>
        <p:nvPicPr>
          <p:cNvPr id="9" name="Whole Class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80300" y="612775"/>
            <a:ext cx="12382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" name="Rectangle 95"/>
          <p:cNvSpPr/>
          <p:nvPr/>
        </p:nvSpPr>
        <p:spPr>
          <a:xfrm>
            <a:off x="5387757" y="4728322"/>
            <a:ext cx="2889903" cy="125340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altLang="en-US" dirty="0">
                <a:latin typeface="Twinkl" pitchFamily="50" charset="0"/>
                <a:sym typeface="Sassoon Infant Rg" pitchFamily="2" charset="0"/>
              </a:rPr>
              <a:t>Use the pictogram to help the children in Class 4 to answer these questions about their data. </a:t>
            </a:r>
          </a:p>
        </p:txBody>
      </p:sp>
    </p:spTree>
    <p:extLst>
      <p:ext uri="{BB962C8B-B14F-4D97-AF65-F5344CB8AC3E}">
        <p14:creationId xmlns:p14="http://schemas.microsoft.com/office/powerpoint/2010/main" val="330383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55650" y="1285400"/>
            <a:ext cx="7632700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altLang="en-US" dirty="0">
                <a:latin typeface="Twinkl" pitchFamily="50" charset="0"/>
                <a:sym typeface="Sassoon Infant Rg" pitchFamily="2" charset="0"/>
              </a:rPr>
              <a:t>What is the least popular way</a:t>
            </a:r>
            <a:br>
              <a:rPr lang="en-GB" altLang="en-US" dirty="0">
                <a:latin typeface="Twinkl" pitchFamily="50" charset="0"/>
                <a:sym typeface="Sassoon Infant Rg" pitchFamily="2" charset="0"/>
              </a:rPr>
            </a:br>
            <a:r>
              <a:rPr lang="en-GB" altLang="en-US" dirty="0">
                <a:latin typeface="Twinkl" pitchFamily="50" charset="0"/>
                <a:sym typeface="Sassoon Infant Rg" pitchFamily="2" charset="0"/>
              </a:rPr>
              <a:t>for the children of Class 4 to travel to school? 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755650" y="1928100"/>
            <a:ext cx="7632700" cy="4164726"/>
            <a:chOff x="755650" y="1928100"/>
            <a:chExt cx="7632700" cy="4164726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933" t="20381" r="25574" b="39408"/>
            <a:stretch/>
          </p:blipFill>
          <p:spPr>
            <a:xfrm>
              <a:off x="755650" y="1981199"/>
              <a:ext cx="7632700" cy="4109783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8905" b="10567"/>
            <a:stretch/>
          </p:blipFill>
          <p:spPr>
            <a:xfrm>
              <a:off x="755650" y="2811025"/>
              <a:ext cx="747533" cy="3279956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" t="2523" r="-358" b="5930"/>
            <a:stretch/>
          </p:blipFill>
          <p:spPr>
            <a:xfrm>
              <a:off x="1708363" y="1981200"/>
              <a:ext cx="5425146" cy="4109781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2576" b="65619"/>
            <a:stretch/>
          </p:blipFill>
          <p:spPr>
            <a:xfrm>
              <a:off x="755650" y="4836116"/>
              <a:ext cx="2170764" cy="1254866"/>
            </a:xfrm>
            <a:prstGeom prst="rect">
              <a:avLst/>
            </a:prstGeom>
          </p:spPr>
        </p:pic>
        <p:grpSp>
          <p:nvGrpSpPr>
            <p:cNvPr id="110" name="Group 109"/>
            <p:cNvGrpSpPr/>
            <p:nvPr/>
          </p:nvGrpSpPr>
          <p:grpSpPr>
            <a:xfrm>
              <a:off x="2549257" y="2671078"/>
              <a:ext cx="3730766" cy="3421748"/>
              <a:chOff x="2470006" y="2671078"/>
              <a:chExt cx="3730766" cy="3421748"/>
            </a:xfrm>
          </p:grpSpPr>
          <p:sp>
            <p:nvSpPr>
              <p:cNvPr id="111" name="Rectangle 110"/>
              <p:cNvSpPr/>
              <p:nvPr/>
            </p:nvSpPr>
            <p:spPr>
              <a:xfrm rot="16200000">
                <a:off x="2308876" y="5509291"/>
                <a:ext cx="744665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Walk</a:t>
                </a:r>
              </a:p>
            </p:txBody>
          </p:sp>
          <p:sp>
            <p:nvSpPr>
              <p:cNvPr id="112" name="Rectangle 111"/>
              <p:cNvSpPr/>
              <p:nvPr/>
            </p:nvSpPr>
            <p:spPr>
              <a:xfrm rot="16200000">
                <a:off x="2860270" y="5509290"/>
                <a:ext cx="744663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Bicycle</a:t>
                </a:r>
              </a:p>
            </p:txBody>
          </p:sp>
          <p:sp>
            <p:nvSpPr>
              <p:cNvPr id="113" name="Rectangle 112"/>
              <p:cNvSpPr/>
              <p:nvPr/>
            </p:nvSpPr>
            <p:spPr>
              <a:xfrm rot="16200000">
                <a:off x="3411663" y="5509290"/>
                <a:ext cx="744663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Car</a:t>
                </a:r>
              </a:p>
            </p:txBody>
          </p:sp>
          <p:sp>
            <p:nvSpPr>
              <p:cNvPr id="114" name="Rectangle 113"/>
              <p:cNvSpPr/>
              <p:nvPr/>
            </p:nvSpPr>
            <p:spPr>
              <a:xfrm rot="16200000">
                <a:off x="3963056" y="5509290"/>
                <a:ext cx="744663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Bus</a:t>
                </a:r>
              </a:p>
            </p:txBody>
          </p:sp>
          <p:sp>
            <p:nvSpPr>
              <p:cNvPr id="115" name="Rectangle 114"/>
              <p:cNvSpPr/>
              <p:nvPr/>
            </p:nvSpPr>
            <p:spPr>
              <a:xfrm rot="16200000">
                <a:off x="4514449" y="5509290"/>
                <a:ext cx="744663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Tram</a:t>
                </a:r>
              </a:p>
            </p:txBody>
          </p:sp>
          <p:sp>
            <p:nvSpPr>
              <p:cNvPr id="116" name="Rectangle 115"/>
              <p:cNvSpPr/>
              <p:nvPr/>
            </p:nvSpPr>
            <p:spPr>
              <a:xfrm rot="16200000">
                <a:off x="5617238" y="5509290"/>
                <a:ext cx="744663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Other</a:t>
                </a:r>
              </a:p>
            </p:txBody>
          </p:sp>
          <p:sp>
            <p:nvSpPr>
              <p:cNvPr id="117" name="Rectangle 116"/>
              <p:cNvSpPr/>
              <p:nvPr/>
            </p:nvSpPr>
            <p:spPr>
              <a:xfrm rot="16200000">
                <a:off x="5065842" y="5509290"/>
                <a:ext cx="744663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Train</a:t>
                </a:r>
              </a:p>
            </p:txBody>
          </p:sp>
          <p:sp>
            <p:nvSpPr>
              <p:cNvPr id="118" name="Oval 117"/>
              <p:cNvSpPr/>
              <p:nvPr/>
            </p:nvSpPr>
            <p:spPr>
              <a:xfrm>
                <a:off x="2559667" y="497867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Partial Circle 118"/>
              <p:cNvSpPr/>
              <p:nvPr/>
            </p:nvSpPr>
            <p:spPr>
              <a:xfrm>
                <a:off x="2559667" y="2910910"/>
                <a:ext cx="286514" cy="281262"/>
              </a:xfrm>
              <a:prstGeom prst="pie">
                <a:avLst>
                  <a:gd name="adj1" fmla="val 0"/>
                  <a:gd name="adj2" fmla="val 108128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Oval 119"/>
              <p:cNvSpPr/>
              <p:nvPr/>
            </p:nvSpPr>
            <p:spPr>
              <a:xfrm>
                <a:off x="4733075" y="2751175"/>
                <a:ext cx="278045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Rectangle 120"/>
              <p:cNvSpPr/>
              <p:nvPr/>
            </p:nvSpPr>
            <p:spPr>
              <a:xfrm>
                <a:off x="4238729" y="2671078"/>
                <a:ext cx="1876322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Key:      2 children</a:t>
                </a:r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2559667" y="4636530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Oval 122"/>
              <p:cNvSpPr/>
              <p:nvPr/>
            </p:nvSpPr>
            <p:spPr>
              <a:xfrm>
                <a:off x="2559667" y="4294384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Oval 123"/>
              <p:cNvSpPr/>
              <p:nvPr/>
            </p:nvSpPr>
            <p:spPr>
              <a:xfrm>
                <a:off x="2559667" y="3952238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Oval 124"/>
              <p:cNvSpPr/>
              <p:nvPr/>
            </p:nvSpPr>
            <p:spPr>
              <a:xfrm>
                <a:off x="2559667" y="3610092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Oval 125"/>
              <p:cNvSpPr/>
              <p:nvPr/>
            </p:nvSpPr>
            <p:spPr>
              <a:xfrm>
                <a:off x="2559667" y="326794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Oval 127"/>
              <p:cNvSpPr/>
              <p:nvPr/>
            </p:nvSpPr>
            <p:spPr>
              <a:xfrm>
                <a:off x="3109271" y="497867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3109271" y="4636530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3658875" y="497867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3657534" y="4636530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Partial Circle 131"/>
              <p:cNvSpPr/>
              <p:nvPr/>
            </p:nvSpPr>
            <p:spPr>
              <a:xfrm>
                <a:off x="3657534" y="4287925"/>
                <a:ext cx="286514" cy="281262"/>
              </a:xfrm>
              <a:prstGeom prst="pie">
                <a:avLst>
                  <a:gd name="adj1" fmla="val 0"/>
                  <a:gd name="adj2" fmla="val 108128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Oval 132"/>
              <p:cNvSpPr/>
              <p:nvPr/>
            </p:nvSpPr>
            <p:spPr>
              <a:xfrm>
                <a:off x="4208479" y="497867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Oval 133"/>
              <p:cNvSpPr/>
              <p:nvPr/>
            </p:nvSpPr>
            <p:spPr>
              <a:xfrm>
                <a:off x="4208479" y="4636530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Oval 134"/>
              <p:cNvSpPr/>
              <p:nvPr/>
            </p:nvSpPr>
            <p:spPr>
              <a:xfrm>
                <a:off x="4208479" y="428792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Oval 135"/>
              <p:cNvSpPr/>
              <p:nvPr/>
            </p:nvSpPr>
            <p:spPr>
              <a:xfrm>
                <a:off x="4758083" y="497867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Partial Circle 136"/>
              <p:cNvSpPr/>
              <p:nvPr/>
            </p:nvSpPr>
            <p:spPr>
              <a:xfrm>
                <a:off x="4758083" y="4636529"/>
                <a:ext cx="286514" cy="281262"/>
              </a:xfrm>
              <a:prstGeom prst="pie">
                <a:avLst>
                  <a:gd name="adj1" fmla="val 0"/>
                  <a:gd name="adj2" fmla="val 108128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Oval 137"/>
              <p:cNvSpPr/>
              <p:nvPr/>
            </p:nvSpPr>
            <p:spPr>
              <a:xfrm>
                <a:off x="5307687" y="497867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Oval 138"/>
              <p:cNvSpPr/>
              <p:nvPr/>
            </p:nvSpPr>
            <p:spPr>
              <a:xfrm>
                <a:off x="5857289" y="497867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Partial Circle 139"/>
              <p:cNvSpPr/>
              <p:nvPr/>
            </p:nvSpPr>
            <p:spPr>
              <a:xfrm>
                <a:off x="5857289" y="4636529"/>
                <a:ext cx="286514" cy="281262"/>
              </a:xfrm>
              <a:prstGeom prst="pie">
                <a:avLst>
                  <a:gd name="adj1" fmla="val 0"/>
                  <a:gd name="adj2" fmla="val 108128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2493272" y="1928100"/>
              <a:ext cx="3867136" cy="699404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A Pictogram to Show How the Children in Class 4 Travel to School</a:t>
              </a:r>
            </a:p>
          </p:txBody>
        </p:sp>
      </p:grpSp>
      <p:graphicFrame>
        <p:nvGraphicFramePr>
          <p:cNvPr id="109" name="Table 10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185847"/>
              </p:ext>
            </p:extLst>
          </p:nvPr>
        </p:nvGraphicFramePr>
        <p:xfrm>
          <a:off x="2493271" y="2552300"/>
          <a:ext cx="3867136" cy="2744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52448">
                  <a:extLst>
                    <a:ext uri="{9D8B030D-6E8A-4147-A177-3AD203B41FA5}">
                      <a16:colId xmlns:a16="http://schemas.microsoft.com/office/drawing/2014/main" val="3742063010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386857822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854329156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1359739479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4147220154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3440627358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2420599231"/>
                    </a:ext>
                  </a:extLst>
                </a:gridCol>
              </a:tblGrid>
              <a:tr h="335645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6382186"/>
                  </a:ext>
                </a:extLst>
              </a:tr>
              <a:tr h="335645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753388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279178" y="697112"/>
            <a:ext cx="2585644" cy="6155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altLang="en-US" sz="4000" dirty="0">
                <a:latin typeface="+mj-lt"/>
              </a:rPr>
              <a:t>Pictograms</a:t>
            </a:r>
            <a:endParaRPr lang="en-GB" sz="4000" dirty="0">
              <a:latin typeface="+mj-lt"/>
            </a:endParaRPr>
          </a:p>
        </p:txBody>
      </p:sp>
      <p:pic>
        <p:nvPicPr>
          <p:cNvPr id="9" name="Whole Class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80300" y="612775"/>
            <a:ext cx="12382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4571"/>
          <a:stretch/>
        </p:blipFill>
        <p:spPr>
          <a:xfrm>
            <a:off x="6286449" y="2291492"/>
            <a:ext cx="1958551" cy="3801333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4364714" y="2399334"/>
            <a:ext cx="2521844" cy="1422613"/>
            <a:chOff x="4459102" y="2529625"/>
            <a:chExt cx="2521844" cy="1422613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459102" y="2529625"/>
              <a:ext cx="2521844" cy="1422613"/>
            </a:xfrm>
            <a:prstGeom prst="rect">
              <a:avLst/>
            </a:prstGeom>
          </p:spPr>
        </p:pic>
        <p:sp>
          <p:nvSpPr>
            <p:cNvPr id="142" name="Rectangle 141"/>
            <p:cNvSpPr/>
            <p:nvPr/>
          </p:nvSpPr>
          <p:spPr>
            <a:xfrm>
              <a:off x="4478558" y="2725856"/>
              <a:ext cx="2106486" cy="976403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Travelling</a:t>
              </a:r>
              <a:br>
                <a:rPr lang="en-GB" altLang="en-US" dirty="0">
                  <a:latin typeface="Twinkl" pitchFamily="50" charset="0"/>
                  <a:sym typeface="Sassoon Infant Rg" pitchFamily="2" charset="0"/>
                </a:rPr>
              </a:b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by train was the least popular.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002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755650" y="1928100"/>
            <a:ext cx="7632700" cy="4164726"/>
            <a:chOff x="755650" y="1928100"/>
            <a:chExt cx="7632700" cy="4164726"/>
          </a:xfrm>
        </p:grpSpPr>
        <p:pic>
          <p:nvPicPr>
            <p:cNvPr id="51" name="Picture 50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933" t="20381" r="25574" b="39408"/>
            <a:stretch/>
          </p:blipFill>
          <p:spPr>
            <a:xfrm>
              <a:off x="755650" y="1981199"/>
              <a:ext cx="7632700" cy="4109783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8905" b="10567"/>
            <a:stretch/>
          </p:blipFill>
          <p:spPr>
            <a:xfrm>
              <a:off x="755650" y="2811025"/>
              <a:ext cx="747533" cy="3279956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" t="2523" r="-358" b="5930"/>
            <a:stretch/>
          </p:blipFill>
          <p:spPr>
            <a:xfrm>
              <a:off x="1708363" y="1981200"/>
              <a:ext cx="5425146" cy="4109781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2576" b="65619"/>
            <a:stretch/>
          </p:blipFill>
          <p:spPr>
            <a:xfrm>
              <a:off x="755650" y="4836116"/>
              <a:ext cx="2170764" cy="1254866"/>
            </a:xfrm>
            <a:prstGeom prst="rect">
              <a:avLst/>
            </a:prstGeom>
          </p:spPr>
        </p:pic>
        <p:grpSp>
          <p:nvGrpSpPr>
            <p:cNvPr id="55" name="Group 54"/>
            <p:cNvGrpSpPr/>
            <p:nvPr/>
          </p:nvGrpSpPr>
          <p:grpSpPr>
            <a:xfrm>
              <a:off x="2549257" y="2671078"/>
              <a:ext cx="3730766" cy="3421748"/>
              <a:chOff x="2470006" y="2671078"/>
              <a:chExt cx="3730766" cy="3421748"/>
            </a:xfrm>
          </p:grpSpPr>
          <p:sp>
            <p:nvSpPr>
              <p:cNvPr id="57" name="Rectangle 56"/>
              <p:cNvSpPr/>
              <p:nvPr/>
            </p:nvSpPr>
            <p:spPr>
              <a:xfrm rot="16200000">
                <a:off x="2308876" y="5509291"/>
                <a:ext cx="744665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Walk</a:t>
                </a:r>
              </a:p>
            </p:txBody>
          </p:sp>
          <p:sp>
            <p:nvSpPr>
              <p:cNvPr id="58" name="Rectangle 57"/>
              <p:cNvSpPr/>
              <p:nvPr/>
            </p:nvSpPr>
            <p:spPr>
              <a:xfrm rot="16200000">
                <a:off x="2860270" y="5509290"/>
                <a:ext cx="744663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Bicycle</a:t>
                </a:r>
              </a:p>
            </p:txBody>
          </p:sp>
          <p:sp>
            <p:nvSpPr>
              <p:cNvPr id="59" name="Rectangle 58"/>
              <p:cNvSpPr/>
              <p:nvPr/>
            </p:nvSpPr>
            <p:spPr>
              <a:xfrm rot="16200000">
                <a:off x="3411663" y="5509290"/>
                <a:ext cx="744663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Car</a:t>
                </a:r>
              </a:p>
            </p:txBody>
          </p:sp>
          <p:sp>
            <p:nvSpPr>
              <p:cNvPr id="60" name="Rectangle 59"/>
              <p:cNvSpPr/>
              <p:nvPr/>
            </p:nvSpPr>
            <p:spPr>
              <a:xfrm rot="16200000">
                <a:off x="3963056" y="5509290"/>
                <a:ext cx="744663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Bus</a:t>
                </a:r>
              </a:p>
            </p:txBody>
          </p:sp>
          <p:sp>
            <p:nvSpPr>
              <p:cNvPr id="61" name="Rectangle 60"/>
              <p:cNvSpPr/>
              <p:nvPr/>
            </p:nvSpPr>
            <p:spPr>
              <a:xfrm rot="16200000">
                <a:off x="4514449" y="5509290"/>
                <a:ext cx="744663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Tram</a:t>
                </a:r>
              </a:p>
            </p:txBody>
          </p:sp>
          <p:sp>
            <p:nvSpPr>
              <p:cNvPr id="62" name="Rectangle 61"/>
              <p:cNvSpPr/>
              <p:nvPr/>
            </p:nvSpPr>
            <p:spPr>
              <a:xfrm rot="16200000">
                <a:off x="5617238" y="5509290"/>
                <a:ext cx="744663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Other</a:t>
                </a:r>
              </a:p>
            </p:txBody>
          </p:sp>
          <p:sp>
            <p:nvSpPr>
              <p:cNvPr id="63" name="Rectangle 62"/>
              <p:cNvSpPr/>
              <p:nvPr/>
            </p:nvSpPr>
            <p:spPr>
              <a:xfrm rot="16200000">
                <a:off x="5065842" y="5509290"/>
                <a:ext cx="744663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Train</a:t>
                </a:r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2559667" y="497867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Partial Circle 64"/>
              <p:cNvSpPr/>
              <p:nvPr/>
            </p:nvSpPr>
            <p:spPr>
              <a:xfrm>
                <a:off x="2559667" y="2910910"/>
                <a:ext cx="286514" cy="281262"/>
              </a:xfrm>
              <a:prstGeom prst="pie">
                <a:avLst>
                  <a:gd name="adj1" fmla="val 0"/>
                  <a:gd name="adj2" fmla="val 108128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4733075" y="2751175"/>
                <a:ext cx="278045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Rectangle 66"/>
              <p:cNvSpPr/>
              <p:nvPr/>
            </p:nvSpPr>
            <p:spPr>
              <a:xfrm>
                <a:off x="4238729" y="2671078"/>
                <a:ext cx="1876322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Key:      2 children</a:t>
                </a:r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2559667" y="4636530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2559667" y="4294384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2559667" y="3952238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2559667" y="3610092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2559667" y="326794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3109271" y="497867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3109271" y="4636530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3658875" y="497867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3657534" y="4636530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Partial Circle 76"/>
              <p:cNvSpPr/>
              <p:nvPr/>
            </p:nvSpPr>
            <p:spPr>
              <a:xfrm>
                <a:off x="3657534" y="4287925"/>
                <a:ext cx="286514" cy="281262"/>
              </a:xfrm>
              <a:prstGeom prst="pie">
                <a:avLst>
                  <a:gd name="adj1" fmla="val 0"/>
                  <a:gd name="adj2" fmla="val 108128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4208479" y="497867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4208479" y="4636530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Oval 79"/>
              <p:cNvSpPr/>
              <p:nvPr/>
            </p:nvSpPr>
            <p:spPr>
              <a:xfrm>
                <a:off x="4208479" y="428792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Oval 80"/>
              <p:cNvSpPr/>
              <p:nvPr/>
            </p:nvSpPr>
            <p:spPr>
              <a:xfrm>
                <a:off x="4758083" y="497867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Partial Circle 81"/>
              <p:cNvSpPr/>
              <p:nvPr/>
            </p:nvSpPr>
            <p:spPr>
              <a:xfrm>
                <a:off x="4758083" y="4636529"/>
                <a:ext cx="286514" cy="281262"/>
              </a:xfrm>
              <a:prstGeom prst="pie">
                <a:avLst>
                  <a:gd name="adj1" fmla="val 0"/>
                  <a:gd name="adj2" fmla="val 108128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5307687" y="497867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Oval 83"/>
              <p:cNvSpPr/>
              <p:nvPr/>
            </p:nvSpPr>
            <p:spPr>
              <a:xfrm>
                <a:off x="5857289" y="497867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Partial Circle 84"/>
              <p:cNvSpPr/>
              <p:nvPr/>
            </p:nvSpPr>
            <p:spPr>
              <a:xfrm>
                <a:off x="5857289" y="4636529"/>
                <a:ext cx="286514" cy="281262"/>
              </a:xfrm>
              <a:prstGeom prst="pie">
                <a:avLst>
                  <a:gd name="adj1" fmla="val 0"/>
                  <a:gd name="adj2" fmla="val 108128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6" name="Rectangle 55"/>
            <p:cNvSpPr/>
            <p:nvPr/>
          </p:nvSpPr>
          <p:spPr>
            <a:xfrm>
              <a:off x="2493272" y="1928100"/>
              <a:ext cx="3867136" cy="699404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A Pictogram to Show How the Children in Class 4 Travel to School</a:t>
              </a:r>
            </a:p>
          </p:txBody>
        </p:sp>
      </p:grpSp>
      <p:graphicFrame>
        <p:nvGraphicFramePr>
          <p:cNvPr id="86" name="Table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354619"/>
              </p:ext>
            </p:extLst>
          </p:nvPr>
        </p:nvGraphicFramePr>
        <p:xfrm>
          <a:off x="2493271" y="2552300"/>
          <a:ext cx="3867136" cy="2744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52448">
                  <a:extLst>
                    <a:ext uri="{9D8B030D-6E8A-4147-A177-3AD203B41FA5}">
                      <a16:colId xmlns:a16="http://schemas.microsoft.com/office/drawing/2014/main" val="3742063010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386857822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854329156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1359739479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4147220154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3440627358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2420599231"/>
                    </a:ext>
                  </a:extLst>
                </a:gridCol>
              </a:tblGrid>
              <a:tr h="335645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6382186"/>
                  </a:ext>
                </a:extLst>
              </a:tr>
              <a:tr h="335645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753388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755650" y="1409180"/>
            <a:ext cx="7632700" cy="422405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altLang="en-US" dirty="0">
                <a:latin typeface="Twinkl" pitchFamily="50" charset="0"/>
                <a:sym typeface="Sassoon Infant Rg" pitchFamily="2" charset="0"/>
              </a:rPr>
              <a:t>How many children in Class 4 travel by bus to school?</a:t>
            </a:r>
          </a:p>
        </p:txBody>
      </p:sp>
      <p:sp>
        <p:nvSpPr>
          <p:cNvPr id="8" name="Rectangle 7"/>
          <p:cNvSpPr/>
          <p:nvPr/>
        </p:nvSpPr>
        <p:spPr>
          <a:xfrm>
            <a:off x="3279178" y="697112"/>
            <a:ext cx="2585644" cy="6155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altLang="en-US" sz="4000" dirty="0">
                <a:latin typeface="+mj-lt"/>
              </a:rPr>
              <a:t>Pictograms</a:t>
            </a:r>
            <a:endParaRPr lang="en-GB" sz="4000" dirty="0">
              <a:latin typeface="+mj-lt"/>
            </a:endParaRPr>
          </a:p>
        </p:txBody>
      </p:sp>
      <p:pic>
        <p:nvPicPr>
          <p:cNvPr id="9" name="Whole Class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80300" y="612775"/>
            <a:ext cx="12382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12"/>
          <p:cNvGrpSpPr/>
          <p:nvPr/>
        </p:nvGrpSpPr>
        <p:grpSpPr>
          <a:xfrm>
            <a:off x="4364714" y="2399334"/>
            <a:ext cx="2521844" cy="1422613"/>
            <a:chOff x="4459102" y="2529625"/>
            <a:chExt cx="2521844" cy="1422613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459102" y="2529625"/>
              <a:ext cx="2521844" cy="1422613"/>
            </a:xfrm>
            <a:prstGeom prst="rect">
              <a:avLst/>
            </a:prstGeom>
          </p:spPr>
        </p:pic>
        <p:sp>
          <p:nvSpPr>
            <p:cNvPr id="142" name="Rectangle 141"/>
            <p:cNvSpPr/>
            <p:nvPr/>
          </p:nvSpPr>
          <p:spPr>
            <a:xfrm>
              <a:off x="4478558" y="2745312"/>
              <a:ext cx="2106486" cy="976403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6 children</a:t>
              </a:r>
              <a:br>
                <a:rPr lang="en-GB" altLang="en-US" dirty="0">
                  <a:latin typeface="Twinkl" pitchFamily="50" charset="0"/>
                  <a:sym typeface="Sassoon Infant Rg" pitchFamily="2" charset="0"/>
                </a:rPr>
              </a:b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travelled to school by bus.</a:t>
              </a:r>
            </a:p>
          </p:txBody>
        </p:sp>
      </p:grpSp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4448"/>
          <a:stretch/>
        </p:blipFill>
        <p:spPr>
          <a:xfrm>
            <a:off x="6349580" y="2281195"/>
            <a:ext cx="1987567" cy="380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15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755650" y="1928100"/>
            <a:ext cx="7632700" cy="4164726"/>
            <a:chOff x="755650" y="1928100"/>
            <a:chExt cx="7632700" cy="4164726"/>
          </a:xfrm>
        </p:grpSpPr>
        <p:pic>
          <p:nvPicPr>
            <p:cNvPr id="51" name="Picture 50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933" t="20381" r="25574" b="39408"/>
            <a:stretch/>
          </p:blipFill>
          <p:spPr>
            <a:xfrm>
              <a:off x="755650" y="1981199"/>
              <a:ext cx="7632700" cy="4109783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8905" b="10567"/>
            <a:stretch/>
          </p:blipFill>
          <p:spPr>
            <a:xfrm>
              <a:off x="755650" y="2811025"/>
              <a:ext cx="747533" cy="3279956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" t="2523" r="-358" b="5930"/>
            <a:stretch/>
          </p:blipFill>
          <p:spPr>
            <a:xfrm>
              <a:off x="1708363" y="1981200"/>
              <a:ext cx="5425146" cy="4109781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2576" b="65619"/>
            <a:stretch/>
          </p:blipFill>
          <p:spPr>
            <a:xfrm>
              <a:off x="755650" y="4836116"/>
              <a:ext cx="2170764" cy="1254866"/>
            </a:xfrm>
            <a:prstGeom prst="rect">
              <a:avLst/>
            </a:prstGeom>
          </p:spPr>
        </p:pic>
        <p:grpSp>
          <p:nvGrpSpPr>
            <p:cNvPr id="55" name="Group 54"/>
            <p:cNvGrpSpPr/>
            <p:nvPr/>
          </p:nvGrpSpPr>
          <p:grpSpPr>
            <a:xfrm>
              <a:off x="2549257" y="2671078"/>
              <a:ext cx="3730766" cy="3421748"/>
              <a:chOff x="2470006" y="2671078"/>
              <a:chExt cx="3730766" cy="3421748"/>
            </a:xfrm>
          </p:grpSpPr>
          <p:sp>
            <p:nvSpPr>
              <p:cNvPr id="57" name="Rectangle 56"/>
              <p:cNvSpPr/>
              <p:nvPr/>
            </p:nvSpPr>
            <p:spPr>
              <a:xfrm rot="16200000">
                <a:off x="2308876" y="5509291"/>
                <a:ext cx="744665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Walk</a:t>
                </a:r>
              </a:p>
            </p:txBody>
          </p:sp>
          <p:sp>
            <p:nvSpPr>
              <p:cNvPr id="58" name="Rectangle 57"/>
              <p:cNvSpPr/>
              <p:nvPr/>
            </p:nvSpPr>
            <p:spPr>
              <a:xfrm rot="16200000">
                <a:off x="2860270" y="5509290"/>
                <a:ext cx="744663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Bicycle</a:t>
                </a:r>
              </a:p>
            </p:txBody>
          </p:sp>
          <p:sp>
            <p:nvSpPr>
              <p:cNvPr id="59" name="Rectangle 58"/>
              <p:cNvSpPr/>
              <p:nvPr/>
            </p:nvSpPr>
            <p:spPr>
              <a:xfrm rot="16200000">
                <a:off x="3411663" y="5509290"/>
                <a:ext cx="744663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Car</a:t>
                </a:r>
              </a:p>
            </p:txBody>
          </p:sp>
          <p:sp>
            <p:nvSpPr>
              <p:cNvPr id="60" name="Rectangle 59"/>
              <p:cNvSpPr/>
              <p:nvPr/>
            </p:nvSpPr>
            <p:spPr>
              <a:xfrm rot="16200000">
                <a:off x="3963056" y="5509290"/>
                <a:ext cx="744663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Bus</a:t>
                </a:r>
              </a:p>
            </p:txBody>
          </p:sp>
          <p:sp>
            <p:nvSpPr>
              <p:cNvPr id="61" name="Rectangle 60"/>
              <p:cNvSpPr/>
              <p:nvPr/>
            </p:nvSpPr>
            <p:spPr>
              <a:xfrm rot="16200000">
                <a:off x="4514449" y="5509290"/>
                <a:ext cx="744663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Tram</a:t>
                </a:r>
              </a:p>
            </p:txBody>
          </p:sp>
          <p:sp>
            <p:nvSpPr>
              <p:cNvPr id="62" name="Rectangle 61"/>
              <p:cNvSpPr/>
              <p:nvPr/>
            </p:nvSpPr>
            <p:spPr>
              <a:xfrm rot="16200000">
                <a:off x="5617238" y="5509290"/>
                <a:ext cx="744663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Other</a:t>
                </a:r>
              </a:p>
            </p:txBody>
          </p:sp>
          <p:sp>
            <p:nvSpPr>
              <p:cNvPr id="63" name="Rectangle 62"/>
              <p:cNvSpPr/>
              <p:nvPr/>
            </p:nvSpPr>
            <p:spPr>
              <a:xfrm rot="16200000">
                <a:off x="5065842" y="5509290"/>
                <a:ext cx="744663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Train</a:t>
                </a:r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2559667" y="497867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Partial Circle 64"/>
              <p:cNvSpPr/>
              <p:nvPr/>
            </p:nvSpPr>
            <p:spPr>
              <a:xfrm>
                <a:off x="2559667" y="2910910"/>
                <a:ext cx="286514" cy="281262"/>
              </a:xfrm>
              <a:prstGeom prst="pie">
                <a:avLst>
                  <a:gd name="adj1" fmla="val 0"/>
                  <a:gd name="adj2" fmla="val 108128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4733075" y="2751175"/>
                <a:ext cx="278045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Rectangle 66"/>
              <p:cNvSpPr/>
              <p:nvPr/>
            </p:nvSpPr>
            <p:spPr>
              <a:xfrm>
                <a:off x="4238729" y="2671078"/>
                <a:ext cx="1876322" cy="422405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r>
                  <a:rPr lang="en-GB" altLang="en-US" dirty="0">
                    <a:latin typeface="Twinkl" pitchFamily="50" charset="0"/>
                    <a:sym typeface="Sassoon Infant Rg" pitchFamily="2" charset="0"/>
                  </a:rPr>
                  <a:t>Key:      2 children</a:t>
                </a:r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2559667" y="4636530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2559667" y="4294384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2559667" y="3952238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2559667" y="3610092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2559667" y="326794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3109271" y="497867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3109271" y="4636530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3658875" y="497867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3657534" y="4636530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Partial Circle 76"/>
              <p:cNvSpPr/>
              <p:nvPr/>
            </p:nvSpPr>
            <p:spPr>
              <a:xfrm>
                <a:off x="3657534" y="4287925"/>
                <a:ext cx="286514" cy="281262"/>
              </a:xfrm>
              <a:prstGeom prst="pie">
                <a:avLst>
                  <a:gd name="adj1" fmla="val 0"/>
                  <a:gd name="adj2" fmla="val 108128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4208479" y="497867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4208479" y="4636530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Oval 79"/>
              <p:cNvSpPr/>
              <p:nvPr/>
            </p:nvSpPr>
            <p:spPr>
              <a:xfrm>
                <a:off x="4208479" y="428792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Oval 80"/>
              <p:cNvSpPr/>
              <p:nvPr/>
            </p:nvSpPr>
            <p:spPr>
              <a:xfrm>
                <a:off x="4758083" y="497867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Partial Circle 81"/>
              <p:cNvSpPr/>
              <p:nvPr/>
            </p:nvSpPr>
            <p:spPr>
              <a:xfrm>
                <a:off x="4758083" y="4636529"/>
                <a:ext cx="286514" cy="281262"/>
              </a:xfrm>
              <a:prstGeom prst="pie">
                <a:avLst>
                  <a:gd name="adj1" fmla="val 0"/>
                  <a:gd name="adj2" fmla="val 108128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5307687" y="497867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Oval 83"/>
              <p:cNvSpPr/>
              <p:nvPr/>
            </p:nvSpPr>
            <p:spPr>
              <a:xfrm>
                <a:off x="5857289" y="4978676"/>
                <a:ext cx="286514" cy="2812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Partial Circle 84"/>
              <p:cNvSpPr/>
              <p:nvPr/>
            </p:nvSpPr>
            <p:spPr>
              <a:xfrm>
                <a:off x="5857289" y="4636529"/>
                <a:ext cx="286514" cy="281262"/>
              </a:xfrm>
              <a:prstGeom prst="pie">
                <a:avLst>
                  <a:gd name="adj1" fmla="val 0"/>
                  <a:gd name="adj2" fmla="val 108128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6" name="Rectangle 55"/>
            <p:cNvSpPr/>
            <p:nvPr/>
          </p:nvSpPr>
          <p:spPr>
            <a:xfrm>
              <a:off x="2493272" y="1928100"/>
              <a:ext cx="3867136" cy="699404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A Pictogram to Show How the Children in Class 4 Travel to School</a:t>
              </a:r>
            </a:p>
          </p:txBody>
        </p:sp>
      </p:grpSp>
      <p:graphicFrame>
        <p:nvGraphicFramePr>
          <p:cNvPr id="86" name="Table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354619"/>
              </p:ext>
            </p:extLst>
          </p:nvPr>
        </p:nvGraphicFramePr>
        <p:xfrm>
          <a:off x="2493271" y="2552300"/>
          <a:ext cx="3867136" cy="2744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52448">
                  <a:extLst>
                    <a:ext uri="{9D8B030D-6E8A-4147-A177-3AD203B41FA5}">
                      <a16:colId xmlns:a16="http://schemas.microsoft.com/office/drawing/2014/main" val="3742063010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386857822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854329156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1359739479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4147220154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3440627358"/>
                    </a:ext>
                  </a:extLst>
                </a:gridCol>
                <a:gridCol w="552448">
                  <a:extLst>
                    <a:ext uri="{9D8B030D-6E8A-4147-A177-3AD203B41FA5}">
                      <a16:colId xmlns:a16="http://schemas.microsoft.com/office/drawing/2014/main" val="2420599231"/>
                    </a:ext>
                  </a:extLst>
                </a:gridCol>
              </a:tblGrid>
              <a:tr h="335645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6382186"/>
                  </a:ext>
                </a:extLst>
              </a:tr>
              <a:tr h="335645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753388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8960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700" dirty="0">
                        <a:latin typeface="+mn-lt"/>
                      </a:endParaRPr>
                    </a:p>
                  </a:txBody>
                  <a:tcPr marL="83920" marR="83920" marT="41960" marB="4196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755650" y="1409180"/>
            <a:ext cx="7632700" cy="422405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altLang="en-US" dirty="0">
                <a:latin typeface="Twinkl" pitchFamily="50" charset="0"/>
                <a:sym typeface="Sassoon Infant Rg" pitchFamily="2" charset="0"/>
              </a:rPr>
              <a:t>How many more children in Class 4 walk to school than travel by car? </a:t>
            </a:r>
          </a:p>
        </p:txBody>
      </p:sp>
      <p:sp>
        <p:nvSpPr>
          <p:cNvPr id="8" name="Rectangle 7"/>
          <p:cNvSpPr/>
          <p:nvPr/>
        </p:nvSpPr>
        <p:spPr>
          <a:xfrm>
            <a:off x="3279178" y="697112"/>
            <a:ext cx="2585644" cy="6155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altLang="en-US" sz="4000" dirty="0">
                <a:latin typeface="+mj-lt"/>
              </a:rPr>
              <a:t>Pictograms</a:t>
            </a:r>
            <a:endParaRPr lang="en-GB" sz="4000" dirty="0">
              <a:latin typeface="+mj-lt"/>
            </a:endParaRPr>
          </a:p>
        </p:txBody>
      </p:sp>
      <p:pic>
        <p:nvPicPr>
          <p:cNvPr id="9" name="Whole Class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80300" y="612775"/>
            <a:ext cx="12382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12"/>
          <p:cNvGrpSpPr/>
          <p:nvPr/>
        </p:nvGrpSpPr>
        <p:grpSpPr>
          <a:xfrm>
            <a:off x="4364714" y="2399334"/>
            <a:ext cx="2521844" cy="1422613"/>
            <a:chOff x="4459102" y="2529625"/>
            <a:chExt cx="2521844" cy="1422613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459102" y="2529625"/>
              <a:ext cx="2521844" cy="1422613"/>
            </a:xfrm>
            <a:prstGeom prst="rect">
              <a:avLst/>
            </a:prstGeom>
          </p:spPr>
        </p:pic>
        <p:sp>
          <p:nvSpPr>
            <p:cNvPr id="142" name="Rectangle 141"/>
            <p:cNvSpPr/>
            <p:nvPr/>
          </p:nvSpPr>
          <p:spPr>
            <a:xfrm>
              <a:off x="4478558" y="2891228"/>
              <a:ext cx="2106486" cy="699404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8 more children walked to school.</a:t>
              </a:r>
            </a:p>
          </p:txBody>
        </p:sp>
      </p:grpSp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878" b="46005"/>
          <a:stretch/>
        </p:blipFill>
        <p:spPr>
          <a:xfrm>
            <a:off x="6249555" y="2112308"/>
            <a:ext cx="2138796" cy="3980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70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Twinkl Planit">
      <a:dk1>
        <a:srgbClr val="1C1C1C"/>
      </a:dk1>
      <a:lt1>
        <a:srgbClr val="FFFFFF"/>
      </a:lt1>
      <a:dk2>
        <a:srgbClr val="132A8C"/>
      </a:dk2>
      <a:lt2>
        <a:srgbClr val="E2E2E2"/>
      </a:lt2>
      <a:accent1>
        <a:srgbClr val="6B388C"/>
      </a:accent1>
      <a:accent2>
        <a:srgbClr val="E6236A"/>
      </a:accent2>
      <a:accent3>
        <a:srgbClr val="32B3A2"/>
      </a:accent3>
      <a:accent4>
        <a:srgbClr val="A21774"/>
      </a:accent4>
      <a:accent5>
        <a:srgbClr val="14B4E4"/>
      </a:accent5>
      <a:accent6>
        <a:srgbClr val="EE7918"/>
      </a:accent6>
      <a:hlink>
        <a:srgbClr val="14B4E4"/>
      </a:hlink>
      <a:folHlink>
        <a:srgbClr val="86CEFA"/>
      </a:folHlink>
    </a:clrScheme>
    <a:fontScheme name="Custom 1">
      <a:majorFont>
        <a:latin typeface="Twinkl SemiBold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esson Presentation Template" id="{3FFF0595-56A2-4BAA-8945-9E1AE3AE943F}" vid="{2EAE8D29-B0EE-4A35-BF03-BC97A170F45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Lesson Presentation Template</Template>
  <TotalTime>1226</TotalTime>
  <Words>549</Words>
  <Application>Microsoft Office PowerPoint</Application>
  <PresentationFormat>On-screen Show (4:3)</PresentationFormat>
  <Paragraphs>136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Kalam</vt:lpstr>
      <vt:lpstr>Tuffy</vt:lpstr>
      <vt:lpstr>Twinkl SemiBold</vt:lpstr>
      <vt:lpstr>Twinkl</vt:lpstr>
      <vt:lpstr>Sassoon Infant Md</vt:lpstr>
      <vt:lpstr>Arial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Twinkl</dc:creator>
  <cp:lastModifiedBy>Debbie Preston</cp:lastModifiedBy>
  <cp:revision>160</cp:revision>
  <dcterms:created xsi:type="dcterms:W3CDTF">2017-03-16T17:37:56Z</dcterms:created>
  <dcterms:modified xsi:type="dcterms:W3CDTF">2021-01-09T09:47:04Z</dcterms:modified>
</cp:coreProperties>
</file>