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1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FA878EC7-6F32-4426-ADFC-155357AC7802}" type="datetimeFigureOut">
              <a:rPr lang="en-US" smtClean="0"/>
              <a:t>4/28/2020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5DED220-A191-49D6-8174-B4F24146CE78}"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A878EC7-6F32-4426-ADFC-155357AC7802}" type="datetimeFigureOut">
              <a:rPr lang="en-US" smtClean="0"/>
              <a:t>4/28/2020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5DED220-A191-49D6-8174-B4F24146CE78}"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A878EC7-6F32-4426-ADFC-155357AC7802}" type="datetimeFigureOut">
              <a:rPr lang="en-US" smtClean="0"/>
              <a:t>4/28/2020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5DED220-A191-49D6-8174-B4F24146CE78}"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A878EC7-6F32-4426-ADFC-155357AC7802}" type="datetimeFigureOut">
              <a:rPr lang="en-US" smtClean="0"/>
              <a:t>4/28/2020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5DED220-A191-49D6-8174-B4F24146CE78}"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A878EC7-6F32-4426-ADFC-155357AC7802}" type="datetimeFigureOut">
              <a:rPr lang="en-US" smtClean="0"/>
              <a:t>4/28/2020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5DED220-A191-49D6-8174-B4F24146CE78}"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FA878EC7-6F32-4426-ADFC-155357AC7802}" type="datetimeFigureOut">
              <a:rPr lang="en-US" smtClean="0"/>
              <a:t>4/28/2020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5DED220-A191-49D6-8174-B4F24146CE78}"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FA878EC7-6F32-4426-ADFC-155357AC7802}" type="datetimeFigureOut">
              <a:rPr lang="en-US" smtClean="0"/>
              <a:t>4/28/2020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5DED220-A191-49D6-8174-B4F24146CE78}"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FA878EC7-6F32-4426-ADFC-155357AC7802}" type="datetimeFigureOut">
              <a:rPr lang="en-US" smtClean="0"/>
              <a:t>4/28/2020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5DED220-A191-49D6-8174-B4F24146CE78}"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878EC7-6F32-4426-ADFC-155357AC7802}" type="datetimeFigureOut">
              <a:rPr lang="en-US" smtClean="0"/>
              <a:t>4/28/2020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5DED220-A191-49D6-8174-B4F24146CE78}"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A878EC7-6F32-4426-ADFC-155357AC7802}" type="datetimeFigureOut">
              <a:rPr lang="en-US" smtClean="0"/>
              <a:t>4/28/2020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5DED220-A191-49D6-8174-B4F24146CE78}"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A878EC7-6F32-4426-ADFC-155357AC7802}" type="datetimeFigureOut">
              <a:rPr lang="en-US" smtClean="0"/>
              <a:t>4/28/2020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5DED220-A191-49D6-8174-B4F24146CE78}"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878EC7-6F32-4426-ADFC-155357AC7802}" type="datetimeFigureOut">
              <a:rPr lang="en-US" smtClean="0"/>
              <a:t>4/28/2020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DED220-A191-49D6-8174-B4F24146CE78}"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43174" y="285728"/>
            <a:ext cx="4000528" cy="646331"/>
          </a:xfrm>
          <a:prstGeom prst="rect">
            <a:avLst/>
          </a:prstGeom>
        </p:spPr>
        <p:txBody>
          <a:bodyPr wrap="square">
            <a:spAutoFit/>
          </a:bodyPr>
          <a:lstStyle/>
          <a:p>
            <a:r>
              <a:rPr lang="en-GB" dirty="0"/>
              <a:t>Roman Religion – Gods and Goddesses</a:t>
            </a:r>
          </a:p>
          <a:p>
            <a:endParaRPr lang="en-GB" dirty="0"/>
          </a:p>
        </p:txBody>
      </p:sp>
      <p:sp>
        <p:nvSpPr>
          <p:cNvPr id="5" name="Rectangle 7"/>
          <p:cNvSpPr>
            <a:spLocks noChangeArrowheads="1"/>
          </p:cNvSpPr>
          <p:nvPr/>
        </p:nvSpPr>
        <p:spPr bwMode="auto">
          <a:xfrm>
            <a:off x="571472" y="928670"/>
            <a:ext cx="8215370" cy="646331"/>
          </a:xfrm>
          <a:prstGeom prst="rect">
            <a:avLst/>
          </a:prstGeom>
          <a:noFill/>
          <a:ln w="9525">
            <a:noFill/>
            <a:miter lim="800000"/>
            <a:headEnd/>
            <a:tailEnd/>
          </a:ln>
        </p:spPr>
        <p:txBody>
          <a:bodyPr wrap="square">
            <a:spAutoFit/>
          </a:bodyPr>
          <a:lstStyle/>
          <a:p>
            <a:pPr algn="ctr" eaLnBrk="1" hangingPunct="1">
              <a:spcAft>
                <a:spcPts val="1200"/>
              </a:spcAft>
            </a:pPr>
            <a:r>
              <a:rPr lang="en-GB" dirty="0"/>
              <a:t>In the earlier Roman times, the Roman people believed in many different gods and goddesses whom they believed controlled different aspects of their lives. </a:t>
            </a:r>
          </a:p>
        </p:txBody>
      </p:sp>
      <p:sp>
        <p:nvSpPr>
          <p:cNvPr id="6" name="Rectangle 10"/>
          <p:cNvSpPr>
            <a:spLocks noChangeArrowheads="1"/>
          </p:cNvSpPr>
          <p:nvPr/>
        </p:nvSpPr>
        <p:spPr bwMode="auto">
          <a:xfrm>
            <a:off x="428596" y="1714488"/>
            <a:ext cx="8501122" cy="1754326"/>
          </a:xfrm>
          <a:prstGeom prst="rect">
            <a:avLst/>
          </a:prstGeom>
          <a:noFill/>
          <a:ln w="9525">
            <a:noFill/>
            <a:miter lim="800000"/>
            <a:headEnd/>
            <a:tailEnd/>
          </a:ln>
        </p:spPr>
        <p:txBody>
          <a:bodyPr wrap="square">
            <a:spAutoFit/>
          </a:bodyPr>
          <a:lstStyle/>
          <a:p>
            <a:pPr eaLnBrk="1" hangingPunct="1">
              <a:spcAft>
                <a:spcPts val="1200"/>
              </a:spcAft>
            </a:pPr>
            <a:r>
              <a:rPr lang="en-GB" dirty="0"/>
              <a:t>They did not have a central belief system of their own as such, but rather borrowed gods, rituals and superstitions from a number of sources and adapted them to suit their own needs. The Romans believed in good and bad omens and they performed many rituals in the hope of receiving good luck. Prayer and sacrifice was important and the Romans held festivals every month to honour the gods. They would worship their gods and goddesses at temples.</a:t>
            </a:r>
          </a:p>
        </p:txBody>
      </p:sp>
      <p:sp>
        <p:nvSpPr>
          <p:cNvPr id="7" name="Rectangle 6"/>
          <p:cNvSpPr/>
          <p:nvPr/>
        </p:nvSpPr>
        <p:spPr>
          <a:xfrm>
            <a:off x="642910" y="4286256"/>
            <a:ext cx="8072494" cy="2215991"/>
          </a:xfrm>
          <a:prstGeom prst="rect">
            <a:avLst/>
          </a:prstGeom>
        </p:spPr>
        <p:txBody>
          <a:bodyPr wrap="square">
            <a:spAutoFit/>
          </a:bodyPr>
          <a:lstStyle/>
          <a:p>
            <a:pPr algn="ctr">
              <a:spcAft>
                <a:spcPts val="1200"/>
              </a:spcAft>
            </a:pPr>
            <a:r>
              <a:rPr lang="en-GB" u="sng" dirty="0"/>
              <a:t>Elements of Religion</a:t>
            </a:r>
          </a:p>
          <a:p>
            <a:pPr algn="ctr">
              <a:spcAft>
                <a:spcPts val="1200"/>
              </a:spcAft>
            </a:pPr>
            <a:r>
              <a:rPr lang="en-GB" dirty="0"/>
              <a:t>Read through the Roman religion information text. Discuss the words below with your partner and work out what they mean. You can use dictionaries to help you. Why did the Romans have/do these things?</a:t>
            </a:r>
          </a:p>
          <a:p>
            <a:pPr>
              <a:spcAft>
                <a:spcPts val="1200"/>
              </a:spcAft>
            </a:pPr>
            <a:r>
              <a:rPr lang="en-GB" dirty="0"/>
              <a:t>festivals    superstition      prayer    omen    ritual     sacrifice    worship</a:t>
            </a:r>
          </a:p>
          <a:p>
            <a:pPr algn="ctr">
              <a:spcAft>
                <a:spcPts val="1200"/>
              </a:spcAft>
            </a:pPr>
            <a:endParaRPr lang="en-GB"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Process 3"/>
          <p:cNvSpPr/>
          <p:nvPr/>
        </p:nvSpPr>
        <p:spPr>
          <a:xfrm>
            <a:off x="357158" y="285729"/>
            <a:ext cx="8572560" cy="1571635"/>
          </a:xfrm>
          <a:prstGeom prst="flowChartProcess">
            <a:avLst/>
          </a:prstGeom>
          <a:solidFill>
            <a:schemeClr val="bg1"/>
          </a:solidFill>
          <a:ln w="28575">
            <a:solidFill>
              <a:srgbClr val="B941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1200"/>
              </a:spcAft>
              <a:defRPr/>
            </a:pPr>
            <a:r>
              <a:rPr lang="en-GB" dirty="0">
                <a:solidFill>
                  <a:schemeClr val="tx1"/>
                </a:solidFill>
              </a:rPr>
              <a:t>The Romans had lots of gods and goddesses. Many of their gods and goddesses are the same as the Greek gods, but with different names. They make things very confusing! We are going to look at some of the more popular Roman gods and goddesses. If they sound familiar, the table on the following slide might help you to recognise the Greek gods and goddesses of the same name.</a:t>
            </a:r>
          </a:p>
        </p:txBody>
      </p:sp>
      <p:pic>
        <p:nvPicPr>
          <p:cNvPr id="1026" name="Picture 2"/>
          <p:cNvPicPr>
            <a:picLocks noChangeAspect="1" noChangeArrowheads="1"/>
          </p:cNvPicPr>
          <p:nvPr/>
        </p:nvPicPr>
        <p:blipFill>
          <a:blip r:embed="rId2"/>
          <a:srcRect/>
          <a:stretch>
            <a:fillRect/>
          </a:stretch>
        </p:blipFill>
        <p:spPr bwMode="auto">
          <a:xfrm>
            <a:off x="1928794" y="2214554"/>
            <a:ext cx="5629275" cy="4314825"/>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357158" y="285728"/>
            <a:ext cx="8643998" cy="6153126"/>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0"/>
          <p:cNvSpPr>
            <a:spLocks noGrp="1"/>
          </p:cNvSpPr>
          <p:nvPr>
            <p:ph type="title"/>
          </p:nvPr>
        </p:nvSpPr>
        <p:spPr>
          <a:xfrm>
            <a:off x="1000100" y="142852"/>
            <a:ext cx="7400948" cy="917596"/>
          </a:xfrm>
        </p:spPr>
        <p:txBody>
          <a:bodyPr/>
          <a:lstStyle/>
          <a:p>
            <a:r>
              <a:rPr lang="en-GB" sz="3600" dirty="0"/>
              <a:t>Gods and Goddesses Details</a:t>
            </a:r>
          </a:p>
        </p:txBody>
      </p:sp>
      <p:sp>
        <p:nvSpPr>
          <p:cNvPr id="5" name="Rectangle 4"/>
          <p:cNvSpPr/>
          <p:nvPr/>
        </p:nvSpPr>
        <p:spPr>
          <a:xfrm>
            <a:off x="500034" y="857232"/>
            <a:ext cx="7500990" cy="369332"/>
          </a:xfrm>
          <a:prstGeom prst="rect">
            <a:avLst/>
          </a:prstGeom>
        </p:spPr>
        <p:txBody>
          <a:bodyPr wrap="square">
            <a:spAutoFit/>
          </a:bodyPr>
          <a:lstStyle/>
          <a:p>
            <a:pPr algn="ctr">
              <a:spcAft>
                <a:spcPts val="1200"/>
              </a:spcAft>
            </a:pPr>
            <a:r>
              <a:rPr lang="en-GB" dirty="0"/>
              <a:t>Now let’s have a closer look at some of the Roman gods.</a:t>
            </a:r>
          </a:p>
        </p:txBody>
      </p:sp>
      <p:pic>
        <p:nvPicPr>
          <p:cNvPr id="3074" name="Picture 2"/>
          <p:cNvPicPr>
            <a:picLocks noChangeAspect="1" noChangeArrowheads="1"/>
          </p:cNvPicPr>
          <p:nvPr/>
        </p:nvPicPr>
        <p:blipFill>
          <a:blip r:embed="rId2"/>
          <a:srcRect/>
          <a:stretch>
            <a:fillRect/>
          </a:stretch>
        </p:blipFill>
        <p:spPr bwMode="auto">
          <a:xfrm>
            <a:off x="214282" y="1285860"/>
            <a:ext cx="4838700" cy="990600"/>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5214942" y="1357298"/>
            <a:ext cx="3114675" cy="771525"/>
          </a:xfrm>
          <a:prstGeom prst="rect">
            <a:avLst/>
          </a:prstGeom>
          <a:noFill/>
          <a:ln w="9525">
            <a:noFill/>
            <a:miter lim="800000"/>
            <a:headEnd/>
            <a:tailEnd/>
          </a:ln>
          <a:effectLst/>
        </p:spPr>
      </p:pic>
      <p:pic>
        <p:nvPicPr>
          <p:cNvPr id="3076" name="Picture 4"/>
          <p:cNvPicPr>
            <a:picLocks noChangeAspect="1" noChangeArrowheads="1"/>
          </p:cNvPicPr>
          <p:nvPr/>
        </p:nvPicPr>
        <p:blipFill>
          <a:blip r:embed="rId4"/>
          <a:srcRect/>
          <a:stretch>
            <a:fillRect/>
          </a:stretch>
        </p:blipFill>
        <p:spPr bwMode="auto">
          <a:xfrm>
            <a:off x="0" y="2285992"/>
            <a:ext cx="4729176" cy="990600"/>
          </a:xfrm>
          <a:prstGeom prst="rect">
            <a:avLst/>
          </a:prstGeom>
          <a:noFill/>
          <a:ln w="9525">
            <a:noFill/>
            <a:miter lim="800000"/>
            <a:headEnd/>
            <a:tailEnd/>
          </a:ln>
          <a:effectLst/>
        </p:spPr>
      </p:pic>
      <p:pic>
        <p:nvPicPr>
          <p:cNvPr id="3077" name="Picture 5"/>
          <p:cNvPicPr>
            <a:picLocks noChangeAspect="1" noChangeArrowheads="1"/>
          </p:cNvPicPr>
          <p:nvPr/>
        </p:nvPicPr>
        <p:blipFill>
          <a:blip r:embed="rId5"/>
          <a:srcRect/>
          <a:stretch>
            <a:fillRect/>
          </a:stretch>
        </p:blipFill>
        <p:spPr bwMode="auto">
          <a:xfrm>
            <a:off x="5357818" y="2357430"/>
            <a:ext cx="3124200" cy="685800"/>
          </a:xfrm>
          <a:prstGeom prst="rect">
            <a:avLst/>
          </a:prstGeom>
          <a:noFill/>
          <a:ln w="9525">
            <a:noFill/>
            <a:miter lim="800000"/>
            <a:headEnd/>
            <a:tailEnd/>
          </a:ln>
          <a:effectLst/>
        </p:spPr>
      </p:pic>
      <p:pic>
        <p:nvPicPr>
          <p:cNvPr id="3078" name="Picture 6"/>
          <p:cNvPicPr>
            <a:picLocks noChangeAspect="1" noChangeArrowheads="1"/>
          </p:cNvPicPr>
          <p:nvPr/>
        </p:nvPicPr>
        <p:blipFill>
          <a:blip r:embed="rId6"/>
          <a:srcRect/>
          <a:stretch>
            <a:fillRect/>
          </a:stretch>
        </p:blipFill>
        <p:spPr bwMode="auto">
          <a:xfrm>
            <a:off x="214282" y="3214686"/>
            <a:ext cx="4133850" cy="971550"/>
          </a:xfrm>
          <a:prstGeom prst="rect">
            <a:avLst/>
          </a:prstGeom>
          <a:noFill/>
          <a:ln w="9525">
            <a:noFill/>
            <a:miter lim="800000"/>
            <a:headEnd/>
            <a:tailEnd/>
          </a:ln>
          <a:effectLst/>
        </p:spPr>
      </p:pic>
      <p:pic>
        <p:nvPicPr>
          <p:cNvPr id="3079" name="Picture 7"/>
          <p:cNvPicPr>
            <a:picLocks noChangeAspect="1" noChangeArrowheads="1"/>
          </p:cNvPicPr>
          <p:nvPr/>
        </p:nvPicPr>
        <p:blipFill>
          <a:blip r:embed="rId7"/>
          <a:srcRect/>
          <a:stretch>
            <a:fillRect/>
          </a:stretch>
        </p:blipFill>
        <p:spPr bwMode="auto">
          <a:xfrm>
            <a:off x="5286380" y="3357562"/>
            <a:ext cx="3209925" cy="523875"/>
          </a:xfrm>
          <a:prstGeom prst="rect">
            <a:avLst/>
          </a:prstGeom>
          <a:noFill/>
          <a:ln w="9525">
            <a:noFill/>
            <a:miter lim="800000"/>
            <a:headEnd/>
            <a:tailEnd/>
          </a:ln>
          <a:effectLst/>
        </p:spPr>
      </p:pic>
      <p:pic>
        <p:nvPicPr>
          <p:cNvPr id="3080" name="Picture 8"/>
          <p:cNvPicPr>
            <a:picLocks noChangeAspect="1" noChangeArrowheads="1"/>
          </p:cNvPicPr>
          <p:nvPr/>
        </p:nvPicPr>
        <p:blipFill>
          <a:blip r:embed="rId8"/>
          <a:srcRect/>
          <a:stretch>
            <a:fillRect/>
          </a:stretch>
        </p:blipFill>
        <p:spPr bwMode="auto">
          <a:xfrm>
            <a:off x="357158" y="4214818"/>
            <a:ext cx="4133850" cy="800100"/>
          </a:xfrm>
          <a:prstGeom prst="rect">
            <a:avLst/>
          </a:prstGeom>
          <a:noFill/>
          <a:ln w="9525">
            <a:noFill/>
            <a:miter lim="800000"/>
            <a:headEnd/>
            <a:tailEnd/>
          </a:ln>
          <a:effectLst/>
        </p:spPr>
      </p:pic>
      <p:pic>
        <p:nvPicPr>
          <p:cNvPr id="3081" name="Picture 9"/>
          <p:cNvPicPr>
            <a:picLocks noChangeAspect="1" noChangeArrowheads="1"/>
          </p:cNvPicPr>
          <p:nvPr/>
        </p:nvPicPr>
        <p:blipFill>
          <a:blip r:embed="rId9"/>
          <a:srcRect/>
          <a:stretch>
            <a:fillRect/>
          </a:stretch>
        </p:blipFill>
        <p:spPr bwMode="auto">
          <a:xfrm>
            <a:off x="5786446" y="4214818"/>
            <a:ext cx="2343150" cy="676275"/>
          </a:xfrm>
          <a:prstGeom prst="rect">
            <a:avLst/>
          </a:prstGeom>
          <a:noFill/>
          <a:ln w="9525">
            <a:noFill/>
            <a:miter lim="800000"/>
            <a:headEnd/>
            <a:tailEnd/>
          </a:ln>
          <a:effectLst/>
        </p:spPr>
      </p:pic>
      <p:pic>
        <p:nvPicPr>
          <p:cNvPr id="3082" name="Picture 10"/>
          <p:cNvPicPr>
            <a:picLocks noChangeAspect="1" noChangeArrowheads="1"/>
          </p:cNvPicPr>
          <p:nvPr/>
        </p:nvPicPr>
        <p:blipFill>
          <a:blip r:embed="rId10"/>
          <a:srcRect/>
          <a:stretch>
            <a:fillRect/>
          </a:stretch>
        </p:blipFill>
        <p:spPr bwMode="auto">
          <a:xfrm>
            <a:off x="214282" y="5000636"/>
            <a:ext cx="4895850" cy="838200"/>
          </a:xfrm>
          <a:prstGeom prst="rect">
            <a:avLst/>
          </a:prstGeom>
          <a:noFill/>
          <a:ln w="9525">
            <a:noFill/>
            <a:miter lim="800000"/>
            <a:headEnd/>
            <a:tailEnd/>
          </a:ln>
          <a:effectLst/>
        </p:spPr>
      </p:pic>
      <p:pic>
        <p:nvPicPr>
          <p:cNvPr id="3083" name="Picture 11"/>
          <p:cNvPicPr>
            <a:picLocks noChangeAspect="1" noChangeArrowheads="1"/>
          </p:cNvPicPr>
          <p:nvPr/>
        </p:nvPicPr>
        <p:blipFill>
          <a:blip r:embed="rId11"/>
          <a:srcRect/>
          <a:stretch>
            <a:fillRect/>
          </a:stretch>
        </p:blipFill>
        <p:spPr bwMode="auto">
          <a:xfrm>
            <a:off x="5572132" y="5072074"/>
            <a:ext cx="2809875" cy="504825"/>
          </a:xfrm>
          <a:prstGeom prst="rect">
            <a:avLst/>
          </a:prstGeom>
          <a:noFill/>
          <a:ln w="9525">
            <a:noFill/>
            <a:miter lim="800000"/>
            <a:headEnd/>
            <a:tailEnd/>
          </a:ln>
          <a:effectLst/>
        </p:spPr>
      </p:pic>
      <p:pic>
        <p:nvPicPr>
          <p:cNvPr id="3084" name="Picture 12"/>
          <p:cNvPicPr>
            <a:picLocks noChangeAspect="1" noChangeArrowheads="1"/>
          </p:cNvPicPr>
          <p:nvPr/>
        </p:nvPicPr>
        <p:blipFill>
          <a:blip r:embed="rId12"/>
          <a:srcRect/>
          <a:stretch>
            <a:fillRect/>
          </a:stretch>
        </p:blipFill>
        <p:spPr bwMode="auto">
          <a:xfrm>
            <a:off x="0" y="5857892"/>
            <a:ext cx="5895975" cy="657225"/>
          </a:xfrm>
          <a:prstGeom prst="rect">
            <a:avLst/>
          </a:prstGeom>
          <a:noFill/>
          <a:ln w="9525">
            <a:noFill/>
            <a:miter lim="800000"/>
            <a:headEnd/>
            <a:tailEnd/>
          </a:ln>
          <a:effectLst/>
        </p:spPr>
      </p:pic>
      <p:pic>
        <p:nvPicPr>
          <p:cNvPr id="3085" name="Picture 13"/>
          <p:cNvPicPr>
            <a:picLocks noChangeAspect="1" noChangeArrowheads="1"/>
          </p:cNvPicPr>
          <p:nvPr/>
        </p:nvPicPr>
        <p:blipFill>
          <a:blip r:embed="rId13"/>
          <a:srcRect/>
          <a:stretch>
            <a:fillRect/>
          </a:stretch>
        </p:blipFill>
        <p:spPr bwMode="auto">
          <a:xfrm>
            <a:off x="6072198" y="6000768"/>
            <a:ext cx="1752600" cy="304800"/>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259</Words>
  <Application>Microsoft Office PowerPoint</Application>
  <PresentationFormat>On-screen Show (4:3)</PresentationFormat>
  <Paragraphs>9</Paragraphs>
  <Slides>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Office Theme</vt:lpstr>
      <vt:lpstr>PowerPoint Presentation</vt:lpstr>
      <vt:lpstr>PowerPoint Presentation</vt:lpstr>
      <vt:lpstr>PowerPoint Presentation</vt:lpstr>
      <vt:lpstr>Gods and Goddesses Details</vt:lpstr>
    </vt:vector>
  </TitlesOfParts>
  <Company>NSF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NSF</dc:creator>
  <cp:lastModifiedBy>Debbie Preston</cp:lastModifiedBy>
  <cp:revision>1</cp:revision>
  <dcterms:created xsi:type="dcterms:W3CDTF">2020-04-27T13:19:10Z</dcterms:created>
  <dcterms:modified xsi:type="dcterms:W3CDTF">2020-04-28T13:03:05Z</dcterms:modified>
</cp:coreProperties>
</file>