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0" r:id="rId4"/>
    <p:sldId id="271" r:id="rId5"/>
    <p:sldId id="272" r:id="rId6"/>
    <p:sldId id="273" r:id="rId7"/>
    <p:sldId id="274" r:id="rId8"/>
    <p:sldId id="275" r:id="rId9"/>
    <p:sldId id="277" r:id="rId10"/>
    <p:sldId id="278" r:id="rId11"/>
    <p:sldId id="279" r:id="rId12"/>
    <p:sldId id="280" r:id="rId13"/>
    <p:sldId id="281"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p:cViewPr varScale="1">
        <p:scale>
          <a:sx n="85" d="100"/>
          <a:sy n="85" d="100"/>
        </p:scale>
        <p:origin x="13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00DAF-9AEE-4371-BB16-63B9D63870C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80F163D-C18A-40AC-9E79-C49A9D33A65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AD8ABBF-8044-4A67-9E12-D4E452BCA8C1}"/>
              </a:ext>
            </a:extLst>
          </p:cNvPr>
          <p:cNvSpPr>
            <a:spLocks noGrp="1"/>
          </p:cNvSpPr>
          <p:nvPr>
            <p:ph type="dt" sz="half" idx="10"/>
          </p:nvPr>
        </p:nvSpPr>
        <p:spPr/>
        <p:txBody>
          <a:bodyPr/>
          <a:lstStyle/>
          <a:p>
            <a:fld id="{706D9989-8EFA-4424-B7F5-E6C3B94A522D}" type="datetimeFigureOut">
              <a:rPr lang="en-GB" smtClean="0"/>
              <a:t>01/05/2020</a:t>
            </a:fld>
            <a:endParaRPr lang="en-GB"/>
          </a:p>
        </p:txBody>
      </p:sp>
      <p:sp>
        <p:nvSpPr>
          <p:cNvPr id="5" name="Footer Placeholder 4">
            <a:extLst>
              <a:ext uri="{FF2B5EF4-FFF2-40B4-BE49-F238E27FC236}">
                <a16:creationId xmlns:a16="http://schemas.microsoft.com/office/drawing/2014/main" id="{220470DB-F2A2-432A-823C-A4D820578EB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107E07D-6DE6-4435-A2B0-1E84D9A2771B}"/>
              </a:ext>
            </a:extLst>
          </p:cNvPr>
          <p:cNvSpPr>
            <a:spLocks noGrp="1"/>
          </p:cNvSpPr>
          <p:nvPr>
            <p:ph type="sldNum" sz="quarter" idx="12"/>
          </p:nvPr>
        </p:nvSpPr>
        <p:spPr/>
        <p:txBody>
          <a:bodyPr/>
          <a:lstStyle/>
          <a:p>
            <a:fld id="{36DDF22C-F0C7-4AE5-AD73-606582CB0E86}" type="slidenum">
              <a:rPr lang="en-GB" smtClean="0"/>
              <a:t>‹#›</a:t>
            </a:fld>
            <a:endParaRPr lang="en-GB"/>
          </a:p>
        </p:txBody>
      </p:sp>
    </p:spTree>
    <p:extLst>
      <p:ext uri="{BB962C8B-B14F-4D97-AF65-F5344CB8AC3E}">
        <p14:creationId xmlns:p14="http://schemas.microsoft.com/office/powerpoint/2010/main" val="3470327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88E0B-4AD6-45ED-A050-36E5F69A36B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FE61324-93B5-456D-85E8-16D7CF52307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B5071C6-373F-4192-914F-B2C1B3141B3C}"/>
              </a:ext>
            </a:extLst>
          </p:cNvPr>
          <p:cNvSpPr>
            <a:spLocks noGrp="1"/>
          </p:cNvSpPr>
          <p:nvPr>
            <p:ph type="dt" sz="half" idx="10"/>
          </p:nvPr>
        </p:nvSpPr>
        <p:spPr/>
        <p:txBody>
          <a:bodyPr/>
          <a:lstStyle/>
          <a:p>
            <a:fld id="{706D9989-8EFA-4424-B7F5-E6C3B94A522D}" type="datetimeFigureOut">
              <a:rPr lang="en-GB" smtClean="0"/>
              <a:t>01/05/2020</a:t>
            </a:fld>
            <a:endParaRPr lang="en-GB"/>
          </a:p>
        </p:txBody>
      </p:sp>
      <p:sp>
        <p:nvSpPr>
          <p:cNvPr id="5" name="Footer Placeholder 4">
            <a:extLst>
              <a:ext uri="{FF2B5EF4-FFF2-40B4-BE49-F238E27FC236}">
                <a16:creationId xmlns:a16="http://schemas.microsoft.com/office/drawing/2014/main" id="{9B1891B5-7803-4D02-82E1-5673472C06D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A919C05-CC7F-4FF1-B75D-7EEFE474D95F}"/>
              </a:ext>
            </a:extLst>
          </p:cNvPr>
          <p:cNvSpPr>
            <a:spLocks noGrp="1"/>
          </p:cNvSpPr>
          <p:nvPr>
            <p:ph type="sldNum" sz="quarter" idx="12"/>
          </p:nvPr>
        </p:nvSpPr>
        <p:spPr/>
        <p:txBody>
          <a:bodyPr/>
          <a:lstStyle/>
          <a:p>
            <a:fld id="{36DDF22C-F0C7-4AE5-AD73-606582CB0E86}" type="slidenum">
              <a:rPr lang="en-GB" smtClean="0"/>
              <a:t>‹#›</a:t>
            </a:fld>
            <a:endParaRPr lang="en-GB"/>
          </a:p>
        </p:txBody>
      </p:sp>
    </p:spTree>
    <p:extLst>
      <p:ext uri="{BB962C8B-B14F-4D97-AF65-F5344CB8AC3E}">
        <p14:creationId xmlns:p14="http://schemas.microsoft.com/office/powerpoint/2010/main" val="15243052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3CF948B-4D16-4115-B581-3D6F47800F9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45167CC-986E-4A04-8322-69F5F5C01BE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3DB32D7-514C-4B3F-A6A1-F459AE9736F8}"/>
              </a:ext>
            </a:extLst>
          </p:cNvPr>
          <p:cNvSpPr>
            <a:spLocks noGrp="1"/>
          </p:cNvSpPr>
          <p:nvPr>
            <p:ph type="dt" sz="half" idx="10"/>
          </p:nvPr>
        </p:nvSpPr>
        <p:spPr/>
        <p:txBody>
          <a:bodyPr/>
          <a:lstStyle/>
          <a:p>
            <a:fld id="{706D9989-8EFA-4424-B7F5-E6C3B94A522D}" type="datetimeFigureOut">
              <a:rPr lang="en-GB" smtClean="0"/>
              <a:t>01/05/2020</a:t>
            </a:fld>
            <a:endParaRPr lang="en-GB"/>
          </a:p>
        </p:txBody>
      </p:sp>
      <p:sp>
        <p:nvSpPr>
          <p:cNvPr id="5" name="Footer Placeholder 4">
            <a:extLst>
              <a:ext uri="{FF2B5EF4-FFF2-40B4-BE49-F238E27FC236}">
                <a16:creationId xmlns:a16="http://schemas.microsoft.com/office/drawing/2014/main" id="{2E61F167-A99F-42BB-8693-2EBBC5C6B1D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A2A7F9B-A0E0-45EE-83A0-2904A4ACB49D}"/>
              </a:ext>
            </a:extLst>
          </p:cNvPr>
          <p:cNvSpPr>
            <a:spLocks noGrp="1"/>
          </p:cNvSpPr>
          <p:nvPr>
            <p:ph type="sldNum" sz="quarter" idx="12"/>
          </p:nvPr>
        </p:nvSpPr>
        <p:spPr/>
        <p:txBody>
          <a:bodyPr/>
          <a:lstStyle/>
          <a:p>
            <a:fld id="{36DDF22C-F0C7-4AE5-AD73-606582CB0E86}" type="slidenum">
              <a:rPr lang="en-GB" smtClean="0"/>
              <a:t>‹#›</a:t>
            </a:fld>
            <a:endParaRPr lang="en-GB"/>
          </a:p>
        </p:txBody>
      </p:sp>
    </p:spTree>
    <p:extLst>
      <p:ext uri="{BB962C8B-B14F-4D97-AF65-F5344CB8AC3E}">
        <p14:creationId xmlns:p14="http://schemas.microsoft.com/office/powerpoint/2010/main" val="88562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03F7FF-F0CD-44FC-A143-8F589EA965A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DB6E9A7-8962-4342-B83D-B37B23053CB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1223377-1E40-4C06-A744-25275F35E000}"/>
              </a:ext>
            </a:extLst>
          </p:cNvPr>
          <p:cNvSpPr>
            <a:spLocks noGrp="1"/>
          </p:cNvSpPr>
          <p:nvPr>
            <p:ph type="dt" sz="half" idx="10"/>
          </p:nvPr>
        </p:nvSpPr>
        <p:spPr/>
        <p:txBody>
          <a:bodyPr/>
          <a:lstStyle/>
          <a:p>
            <a:fld id="{706D9989-8EFA-4424-B7F5-E6C3B94A522D}" type="datetimeFigureOut">
              <a:rPr lang="en-GB" smtClean="0"/>
              <a:t>01/05/2020</a:t>
            </a:fld>
            <a:endParaRPr lang="en-GB"/>
          </a:p>
        </p:txBody>
      </p:sp>
      <p:sp>
        <p:nvSpPr>
          <p:cNvPr id="5" name="Footer Placeholder 4">
            <a:extLst>
              <a:ext uri="{FF2B5EF4-FFF2-40B4-BE49-F238E27FC236}">
                <a16:creationId xmlns:a16="http://schemas.microsoft.com/office/drawing/2014/main" id="{E1C2491C-85E2-45C1-95A7-C639EDE79D5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5A48D24-7C80-43EC-8913-56587FA2681A}"/>
              </a:ext>
            </a:extLst>
          </p:cNvPr>
          <p:cNvSpPr>
            <a:spLocks noGrp="1"/>
          </p:cNvSpPr>
          <p:nvPr>
            <p:ph type="sldNum" sz="quarter" idx="12"/>
          </p:nvPr>
        </p:nvSpPr>
        <p:spPr/>
        <p:txBody>
          <a:bodyPr/>
          <a:lstStyle/>
          <a:p>
            <a:fld id="{36DDF22C-F0C7-4AE5-AD73-606582CB0E86}" type="slidenum">
              <a:rPr lang="en-GB" smtClean="0"/>
              <a:t>‹#›</a:t>
            </a:fld>
            <a:endParaRPr lang="en-GB"/>
          </a:p>
        </p:txBody>
      </p:sp>
    </p:spTree>
    <p:extLst>
      <p:ext uri="{BB962C8B-B14F-4D97-AF65-F5344CB8AC3E}">
        <p14:creationId xmlns:p14="http://schemas.microsoft.com/office/powerpoint/2010/main" val="10151425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82A0D-3294-4A45-98D9-9F7908382BB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FDF2AE61-4F0D-4E0A-8F8F-6E3D33A2C9F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6F7505C-B068-419F-92A8-DD6C3C9CA9F4}"/>
              </a:ext>
            </a:extLst>
          </p:cNvPr>
          <p:cNvSpPr>
            <a:spLocks noGrp="1"/>
          </p:cNvSpPr>
          <p:nvPr>
            <p:ph type="dt" sz="half" idx="10"/>
          </p:nvPr>
        </p:nvSpPr>
        <p:spPr/>
        <p:txBody>
          <a:bodyPr/>
          <a:lstStyle/>
          <a:p>
            <a:fld id="{706D9989-8EFA-4424-B7F5-E6C3B94A522D}" type="datetimeFigureOut">
              <a:rPr lang="en-GB" smtClean="0"/>
              <a:t>01/05/2020</a:t>
            </a:fld>
            <a:endParaRPr lang="en-GB"/>
          </a:p>
        </p:txBody>
      </p:sp>
      <p:sp>
        <p:nvSpPr>
          <p:cNvPr id="5" name="Footer Placeholder 4">
            <a:extLst>
              <a:ext uri="{FF2B5EF4-FFF2-40B4-BE49-F238E27FC236}">
                <a16:creationId xmlns:a16="http://schemas.microsoft.com/office/drawing/2014/main" id="{EAAB6009-3C6C-4309-8E2A-F7FEF266EA2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6C189F0-E892-4178-A851-52697348EE3F}"/>
              </a:ext>
            </a:extLst>
          </p:cNvPr>
          <p:cNvSpPr>
            <a:spLocks noGrp="1"/>
          </p:cNvSpPr>
          <p:nvPr>
            <p:ph type="sldNum" sz="quarter" idx="12"/>
          </p:nvPr>
        </p:nvSpPr>
        <p:spPr/>
        <p:txBody>
          <a:bodyPr/>
          <a:lstStyle/>
          <a:p>
            <a:fld id="{36DDF22C-F0C7-4AE5-AD73-606582CB0E86}" type="slidenum">
              <a:rPr lang="en-GB" smtClean="0"/>
              <a:t>‹#›</a:t>
            </a:fld>
            <a:endParaRPr lang="en-GB"/>
          </a:p>
        </p:txBody>
      </p:sp>
    </p:spTree>
    <p:extLst>
      <p:ext uri="{BB962C8B-B14F-4D97-AF65-F5344CB8AC3E}">
        <p14:creationId xmlns:p14="http://schemas.microsoft.com/office/powerpoint/2010/main" val="482482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02915-35EA-4A54-B63F-E3523F11F9C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EE4BB2C-E9BD-4038-993B-A0D92DC792A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E8C584C-4F90-412F-951A-10D2106ECA7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A6C9B17-0E4F-4A29-A929-39FF0E3ADF6F}"/>
              </a:ext>
            </a:extLst>
          </p:cNvPr>
          <p:cNvSpPr>
            <a:spLocks noGrp="1"/>
          </p:cNvSpPr>
          <p:nvPr>
            <p:ph type="dt" sz="half" idx="10"/>
          </p:nvPr>
        </p:nvSpPr>
        <p:spPr/>
        <p:txBody>
          <a:bodyPr/>
          <a:lstStyle/>
          <a:p>
            <a:fld id="{706D9989-8EFA-4424-B7F5-E6C3B94A522D}" type="datetimeFigureOut">
              <a:rPr lang="en-GB" smtClean="0"/>
              <a:t>01/05/2020</a:t>
            </a:fld>
            <a:endParaRPr lang="en-GB"/>
          </a:p>
        </p:txBody>
      </p:sp>
      <p:sp>
        <p:nvSpPr>
          <p:cNvPr id="6" name="Footer Placeholder 5">
            <a:extLst>
              <a:ext uri="{FF2B5EF4-FFF2-40B4-BE49-F238E27FC236}">
                <a16:creationId xmlns:a16="http://schemas.microsoft.com/office/drawing/2014/main" id="{E7510AE4-46E1-4AE4-86D9-EFD6605932D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FF5243F-3F4C-4253-8858-7996A62EBFF9}"/>
              </a:ext>
            </a:extLst>
          </p:cNvPr>
          <p:cNvSpPr>
            <a:spLocks noGrp="1"/>
          </p:cNvSpPr>
          <p:nvPr>
            <p:ph type="sldNum" sz="quarter" idx="12"/>
          </p:nvPr>
        </p:nvSpPr>
        <p:spPr/>
        <p:txBody>
          <a:bodyPr/>
          <a:lstStyle/>
          <a:p>
            <a:fld id="{36DDF22C-F0C7-4AE5-AD73-606582CB0E86}" type="slidenum">
              <a:rPr lang="en-GB" smtClean="0"/>
              <a:t>‹#›</a:t>
            </a:fld>
            <a:endParaRPr lang="en-GB"/>
          </a:p>
        </p:txBody>
      </p:sp>
    </p:spTree>
    <p:extLst>
      <p:ext uri="{BB962C8B-B14F-4D97-AF65-F5344CB8AC3E}">
        <p14:creationId xmlns:p14="http://schemas.microsoft.com/office/powerpoint/2010/main" val="351645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7516B-CBD9-4BA6-AA39-1EB721B4161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6BBAB34-1F01-4E4E-877D-42F394225C1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D31ACE9-E986-4E7A-A327-E3B82CD6B8E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C88CEDD7-EDAB-4571-9FCE-47D3F947475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C4E5CD-B4A7-4408-8428-50447F5EA4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A6A3E1F-361D-449B-BBAC-49C0C0B13385}"/>
              </a:ext>
            </a:extLst>
          </p:cNvPr>
          <p:cNvSpPr>
            <a:spLocks noGrp="1"/>
          </p:cNvSpPr>
          <p:nvPr>
            <p:ph type="dt" sz="half" idx="10"/>
          </p:nvPr>
        </p:nvSpPr>
        <p:spPr/>
        <p:txBody>
          <a:bodyPr/>
          <a:lstStyle/>
          <a:p>
            <a:fld id="{706D9989-8EFA-4424-B7F5-E6C3B94A522D}" type="datetimeFigureOut">
              <a:rPr lang="en-GB" smtClean="0"/>
              <a:t>01/05/2020</a:t>
            </a:fld>
            <a:endParaRPr lang="en-GB"/>
          </a:p>
        </p:txBody>
      </p:sp>
      <p:sp>
        <p:nvSpPr>
          <p:cNvPr id="8" name="Footer Placeholder 7">
            <a:extLst>
              <a:ext uri="{FF2B5EF4-FFF2-40B4-BE49-F238E27FC236}">
                <a16:creationId xmlns:a16="http://schemas.microsoft.com/office/drawing/2014/main" id="{843B46E4-5467-4A7A-8577-0FA58422E8C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6CCD065B-C630-4355-9A80-5B6F5D063F89}"/>
              </a:ext>
            </a:extLst>
          </p:cNvPr>
          <p:cNvSpPr>
            <a:spLocks noGrp="1"/>
          </p:cNvSpPr>
          <p:nvPr>
            <p:ph type="sldNum" sz="quarter" idx="12"/>
          </p:nvPr>
        </p:nvSpPr>
        <p:spPr/>
        <p:txBody>
          <a:bodyPr/>
          <a:lstStyle/>
          <a:p>
            <a:fld id="{36DDF22C-F0C7-4AE5-AD73-606582CB0E86}" type="slidenum">
              <a:rPr lang="en-GB" smtClean="0"/>
              <a:t>‹#›</a:t>
            </a:fld>
            <a:endParaRPr lang="en-GB"/>
          </a:p>
        </p:txBody>
      </p:sp>
    </p:spTree>
    <p:extLst>
      <p:ext uri="{BB962C8B-B14F-4D97-AF65-F5344CB8AC3E}">
        <p14:creationId xmlns:p14="http://schemas.microsoft.com/office/powerpoint/2010/main" val="3620394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BAEBE-F72F-4969-B79B-FE0CC492A9F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0CBDDE0-E0EE-40D2-AB16-9A28400D9E0D}"/>
              </a:ext>
            </a:extLst>
          </p:cNvPr>
          <p:cNvSpPr>
            <a:spLocks noGrp="1"/>
          </p:cNvSpPr>
          <p:nvPr>
            <p:ph type="dt" sz="half" idx="10"/>
          </p:nvPr>
        </p:nvSpPr>
        <p:spPr/>
        <p:txBody>
          <a:bodyPr/>
          <a:lstStyle/>
          <a:p>
            <a:fld id="{706D9989-8EFA-4424-B7F5-E6C3B94A522D}" type="datetimeFigureOut">
              <a:rPr lang="en-GB" smtClean="0"/>
              <a:t>01/05/2020</a:t>
            </a:fld>
            <a:endParaRPr lang="en-GB"/>
          </a:p>
        </p:txBody>
      </p:sp>
      <p:sp>
        <p:nvSpPr>
          <p:cNvPr id="4" name="Footer Placeholder 3">
            <a:extLst>
              <a:ext uri="{FF2B5EF4-FFF2-40B4-BE49-F238E27FC236}">
                <a16:creationId xmlns:a16="http://schemas.microsoft.com/office/drawing/2014/main" id="{43B40CDC-14AC-4E82-8908-720C308DBC4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83EA7EF8-D2EB-4C39-8180-A83E2F636F15}"/>
              </a:ext>
            </a:extLst>
          </p:cNvPr>
          <p:cNvSpPr>
            <a:spLocks noGrp="1"/>
          </p:cNvSpPr>
          <p:nvPr>
            <p:ph type="sldNum" sz="quarter" idx="12"/>
          </p:nvPr>
        </p:nvSpPr>
        <p:spPr/>
        <p:txBody>
          <a:bodyPr/>
          <a:lstStyle/>
          <a:p>
            <a:fld id="{36DDF22C-F0C7-4AE5-AD73-606582CB0E86}" type="slidenum">
              <a:rPr lang="en-GB" smtClean="0"/>
              <a:t>‹#›</a:t>
            </a:fld>
            <a:endParaRPr lang="en-GB"/>
          </a:p>
        </p:txBody>
      </p:sp>
    </p:spTree>
    <p:extLst>
      <p:ext uri="{BB962C8B-B14F-4D97-AF65-F5344CB8AC3E}">
        <p14:creationId xmlns:p14="http://schemas.microsoft.com/office/powerpoint/2010/main" val="210005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B537316-5AD8-4049-B973-10ACCBCE0009}"/>
              </a:ext>
            </a:extLst>
          </p:cNvPr>
          <p:cNvSpPr>
            <a:spLocks noGrp="1"/>
          </p:cNvSpPr>
          <p:nvPr>
            <p:ph type="dt" sz="half" idx="10"/>
          </p:nvPr>
        </p:nvSpPr>
        <p:spPr/>
        <p:txBody>
          <a:bodyPr/>
          <a:lstStyle/>
          <a:p>
            <a:fld id="{706D9989-8EFA-4424-B7F5-E6C3B94A522D}" type="datetimeFigureOut">
              <a:rPr lang="en-GB" smtClean="0"/>
              <a:t>01/05/2020</a:t>
            </a:fld>
            <a:endParaRPr lang="en-GB"/>
          </a:p>
        </p:txBody>
      </p:sp>
      <p:sp>
        <p:nvSpPr>
          <p:cNvPr id="3" name="Footer Placeholder 2">
            <a:extLst>
              <a:ext uri="{FF2B5EF4-FFF2-40B4-BE49-F238E27FC236}">
                <a16:creationId xmlns:a16="http://schemas.microsoft.com/office/drawing/2014/main" id="{92FDADA4-C290-4689-A785-2E7F8A06BF5E}"/>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ABF3AF7-69EC-44DC-A74D-4CB194576951}"/>
              </a:ext>
            </a:extLst>
          </p:cNvPr>
          <p:cNvSpPr>
            <a:spLocks noGrp="1"/>
          </p:cNvSpPr>
          <p:nvPr>
            <p:ph type="sldNum" sz="quarter" idx="12"/>
          </p:nvPr>
        </p:nvSpPr>
        <p:spPr/>
        <p:txBody>
          <a:bodyPr/>
          <a:lstStyle/>
          <a:p>
            <a:fld id="{36DDF22C-F0C7-4AE5-AD73-606582CB0E86}" type="slidenum">
              <a:rPr lang="en-GB" smtClean="0"/>
              <a:t>‹#›</a:t>
            </a:fld>
            <a:endParaRPr lang="en-GB"/>
          </a:p>
        </p:txBody>
      </p:sp>
    </p:spTree>
    <p:extLst>
      <p:ext uri="{BB962C8B-B14F-4D97-AF65-F5344CB8AC3E}">
        <p14:creationId xmlns:p14="http://schemas.microsoft.com/office/powerpoint/2010/main" val="11788737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0B33C-91C9-4CA7-B5A7-96E262F0984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98E35DC-5C2C-4EC4-AF07-549239750A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5013640-26EA-4777-8172-20C559C68C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3BA4EE6-6CB5-43FC-80AD-281096716050}"/>
              </a:ext>
            </a:extLst>
          </p:cNvPr>
          <p:cNvSpPr>
            <a:spLocks noGrp="1"/>
          </p:cNvSpPr>
          <p:nvPr>
            <p:ph type="dt" sz="half" idx="10"/>
          </p:nvPr>
        </p:nvSpPr>
        <p:spPr/>
        <p:txBody>
          <a:bodyPr/>
          <a:lstStyle/>
          <a:p>
            <a:fld id="{706D9989-8EFA-4424-B7F5-E6C3B94A522D}" type="datetimeFigureOut">
              <a:rPr lang="en-GB" smtClean="0"/>
              <a:t>01/05/2020</a:t>
            </a:fld>
            <a:endParaRPr lang="en-GB"/>
          </a:p>
        </p:txBody>
      </p:sp>
      <p:sp>
        <p:nvSpPr>
          <p:cNvPr id="6" name="Footer Placeholder 5">
            <a:extLst>
              <a:ext uri="{FF2B5EF4-FFF2-40B4-BE49-F238E27FC236}">
                <a16:creationId xmlns:a16="http://schemas.microsoft.com/office/drawing/2014/main" id="{05E410D7-238C-4F93-832F-7DD56CB4E2F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BE20675-28ED-4112-80D9-6C0B8E81698C}"/>
              </a:ext>
            </a:extLst>
          </p:cNvPr>
          <p:cNvSpPr>
            <a:spLocks noGrp="1"/>
          </p:cNvSpPr>
          <p:nvPr>
            <p:ph type="sldNum" sz="quarter" idx="12"/>
          </p:nvPr>
        </p:nvSpPr>
        <p:spPr/>
        <p:txBody>
          <a:bodyPr/>
          <a:lstStyle/>
          <a:p>
            <a:fld id="{36DDF22C-F0C7-4AE5-AD73-606582CB0E86}" type="slidenum">
              <a:rPr lang="en-GB" smtClean="0"/>
              <a:t>‹#›</a:t>
            </a:fld>
            <a:endParaRPr lang="en-GB"/>
          </a:p>
        </p:txBody>
      </p:sp>
    </p:spTree>
    <p:extLst>
      <p:ext uri="{BB962C8B-B14F-4D97-AF65-F5344CB8AC3E}">
        <p14:creationId xmlns:p14="http://schemas.microsoft.com/office/powerpoint/2010/main" val="568550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8EE39-1A01-4BC5-981F-20635A6C876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3A4600E-E9A8-40EC-9626-D18E7DEB32D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D4E3F47A-78C4-4C97-94E0-B628B0DD03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3C6F92B-1B18-4B67-A6A9-850186E46972}"/>
              </a:ext>
            </a:extLst>
          </p:cNvPr>
          <p:cNvSpPr>
            <a:spLocks noGrp="1"/>
          </p:cNvSpPr>
          <p:nvPr>
            <p:ph type="dt" sz="half" idx="10"/>
          </p:nvPr>
        </p:nvSpPr>
        <p:spPr/>
        <p:txBody>
          <a:bodyPr/>
          <a:lstStyle/>
          <a:p>
            <a:fld id="{706D9989-8EFA-4424-B7F5-E6C3B94A522D}" type="datetimeFigureOut">
              <a:rPr lang="en-GB" smtClean="0"/>
              <a:t>01/05/2020</a:t>
            </a:fld>
            <a:endParaRPr lang="en-GB"/>
          </a:p>
        </p:txBody>
      </p:sp>
      <p:sp>
        <p:nvSpPr>
          <p:cNvPr id="6" name="Footer Placeholder 5">
            <a:extLst>
              <a:ext uri="{FF2B5EF4-FFF2-40B4-BE49-F238E27FC236}">
                <a16:creationId xmlns:a16="http://schemas.microsoft.com/office/drawing/2014/main" id="{6A01BDBE-E256-4264-9E4C-93569DB2BAD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133FAA1-DB96-455B-B080-8B3829CD3FBD}"/>
              </a:ext>
            </a:extLst>
          </p:cNvPr>
          <p:cNvSpPr>
            <a:spLocks noGrp="1"/>
          </p:cNvSpPr>
          <p:nvPr>
            <p:ph type="sldNum" sz="quarter" idx="12"/>
          </p:nvPr>
        </p:nvSpPr>
        <p:spPr/>
        <p:txBody>
          <a:bodyPr/>
          <a:lstStyle/>
          <a:p>
            <a:fld id="{36DDF22C-F0C7-4AE5-AD73-606582CB0E86}" type="slidenum">
              <a:rPr lang="en-GB" smtClean="0"/>
              <a:t>‹#›</a:t>
            </a:fld>
            <a:endParaRPr lang="en-GB"/>
          </a:p>
        </p:txBody>
      </p:sp>
    </p:spTree>
    <p:extLst>
      <p:ext uri="{BB962C8B-B14F-4D97-AF65-F5344CB8AC3E}">
        <p14:creationId xmlns:p14="http://schemas.microsoft.com/office/powerpoint/2010/main" val="1029181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4C00B50-6874-4267-BD53-405747624A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42AD5DC-178D-490A-80DA-951159EB217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26A000A-4059-4EA0-9393-ECC126D25B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6D9989-8EFA-4424-B7F5-E6C3B94A522D}" type="datetimeFigureOut">
              <a:rPr lang="en-GB" smtClean="0"/>
              <a:t>01/05/2020</a:t>
            </a:fld>
            <a:endParaRPr lang="en-GB"/>
          </a:p>
        </p:txBody>
      </p:sp>
      <p:sp>
        <p:nvSpPr>
          <p:cNvPr id="5" name="Footer Placeholder 4">
            <a:extLst>
              <a:ext uri="{FF2B5EF4-FFF2-40B4-BE49-F238E27FC236}">
                <a16:creationId xmlns:a16="http://schemas.microsoft.com/office/drawing/2014/main" id="{37B4A816-4757-465A-8A1D-AE732083779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91724A5-B8EB-4AEB-93A7-36B9DC1B88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DDF22C-F0C7-4AE5-AD73-606582CB0E86}" type="slidenum">
              <a:rPr lang="en-GB" smtClean="0"/>
              <a:t>‹#›</a:t>
            </a:fld>
            <a:endParaRPr lang="en-GB"/>
          </a:p>
        </p:txBody>
      </p:sp>
    </p:spTree>
    <p:extLst>
      <p:ext uri="{BB962C8B-B14F-4D97-AF65-F5344CB8AC3E}">
        <p14:creationId xmlns:p14="http://schemas.microsoft.com/office/powerpoint/2010/main" val="1288287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sp>
        <p:nvSpPr>
          <p:cNvPr id="5" name="TextBox 4">
            <a:extLst>
              <a:ext uri="{FF2B5EF4-FFF2-40B4-BE49-F238E27FC236}">
                <a16:creationId xmlns:a16="http://schemas.microsoft.com/office/drawing/2014/main" id="{14EB22D2-C1AA-4A03-A307-3566F23C08BE}"/>
              </a:ext>
            </a:extLst>
          </p:cNvPr>
          <p:cNvSpPr txBox="1"/>
          <p:nvPr/>
        </p:nvSpPr>
        <p:spPr>
          <a:xfrm>
            <a:off x="602609" y="1276863"/>
            <a:ext cx="6288901" cy="461665"/>
          </a:xfrm>
          <a:prstGeom prst="rect">
            <a:avLst/>
          </a:prstGeom>
          <a:noFill/>
        </p:spPr>
        <p:txBody>
          <a:bodyPr wrap="none" rtlCol="0">
            <a:spAutoFit/>
          </a:bodyPr>
          <a:lstStyle/>
          <a:p>
            <a:r>
              <a:rPr lang="en-GB" sz="2400" u="sng" dirty="0">
                <a:latin typeface="Comic Sans MS" panose="030F0702030302020204" pitchFamily="66" charset="0"/>
              </a:rPr>
              <a:t>Starter : multiply and divide by 10 and 100</a:t>
            </a:r>
          </a:p>
        </p:txBody>
      </p:sp>
      <p:sp>
        <p:nvSpPr>
          <p:cNvPr id="6" name="Rectangle 5">
            <a:extLst>
              <a:ext uri="{FF2B5EF4-FFF2-40B4-BE49-F238E27FC236}">
                <a16:creationId xmlns:a16="http://schemas.microsoft.com/office/drawing/2014/main" id="{1F458B22-A8C2-4850-BE37-7AB3A56011C4}"/>
              </a:ext>
            </a:extLst>
          </p:cNvPr>
          <p:cNvSpPr/>
          <p:nvPr/>
        </p:nvSpPr>
        <p:spPr>
          <a:xfrm>
            <a:off x="4526845" y="2499843"/>
            <a:ext cx="1873956" cy="2677656"/>
          </a:xfrm>
          <a:prstGeom prst="rect">
            <a:avLst/>
          </a:prstGeom>
        </p:spPr>
        <p:txBody>
          <a:bodyPr wrap="square">
            <a:spAutoFit/>
          </a:bodyPr>
          <a:lstStyle/>
          <a:p>
            <a:r>
              <a:rPr lang="en-GB" sz="2400" dirty="0">
                <a:latin typeface="Comic Sans MS" panose="030F0702030302020204" pitchFamily="66" charset="0"/>
                <a:ea typeface="Times New Roman" panose="02020603050405020304" pitchFamily="18" charset="0"/>
              </a:rPr>
              <a:t>131 x 10</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74 ÷ 100</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84 ÷ 10</a:t>
            </a:r>
          </a:p>
          <a:p>
            <a:r>
              <a:rPr lang="en-GB" sz="2400" dirty="0">
                <a:latin typeface="Comic Sans MS" panose="030F0702030302020204" pitchFamily="66" charset="0"/>
                <a:ea typeface="Times New Roman" panose="02020603050405020304" pitchFamily="18" charset="0"/>
              </a:rPr>
              <a:t>308 x 100</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202 ÷ 100 </a:t>
            </a:r>
          </a:p>
          <a:p>
            <a:r>
              <a:rPr lang="en-GB" sz="2400" dirty="0">
                <a:latin typeface="Comic Sans MS" panose="030F0702030302020204" pitchFamily="66" charset="0"/>
                <a:ea typeface="Times New Roman" panose="02020603050405020304" pitchFamily="18" charset="0"/>
              </a:rPr>
              <a:t>4.9 x 10</a:t>
            </a:r>
            <a:endParaRPr lang="en-GB" sz="2400" dirty="0">
              <a:effectLst/>
              <a:latin typeface="Comic Sans MS" panose="030F0702030302020204" pitchFamily="66" charset="0"/>
              <a:ea typeface="Times New Roman" panose="02020603050405020304" pitchFamily="18" charset="0"/>
            </a:endParaRPr>
          </a:p>
          <a:p>
            <a:pPr hangingPunct="0">
              <a:spcAft>
                <a:spcPts val="0"/>
              </a:spcAft>
            </a:pPr>
            <a:r>
              <a:rPr lang="en-GB" sz="2400" dirty="0">
                <a:latin typeface="Comic Sans MS" panose="030F0702030302020204" pitchFamily="66" charset="0"/>
                <a:ea typeface="Times New Roman" panose="02020603050405020304" pitchFamily="18" charset="0"/>
              </a:rPr>
              <a:t>2.77 x 100</a:t>
            </a:r>
            <a:endParaRPr lang="en-GB" sz="2400" dirty="0">
              <a:effectLst/>
              <a:latin typeface="Comic Sans MS" panose="030F0702030302020204" pitchFamily="66" charset="0"/>
              <a:ea typeface="Times New Roman" panose="02020603050405020304" pitchFamily="18" charset="0"/>
            </a:endParaRPr>
          </a:p>
        </p:txBody>
      </p:sp>
      <p:sp>
        <p:nvSpPr>
          <p:cNvPr id="7" name="TextBox 6">
            <a:extLst>
              <a:ext uri="{FF2B5EF4-FFF2-40B4-BE49-F238E27FC236}">
                <a16:creationId xmlns:a16="http://schemas.microsoft.com/office/drawing/2014/main" id="{592E4392-8BFA-4018-B6C0-4EAAB1959154}"/>
              </a:ext>
            </a:extLst>
          </p:cNvPr>
          <p:cNvSpPr txBox="1"/>
          <p:nvPr/>
        </p:nvSpPr>
        <p:spPr>
          <a:xfrm>
            <a:off x="722489" y="2099733"/>
            <a:ext cx="3995004" cy="400110"/>
          </a:xfrm>
          <a:prstGeom prst="rect">
            <a:avLst/>
          </a:prstGeom>
          <a:noFill/>
        </p:spPr>
        <p:txBody>
          <a:bodyPr wrap="none" rtlCol="0">
            <a:spAutoFit/>
          </a:bodyPr>
          <a:lstStyle/>
          <a:p>
            <a:r>
              <a:rPr lang="en-GB" sz="2000" dirty="0">
                <a:latin typeface="Comic Sans MS" panose="030F0702030302020204" pitchFamily="66" charset="0"/>
              </a:rPr>
              <a:t>Solve the following calculations:</a:t>
            </a:r>
          </a:p>
        </p:txBody>
      </p:sp>
    </p:spTree>
    <p:extLst>
      <p:ext uri="{BB962C8B-B14F-4D97-AF65-F5344CB8AC3E}">
        <p14:creationId xmlns:p14="http://schemas.microsoft.com/office/powerpoint/2010/main" val="10037131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sp>
        <p:nvSpPr>
          <p:cNvPr id="6" name="TextBox 5">
            <a:extLst>
              <a:ext uri="{FF2B5EF4-FFF2-40B4-BE49-F238E27FC236}">
                <a16:creationId xmlns:a16="http://schemas.microsoft.com/office/drawing/2014/main" id="{FCFE2ECD-9703-4058-A799-69E9800607E8}"/>
              </a:ext>
            </a:extLst>
          </p:cNvPr>
          <p:cNvSpPr txBox="1"/>
          <p:nvPr/>
        </p:nvSpPr>
        <p:spPr>
          <a:xfrm>
            <a:off x="85236" y="830997"/>
            <a:ext cx="11406853" cy="400110"/>
          </a:xfrm>
          <a:prstGeom prst="rect">
            <a:avLst/>
          </a:prstGeom>
          <a:noFill/>
        </p:spPr>
        <p:txBody>
          <a:bodyPr wrap="square" rtlCol="0">
            <a:spAutoFit/>
          </a:bodyPr>
          <a:lstStyle/>
          <a:p>
            <a:r>
              <a:rPr lang="en-GB" sz="2000" dirty="0">
                <a:solidFill>
                  <a:schemeClr val="accent4"/>
                </a:solidFill>
                <a:latin typeface="Comic Sans MS" panose="030F0702030302020204" pitchFamily="66" charset="0"/>
              </a:rPr>
              <a:t>Yellow task: </a:t>
            </a:r>
            <a:r>
              <a:rPr lang="en-GB" sz="2000" dirty="0">
                <a:latin typeface="Comic Sans MS" panose="030F0702030302020204" pitchFamily="66" charset="0"/>
              </a:rPr>
              <a:t>Solve the following word problems. Use RUCSAC and show all of your workings.</a:t>
            </a:r>
          </a:p>
        </p:txBody>
      </p:sp>
      <p:sp>
        <p:nvSpPr>
          <p:cNvPr id="5" name="TextBox 4">
            <a:extLst>
              <a:ext uri="{FF2B5EF4-FFF2-40B4-BE49-F238E27FC236}">
                <a16:creationId xmlns:a16="http://schemas.microsoft.com/office/drawing/2014/main" id="{9C920615-E5BD-4D38-BFA7-58C026F9E8EA}"/>
              </a:ext>
            </a:extLst>
          </p:cNvPr>
          <p:cNvSpPr txBox="1"/>
          <p:nvPr/>
        </p:nvSpPr>
        <p:spPr>
          <a:xfrm>
            <a:off x="85236" y="6217428"/>
            <a:ext cx="5471370" cy="400110"/>
          </a:xfrm>
          <a:prstGeom prst="rect">
            <a:avLst/>
          </a:prstGeom>
          <a:noFill/>
        </p:spPr>
        <p:txBody>
          <a:bodyPr wrap="none" rtlCol="0">
            <a:spAutoFit/>
          </a:bodyPr>
          <a:lstStyle/>
          <a:p>
            <a:r>
              <a:rPr lang="en-GB" sz="2000" dirty="0">
                <a:latin typeface="Comic Sans MS" panose="030F0702030302020204" pitchFamily="66" charset="0"/>
              </a:rPr>
              <a:t>Answers are at the end of the presentation.</a:t>
            </a:r>
          </a:p>
        </p:txBody>
      </p:sp>
      <p:pic>
        <p:nvPicPr>
          <p:cNvPr id="2" name="Picture 1">
            <a:extLst>
              <a:ext uri="{FF2B5EF4-FFF2-40B4-BE49-F238E27FC236}">
                <a16:creationId xmlns:a16="http://schemas.microsoft.com/office/drawing/2014/main" id="{69BAC982-AEC5-44ED-BDC5-15D92BE95D5A}"/>
              </a:ext>
            </a:extLst>
          </p:cNvPr>
          <p:cNvPicPr>
            <a:picLocks noChangeAspect="1"/>
          </p:cNvPicPr>
          <p:nvPr/>
        </p:nvPicPr>
        <p:blipFill>
          <a:blip r:embed="rId2"/>
          <a:stretch>
            <a:fillRect/>
          </a:stretch>
        </p:blipFill>
        <p:spPr>
          <a:xfrm>
            <a:off x="1453143" y="1331714"/>
            <a:ext cx="9285714" cy="4885714"/>
          </a:xfrm>
          <a:prstGeom prst="rect">
            <a:avLst/>
          </a:prstGeom>
        </p:spPr>
      </p:pic>
    </p:spTree>
    <p:extLst>
      <p:ext uri="{BB962C8B-B14F-4D97-AF65-F5344CB8AC3E}">
        <p14:creationId xmlns:p14="http://schemas.microsoft.com/office/powerpoint/2010/main" val="40162871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sp>
        <p:nvSpPr>
          <p:cNvPr id="6" name="TextBox 5">
            <a:extLst>
              <a:ext uri="{FF2B5EF4-FFF2-40B4-BE49-F238E27FC236}">
                <a16:creationId xmlns:a16="http://schemas.microsoft.com/office/drawing/2014/main" id="{FCFE2ECD-9703-4058-A799-69E9800607E8}"/>
              </a:ext>
            </a:extLst>
          </p:cNvPr>
          <p:cNvSpPr txBox="1"/>
          <p:nvPr/>
        </p:nvSpPr>
        <p:spPr>
          <a:xfrm>
            <a:off x="85236" y="830997"/>
            <a:ext cx="11632631" cy="1015663"/>
          </a:xfrm>
          <a:prstGeom prst="rect">
            <a:avLst/>
          </a:prstGeom>
          <a:noFill/>
        </p:spPr>
        <p:txBody>
          <a:bodyPr wrap="square" rtlCol="0">
            <a:spAutoFit/>
          </a:bodyPr>
          <a:lstStyle/>
          <a:p>
            <a:r>
              <a:rPr lang="en-GB" sz="2000" dirty="0">
                <a:solidFill>
                  <a:schemeClr val="accent6"/>
                </a:solidFill>
                <a:latin typeface="Comic Sans MS" panose="030F0702030302020204" pitchFamily="66" charset="0"/>
              </a:rPr>
              <a:t>Green </a:t>
            </a:r>
            <a:r>
              <a:rPr lang="en-GB" sz="2000" dirty="0">
                <a:latin typeface="Comic Sans MS" panose="030F0702030302020204" pitchFamily="66" charset="0"/>
              </a:rPr>
              <a:t>and</a:t>
            </a:r>
            <a:r>
              <a:rPr lang="en-GB" sz="2000" dirty="0">
                <a:solidFill>
                  <a:schemeClr val="accent6"/>
                </a:solidFill>
                <a:latin typeface="Comic Sans MS" panose="030F0702030302020204" pitchFamily="66" charset="0"/>
              </a:rPr>
              <a:t> </a:t>
            </a:r>
            <a:r>
              <a:rPr lang="en-GB" sz="2000" dirty="0">
                <a:solidFill>
                  <a:srgbClr val="7030A0"/>
                </a:solidFill>
                <a:latin typeface="Comic Sans MS" panose="030F0702030302020204" pitchFamily="66" charset="0"/>
              </a:rPr>
              <a:t>Purple</a:t>
            </a:r>
            <a:r>
              <a:rPr lang="en-GB" sz="2000" dirty="0">
                <a:latin typeface="Comic Sans MS" panose="030F0702030302020204" pitchFamily="66" charset="0"/>
              </a:rPr>
              <a:t>: Solve the following word problems. </a:t>
            </a:r>
          </a:p>
          <a:p>
            <a:r>
              <a:rPr lang="en-GB" sz="2000" dirty="0">
                <a:highlight>
                  <a:srgbClr val="FFFF00"/>
                </a:highlight>
                <a:latin typeface="Comic Sans MS" panose="030F0702030302020204" pitchFamily="66" charset="0"/>
              </a:rPr>
              <a:t>Note: all of these problems are multi-step problems and will need more than one calculation to find the answer. Some steps may also involve simple multiplication.</a:t>
            </a:r>
          </a:p>
        </p:txBody>
      </p:sp>
      <p:pic>
        <p:nvPicPr>
          <p:cNvPr id="3" name="Picture 2">
            <a:extLst>
              <a:ext uri="{FF2B5EF4-FFF2-40B4-BE49-F238E27FC236}">
                <a16:creationId xmlns:a16="http://schemas.microsoft.com/office/drawing/2014/main" id="{5090A0FC-0870-4F5C-A7F3-5422DECDDE28}"/>
              </a:ext>
            </a:extLst>
          </p:cNvPr>
          <p:cNvPicPr>
            <a:picLocks noChangeAspect="1"/>
          </p:cNvPicPr>
          <p:nvPr/>
        </p:nvPicPr>
        <p:blipFill>
          <a:blip r:embed="rId2"/>
          <a:stretch>
            <a:fillRect/>
          </a:stretch>
        </p:blipFill>
        <p:spPr>
          <a:xfrm>
            <a:off x="85236" y="1859844"/>
            <a:ext cx="8662180" cy="4557639"/>
          </a:xfrm>
          <a:prstGeom prst="rect">
            <a:avLst/>
          </a:prstGeom>
        </p:spPr>
      </p:pic>
      <p:sp>
        <p:nvSpPr>
          <p:cNvPr id="7" name="TextBox 6">
            <a:extLst>
              <a:ext uri="{FF2B5EF4-FFF2-40B4-BE49-F238E27FC236}">
                <a16:creationId xmlns:a16="http://schemas.microsoft.com/office/drawing/2014/main" id="{9020CCA0-1F56-44F3-8396-048F814C5621}"/>
              </a:ext>
            </a:extLst>
          </p:cNvPr>
          <p:cNvSpPr txBox="1"/>
          <p:nvPr/>
        </p:nvSpPr>
        <p:spPr>
          <a:xfrm>
            <a:off x="85236" y="6417483"/>
            <a:ext cx="5471370" cy="400110"/>
          </a:xfrm>
          <a:prstGeom prst="rect">
            <a:avLst/>
          </a:prstGeom>
          <a:noFill/>
        </p:spPr>
        <p:txBody>
          <a:bodyPr wrap="none" rtlCol="0">
            <a:spAutoFit/>
          </a:bodyPr>
          <a:lstStyle/>
          <a:p>
            <a:r>
              <a:rPr lang="en-GB" sz="2000" dirty="0">
                <a:latin typeface="Comic Sans MS" panose="030F0702030302020204" pitchFamily="66" charset="0"/>
              </a:rPr>
              <a:t>Answers are at the end of the presentation.</a:t>
            </a:r>
          </a:p>
        </p:txBody>
      </p:sp>
      <p:sp>
        <p:nvSpPr>
          <p:cNvPr id="8" name="TextBox 7">
            <a:extLst>
              <a:ext uri="{FF2B5EF4-FFF2-40B4-BE49-F238E27FC236}">
                <a16:creationId xmlns:a16="http://schemas.microsoft.com/office/drawing/2014/main" id="{CABE0CF7-9566-4779-842F-5A82E414006B}"/>
              </a:ext>
            </a:extLst>
          </p:cNvPr>
          <p:cNvSpPr txBox="1"/>
          <p:nvPr/>
        </p:nvSpPr>
        <p:spPr>
          <a:xfrm>
            <a:off x="8874383" y="2448061"/>
            <a:ext cx="3232381" cy="1323439"/>
          </a:xfrm>
          <a:prstGeom prst="rect">
            <a:avLst/>
          </a:prstGeom>
          <a:noFill/>
        </p:spPr>
        <p:txBody>
          <a:bodyPr wrap="square" rtlCol="0">
            <a:spAutoFit/>
          </a:bodyPr>
          <a:lstStyle/>
          <a:p>
            <a:r>
              <a:rPr lang="en-GB" sz="2000" dirty="0">
                <a:latin typeface="Comic Sans MS" panose="030F0702030302020204" pitchFamily="66" charset="0"/>
              </a:rPr>
              <a:t>Tip: children often find Q1 the most difficult.</a:t>
            </a:r>
          </a:p>
          <a:p>
            <a:r>
              <a:rPr lang="en-GB" sz="2000" dirty="0">
                <a:latin typeface="Comic Sans MS" panose="030F0702030302020204" pitchFamily="66" charset="0"/>
              </a:rPr>
              <a:t>Try starting at Q2 and</a:t>
            </a:r>
          </a:p>
          <a:p>
            <a:r>
              <a:rPr lang="en-GB" sz="2000" dirty="0">
                <a:latin typeface="Comic Sans MS" panose="030F0702030302020204" pitchFamily="66" charset="0"/>
              </a:rPr>
              <a:t>return to Q1 at the end.</a:t>
            </a:r>
          </a:p>
        </p:txBody>
      </p:sp>
    </p:spTree>
    <p:extLst>
      <p:ext uri="{BB962C8B-B14F-4D97-AF65-F5344CB8AC3E}">
        <p14:creationId xmlns:p14="http://schemas.microsoft.com/office/powerpoint/2010/main" val="23953970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sp>
        <p:nvSpPr>
          <p:cNvPr id="6" name="TextBox 5">
            <a:extLst>
              <a:ext uri="{FF2B5EF4-FFF2-40B4-BE49-F238E27FC236}">
                <a16:creationId xmlns:a16="http://schemas.microsoft.com/office/drawing/2014/main" id="{FCFE2ECD-9703-4058-A799-69E9800607E8}"/>
              </a:ext>
            </a:extLst>
          </p:cNvPr>
          <p:cNvSpPr txBox="1"/>
          <p:nvPr/>
        </p:nvSpPr>
        <p:spPr>
          <a:xfrm>
            <a:off x="152971" y="830997"/>
            <a:ext cx="1585520" cy="400110"/>
          </a:xfrm>
          <a:prstGeom prst="rect">
            <a:avLst/>
          </a:prstGeom>
          <a:noFill/>
        </p:spPr>
        <p:txBody>
          <a:bodyPr wrap="square" rtlCol="0">
            <a:spAutoFit/>
          </a:bodyPr>
          <a:lstStyle/>
          <a:p>
            <a:r>
              <a:rPr lang="en-GB" sz="2000" dirty="0">
                <a:highlight>
                  <a:srgbClr val="FFFF00"/>
                </a:highlight>
                <a:latin typeface="Comic Sans MS" panose="030F0702030302020204" pitchFamily="66" charset="0"/>
              </a:rPr>
              <a:t>ANSWERS</a:t>
            </a:r>
          </a:p>
        </p:txBody>
      </p:sp>
      <p:pic>
        <p:nvPicPr>
          <p:cNvPr id="2" name="Picture 1">
            <a:extLst>
              <a:ext uri="{FF2B5EF4-FFF2-40B4-BE49-F238E27FC236}">
                <a16:creationId xmlns:a16="http://schemas.microsoft.com/office/drawing/2014/main" id="{93A2323B-95A7-4D01-B641-434A4F857536}"/>
              </a:ext>
            </a:extLst>
          </p:cNvPr>
          <p:cNvPicPr>
            <a:picLocks noChangeAspect="1"/>
          </p:cNvPicPr>
          <p:nvPr/>
        </p:nvPicPr>
        <p:blipFill>
          <a:blip r:embed="rId2"/>
          <a:stretch>
            <a:fillRect/>
          </a:stretch>
        </p:blipFill>
        <p:spPr>
          <a:xfrm>
            <a:off x="152971" y="1728217"/>
            <a:ext cx="8390476" cy="2200000"/>
          </a:xfrm>
          <a:prstGeom prst="rect">
            <a:avLst/>
          </a:prstGeom>
        </p:spPr>
      </p:pic>
      <p:sp>
        <p:nvSpPr>
          <p:cNvPr id="5" name="TextBox 4">
            <a:extLst>
              <a:ext uri="{FF2B5EF4-FFF2-40B4-BE49-F238E27FC236}">
                <a16:creationId xmlns:a16="http://schemas.microsoft.com/office/drawing/2014/main" id="{87AA2897-2869-48FE-BF3F-4749BAD281A6}"/>
              </a:ext>
            </a:extLst>
          </p:cNvPr>
          <p:cNvSpPr txBox="1"/>
          <p:nvPr/>
        </p:nvSpPr>
        <p:spPr>
          <a:xfrm>
            <a:off x="152971" y="1266552"/>
            <a:ext cx="1319592" cy="461665"/>
          </a:xfrm>
          <a:prstGeom prst="rect">
            <a:avLst/>
          </a:prstGeom>
          <a:noFill/>
        </p:spPr>
        <p:txBody>
          <a:bodyPr wrap="none" rtlCol="0">
            <a:spAutoFit/>
          </a:bodyPr>
          <a:lstStyle/>
          <a:p>
            <a:r>
              <a:rPr lang="en-GB" sz="2400" dirty="0">
                <a:solidFill>
                  <a:schemeClr val="accent2"/>
                </a:solidFill>
                <a:latin typeface="Comic Sans MS" panose="030F0702030302020204" pitchFamily="66" charset="0"/>
              </a:rPr>
              <a:t>Orange:</a:t>
            </a:r>
          </a:p>
        </p:txBody>
      </p:sp>
      <p:sp>
        <p:nvSpPr>
          <p:cNvPr id="9" name="TextBox 8">
            <a:extLst>
              <a:ext uri="{FF2B5EF4-FFF2-40B4-BE49-F238E27FC236}">
                <a16:creationId xmlns:a16="http://schemas.microsoft.com/office/drawing/2014/main" id="{C034D7FD-CB14-4CEE-B344-2BA604918F26}"/>
              </a:ext>
            </a:extLst>
          </p:cNvPr>
          <p:cNvSpPr txBox="1"/>
          <p:nvPr/>
        </p:nvSpPr>
        <p:spPr>
          <a:xfrm>
            <a:off x="152971" y="3963662"/>
            <a:ext cx="1181734" cy="461665"/>
          </a:xfrm>
          <a:prstGeom prst="rect">
            <a:avLst/>
          </a:prstGeom>
          <a:noFill/>
        </p:spPr>
        <p:txBody>
          <a:bodyPr wrap="none" rtlCol="0">
            <a:spAutoFit/>
          </a:bodyPr>
          <a:lstStyle/>
          <a:p>
            <a:r>
              <a:rPr lang="en-GB" sz="2400" dirty="0">
                <a:solidFill>
                  <a:schemeClr val="accent4"/>
                </a:solidFill>
                <a:latin typeface="Comic Sans MS" panose="030F0702030302020204" pitchFamily="66" charset="0"/>
              </a:rPr>
              <a:t>Yellow:</a:t>
            </a:r>
          </a:p>
        </p:txBody>
      </p:sp>
      <p:pic>
        <p:nvPicPr>
          <p:cNvPr id="10" name="Picture 9">
            <a:extLst>
              <a:ext uri="{FF2B5EF4-FFF2-40B4-BE49-F238E27FC236}">
                <a16:creationId xmlns:a16="http://schemas.microsoft.com/office/drawing/2014/main" id="{484545CF-81D4-42D2-9B48-F0D18CC23AFE}"/>
              </a:ext>
            </a:extLst>
          </p:cNvPr>
          <p:cNvPicPr>
            <a:picLocks noChangeAspect="1"/>
          </p:cNvPicPr>
          <p:nvPr/>
        </p:nvPicPr>
        <p:blipFill>
          <a:blip r:embed="rId3"/>
          <a:stretch>
            <a:fillRect/>
          </a:stretch>
        </p:blipFill>
        <p:spPr>
          <a:xfrm>
            <a:off x="152971" y="4491448"/>
            <a:ext cx="8390476" cy="2200000"/>
          </a:xfrm>
          <a:prstGeom prst="rect">
            <a:avLst/>
          </a:prstGeom>
        </p:spPr>
      </p:pic>
    </p:spTree>
    <p:extLst>
      <p:ext uri="{BB962C8B-B14F-4D97-AF65-F5344CB8AC3E}">
        <p14:creationId xmlns:p14="http://schemas.microsoft.com/office/powerpoint/2010/main" val="41918860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sp>
        <p:nvSpPr>
          <p:cNvPr id="5" name="TextBox 4">
            <a:extLst>
              <a:ext uri="{FF2B5EF4-FFF2-40B4-BE49-F238E27FC236}">
                <a16:creationId xmlns:a16="http://schemas.microsoft.com/office/drawing/2014/main" id="{87AA2897-2869-48FE-BF3F-4749BAD281A6}"/>
              </a:ext>
            </a:extLst>
          </p:cNvPr>
          <p:cNvSpPr txBox="1"/>
          <p:nvPr/>
        </p:nvSpPr>
        <p:spPr>
          <a:xfrm>
            <a:off x="160955" y="835664"/>
            <a:ext cx="4006225" cy="461665"/>
          </a:xfrm>
          <a:prstGeom prst="rect">
            <a:avLst/>
          </a:prstGeom>
          <a:noFill/>
        </p:spPr>
        <p:txBody>
          <a:bodyPr wrap="none" rtlCol="0">
            <a:spAutoFit/>
          </a:bodyPr>
          <a:lstStyle/>
          <a:p>
            <a:r>
              <a:rPr lang="en-GB" sz="2400" dirty="0">
                <a:highlight>
                  <a:srgbClr val="FFFF00"/>
                </a:highlight>
                <a:latin typeface="Comic Sans MS" panose="030F0702030302020204" pitchFamily="66" charset="0"/>
              </a:rPr>
              <a:t>Green &amp; Purple ANSWERS</a:t>
            </a:r>
          </a:p>
        </p:txBody>
      </p:sp>
      <p:pic>
        <p:nvPicPr>
          <p:cNvPr id="3" name="Picture 2">
            <a:extLst>
              <a:ext uri="{FF2B5EF4-FFF2-40B4-BE49-F238E27FC236}">
                <a16:creationId xmlns:a16="http://schemas.microsoft.com/office/drawing/2014/main" id="{A2092F1E-0A08-4543-B660-B7FB79ECA999}"/>
              </a:ext>
            </a:extLst>
          </p:cNvPr>
          <p:cNvPicPr>
            <a:picLocks noChangeAspect="1"/>
          </p:cNvPicPr>
          <p:nvPr/>
        </p:nvPicPr>
        <p:blipFill>
          <a:blip r:embed="rId2"/>
          <a:stretch>
            <a:fillRect/>
          </a:stretch>
        </p:blipFill>
        <p:spPr>
          <a:xfrm>
            <a:off x="160955" y="1324667"/>
            <a:ext cx="4790476" cy="5533333"/>
          </a:xfrm>
          <a:prstGeom prst="rect">
            <a:avLst/>
          </a:prstGeom>
        </p:spPr>
      </p:pic>
      <p:sp>
        <p:nvSpPr>
          <p:cNvPr id="7" name="TextBox 6">
            <a:extLst>
              <a:ext uri="{FF2B5EF4-FFF2-40B4-BE49-F238E27FC236}">
                <a16:creationId xmlns:a16="http://schemas.microsoft.com/office/drawing/2014/main" id="{43605544-B7CC-428B-8D99-717154E2F857}"/>
              </a:ext>
            </a:extLst>
          </p:cNvPr>
          <p:cNvSpPr txBox="1"/>
          <p:nvPr/>
        </p:nvSpPr>
        <p:spPr>
          <a:xfrm>
            <a:off x="4951430" y="1174683"/>
            <a:ext cx="6322312" cy="1477328"/>
          </a:xfrm>
          <a:prstGeom prst="rect">
            <a:avLst/>
          </a:prstGeom>
          <a:noFill/>
        </p:spPr>
        <p:txBody>
          <a:bodyPr wrap="square" rtlCol="0">
            <a:spAutoFit/>
          </a:bodyPr>
          <a:lstStyle/>
          <a:p>
            <a:r>
              <a:rPr lang="en-GB" dirty="0">
                <a:latin typeface="Comic Sans MS" panose="030F0702030302020204" pitchFamily="66" charset="0"/>
              </a:rPr>
              <a:t>Q1. First find out how many sheep had 1 lamb: </a:t>
            </a:r>
          </a:p>
          <a:p>
            <a:r>
              <a:rPr lang="en-GB" dirty="0">
                <a:latin typeface="Comic Sans MS" panose="030F0702030302020204" pitchFamily="66" charset="0"/>
              </a:rPr>
              <a:t>233 – 32 – 10 - 126 = 65 lambs </a:t>
            </a:r>
          </a:p>
          <a:p>
            <a:r>
              <a:rPr lang="en-GB" dirty="0">
                <a:latin typeface="Comic Sans MS" panose="030F0702030302020204" pitchFamily="66" charset="0"/>
              </a:rPr>
              <a:t>Then how many twins there were: 126 x 2 = 252</a:t>
            </a:r>
          </a:p>
          <a:p>
            <a:r>
              <a:rPr lang="en-GB" dirty="0">
                <a:latin typeface="Comic Sans MS" panose="030F0702030302020204" pitchFamily="66" charset="0"/>
              </a:rPr>
              <a:t>Then how many triplets: 32 x 3 = 96</a:t>
            </a:r>
          </a:p>
          <a:p>
            <a:r>
              <a:rPr lang="en-GB" dirty="0">
                <a:latin typeface="Comic Sans MS" panose="030F0702030302020204" pitchFamily="66" charset="0"/>
              </a:rPr>
              <a:t>Add the single lambs, twins and triplets = 413 lambs</a:t>
            </a:r>
          </a:p>
        </p:txBody>
      </p:sp>
      <p:sp>
        <p:nvSpPr>
          <p:cNvPr id="11" name="TextBox 10">
            <a:extLst>
              <a:ext uri="{FF2B5EF4-FFF2-40B4-BE49-F238E27FC236}">
                <a16:creationId xmlns:a16="http://schemas.microsoft.com/office/drawing/2014/main" id="{18FB3313-5110-490E-803F-61F8DF1FBDD7}"/>
              </a:ext>
            </a:extLst>
          </p:cNvPr>
          <p:cNvSpPr txBox="1"/>
          <p:nvPr/>
        </p:nvSpPr>
        <p:spPr>
          <a:xfrm>
            <a:off x="4951430" y="2618209"/>
            <a:ext cx="6322312" cy="1200329"/>
          </a:xfrm>
          <a:prstGeom prst="rect">
            <a:avLst/>
          </a:prstGeom>
          <a:noFill/>
        </p:spPr>
        <p:txBody>
          <a:bodyPr wrap="square" rtlCol="0">
            <a:spAutoFit/>
          </a:bodyPr>
          <a:lstStyle/>
          <a:p>
            <a:r>
              <a:rPr lang="en-GB" dirty="0">
                <a:latin typeface="Comic Sans MS" panose="030F0702030302020204" pitchFamily="66" charset="0"/>
              </a:rPr>
              <a:t>Q2. First find the total number of books in the library when it is full: 437 + 255 = 692. (column or counting on)</a:t>
            </a:r>
          </a:p>
          <a:p>
            <a:r>
              <a:rPr lang="en-GB" dirty="0">
                <a:latin typeface="Comic Sans MS" panose="030F0702030302020204" pitchFamily="66" charset="0"/>
              </a:rPr>
              <a:t>Then subtract the number taken out to find out how many are left: 692 – 103 = 589 books (Near multiple)</a:t>
            </a:r>
          </a:p>
        </p:txBody>
      </p:sp>
      <p:sp>
        <p:nvSpPr>
          <p:cNvPr id="12" name="TextBox 11">
            <a:extLst>
              <a:ext uri="{FF2B5EF4-FFF2-40B4-BE49-F238E27FC236}">
                <a16:creationId xmlns:a16="http://schemas.microsoft.com/office/drawing/2014/main" id="{2574D7DC-1FC5-4419-B530-7908B71BD887}"/>
              </a:ext>
            </a:extLst>
          </p:cNvPr>
          <p:cNvSpPr txBox="1"/>
          <p:nvPr/>
        </p:nvSpPr>
        <p:spPr>
          <a:xfrm>
            <a:off x="4951429" y="3818538"/>
            <a:ext cx="6993644" cy="923330"/>
          </a:xfrm>
          <a:prstGeom prst="rect">
            <a:avLst/>
          </a:prstGeom>
          <a:noFill/>
        </p:spPr>
        <p:txBody>
          <a:bodyPr wrap="square" rtlCol="0">
            <a:spAutoFit/>
          </a:bodyPr>
          <a:lstStyle/>
          <a:p>
            <a:r>
              <a:rPr lang="en-GB" dirty="0">
                <a:latin typeface="Comic Sans MS" panose="030F0702030302020204" pitchFamily="66" charset="0"/>
              </a:rPr>
              <a:t>Q3. First find the total number of fans: 3245 + 1374 = 4619</a:t>
            </a:r>
          </a:p>
          <a:p>
            <a:r>
              <a:rPr lang="en-GB" dirty="0">
                <a:latin typeface="Comic Sans MS" panose="030F0702030302020204" pitchFamily="66" charset="0"/>
              </a:rPr>
              <a:t>Then multiply by £10 to find the total ticket sales: </a:t>
            </a:r>
          </a:p>
          <a:p>
            <a:r>
              <a:rPr lang="en-GB" dirty="0">
                <a:latin typeface="Comic Sans MS" panose="030F0702030302020204" pitchFamily="66" charset="0"/>
              </a:rPr>
              <a:t>4619 x £10 = £46,190</a:t>
            </a:r>
          </a:p>
        </p:txBody>
      </p:sp>
      <p:sp>
        <p:nvSpPr>
          <p:cNvPr id="13" name="TextBox 12">
            <a:extLst>
              <a:ext uri="{FF2B5EF4-FFF2-40B4-BE49-F238E27FC236}">
                <a16:creationId xmlns:a16="http://schemas.microsoft.com/office/drawing/2014/main" id="{14E68552-7346-4234-8964-914E72684B09}"/>
              </a:ext>
            </a:extLst>
          </p:cNvPr>
          <p:cNvSpPr txBox="1"/>
          <p:nvPr/>
        </p:nvSpPr>
        <p:spPr>
          <a:xfrm>
            <a:off x="4951428" y="4661899"/>
            <a:ext cx="7240572" cy="923330"/>
          </a:xfrm>
          <a:prstGeom prst="rect">
            <a:avLst/>
          </a:prstGeom>
          <a:noFill/>
        </p:spPr>
        <p:txBody>
          <a:bodyPr wrap="square" rtlCol="0">
            <a:spAutoFit/>
          </a:bodyPr>
          <a:lstStyle/>
          <a:p>
            <a:r>
              <a:rPr lang="en-GB" dirty="0">
                <a:latin typeface="Comic Sans MS" panose="030F0702030302020204" pitchFamily="66" charset="0"/>
              </a:rPr>
              <a:t>Q4. First add the people who got onto the train </a:t>
            </a:r>
          </a:p>
          <a:p>
            <a:r>
              <a:rPr lang="en-GB" dirty="0">
                <a:latin typeface="Comic Sans MS" panose="030F0702030302020204" pitchFamily="66" charset="0"/>
              </a:rPr>
              <a:t>1346 + 149 = 1495 (near multiple addition)</a:t>
            </a:r>
          </a:p>
          <a:p>
            <a:r>
              <a:rPr lang="en-GB" dirty="0">
                <a:latin typeface="Comic Sans MS" panose="030F0702030302020204" pitchFamily="66" charset="0"/>
              </a:rPr>
              <a:t>Then subtract the number who got off: 1495 – 32 = 1463 (PV)</a:t>
            </a:r>
          </a:p>
        </p:txBody>
      </p:sp>
      <p:sp>
        <p:nvSpPr>
          <p:cNvPr id="14" name="TextBox 13">
            <a:extLst>
              <a:ext uri="{FF2B5EF4-FFF2-40B4-BE49-F238E27FC236}">
                <a16:creationId xmlns:a16="http://schemas.microsoft.com/office/drawing/2014/main" id="{4A256B28-3897-4004-9106-9E30FD67B45F}"/>
              </a:ext>
            </a:extLst>
          </p:cNvPr>
          <p:cNvSpPr txBox="1"/>
          <p:nvPr/>
        </p:nvSpPr>
        <p:spPr>
          <a:xfrm>
            <a:off x="4980971" y="5639552"/>
            <a:ext cx="7240572" cy="1200329"/>
          </a:xfrm>
          <a:prstGeom prst="rect">
            <a:avLst/>
          </a:prstGeom>
          <a:noFill/>
        </p:spPr>
        <p:txBody>
          <a:bodyPr wrap="square" rtlCol="0">
            <a:spAutoFit/>
          </a:bodyPr>
          <a:lstStyle/>
          <a:p>
            <a:r>
              <a:rPr lang="en-GB" dirty="0">
                <a:latin typeface="Comic Sans MS" panose="030F0702030302020204" pitchFamily="66" charset="0"/>
              </a:rPr>
              <a:t>Q5. First find out how many adults went to the cinema: </a:t>
            </a:r>
          </a:p>
          <a:p>
            <a:r>
              <a:rPr lang="en-GB" dirty="0">
                <a:latin typeface="Comic Sans MS" panose="030F0702030302020204" pitchFamily="66" charset="0"/>
              </a:rPr>
              <a:t>246-89 = 157 (column or count on).</a:t>
            </a:r>
          </a:p>
          <a:p>
            <a:r>
              <a:rPr lang="en-GB" dirty="0">
                <a:latin typeface="Comic Sans MS" panose="030F0702030302020204" pitchFamily="66" charset="0"/>
              </a:rPr>
              <a:t>Then multiply this amount by £5. You may find it easier to multiply by £10 then halve the total.</a:t>
            </a:r>
          </a:p>
        </p:txBody>
      </p:sp>
    </p:spTree>
    <p:extLst>
      <p:ext uri="{BB962C8B-B14F-4D97-AF65-F5344CB8AC3E}">
        <p14:creationId xmlns:p14="http://schemas.microsoft.com/office/powerpoint/2010/main" val="3336501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sp>
        <p:nvSpPr>
          <p:cNvPr id="5" name="TextBox 4">
            <a:extLst>
              <a:ext uri="{FF2B5EF4-FFF2-40B4-BE49-F238E27FC236}">
                <a16:creationId xmlns:a16="http://schemas.microsoft.com/office/drawing/2014/main" id="{14EB22D2-C1AA-4A03-A307-3566F23C08BE}"/>
              </a:ext>
            </a:extLst>
          </p:cNvPr>
          <p:cNvSpPr txBox="1"/>
          <p:nvPr/>
        </p:nvSpPr>
        <p:spPr>
          <a:xfrm>
            <a:off x="602609" y="1276863"/>
            <a:ext cx="1787669" cy="461665"/>
          </a:xfrm>
          <a:prstGeom prst="rect">
            <a:avLst/>
          </a:prstGeom>
          <a:noFill/>
        </p:spPr>
        <p:txBody>
          <a:bodyPr wrap="none" rtlCol="0">
            <a:spAutoFit/>
          </a:bodyPr>
          <a:lstStyle/>
          <a:p>
            <a:r>
              <a:rPr lang="en-GB" sz="2400" u="sng" dirty="0">
                <a:highlight>
                  <a:srgbClr val="FFFF00"/>
                </a:highlight>
                <a:latin typeface="Comic Sans MS" panose="030F0702030302020204" pitchFamily="66" charset="0"/>
              </a:rPr>
              <a:t>ANSWERS</a:t>
            </a:r>
          </a:p>
        </p:txBody>
      </p:sp>
      <p:sp>
        <p:nvSpPr>
          <p:cNvPr id="6" name="Rectangle 5">
            <a:extLst>
              <a:ext uri="{FF2B5EF4-FFF2-40B4-BE49-F238E27FC236}">
                <a16:creationId xmlns:a16="http://schemas.microsoft.com/office/drawing/2014/main" id="{1F458B22-A8C2-4850-BE37-7AB3A56011C4}"/>
              </a:ext>
            </a:extLst>
          </p:cNvPr>
          <p:cNvSpPr/>
          <p:nvPr/>
        </p:nvSpPr>
        <p:spPr>
          <a:xfrm>
            <a:off x="259644" y="2184394"/>
            <a:ext cx="11552528" cy="3785652"/>
          </a:xfrm>
          <a:prstGeom prst="rect">
            <a:avLst/>
          </a:prstGeom>
        </p:spPr>
        <p:txBody>
          <a:bodyPr wrap="square">
            <a:spAutoFit/>
          </a:bodyPr>
          <a:lstStyle/>
          <a:p>
            <a:r>
              <a:rPr lang="en-GB" sz="2000" dirty="0">
                <a:latin typeface="Comic Sans MS" panose="030F0702030302020204" pitchFamily="66" charset="0"/>
                <a:ea typeface="Times New Roman" panose="02020603050405020304" pitchFamily="18" charset="0"/>
              </a:rPr>
              <a:t>131 x 10 = 1310 	All digits move one place value position to the left. Place holding zero 			added to the 1s column.</a:t>
            </a:r>
            <a:endParaRPr lang="en-GB" sz="2000" dirty="0">
              <a:effectLst/>
              <a:latin typeface="Comic Sans MS" panose="030F0702030302020204" pitchFamily="66" charset="0"/>
              <a:ea typeface="Times New Roman" panose="02020603050405020304" pitchFamily="18" charset="0"/>
            </a:endParaRPr>
          </a:p>
          <a:p>
            <a:r>
              <a:rPr lang="en-GB" sz="2000" dirty="0">
                <a:latin typeface="Comic Sans MS" panose="030F0702030302020204" pitchFamily="66" charset="0"/>
                <a:ea typeface="Times New Roman" panose="02020603050405020304" pitchFamily="18" charset="0"/>
              </a:rPr>
              <a:t>74 ÷ 100 = 0.74	All digits move two place value positions to the right.</a:t>
            </a:r>
            <a:endParaRPr lang="en-GB" sz="2000" dirty="0">
              <a:effectLst/>
              <a:latin typeface="Comic Sans MS" panose="030F0702030302020204" pitchFamily="66" charset="0"/>
              <a:ea typeface="Times New Roman" panose="02020603050405020304" pitchFamily="18" charset="0"/>
            </a:endParaRPr>
          </a:p>
          <a:p>
            <a:r>
              <a:rPr lang="en-GB" sz="2000" dirty="0">
                <a:latin typeface="Comic Sans MS" panose="030F0702030302020204" pitchFamily="66" charset="0"/>
                <a:ea typeface="Times New Roman" panose="02020603050405020304" pitchFamily="18" charset="0"/>
              </a:rPr>
              <a:t>84 ÷ 10 = 8.4		All digits move one place value position to the right.</a:t>
            </a:r>
            <a:endParaRPr lang="en-GB" sz="2000" dirty="0">
              <a:effectLst/>
              <a:latin typeface="Comic Sans MS" panose="030F0702030302020204" pitchFamily="66" charset="0"/>
              <a:ea typeface="Times New Roman" panose="02020603050405020304" pitchFamily="18" charset="0"/>
            </a:endParaRPr>
          </a:p>
          <a:p>
            <a:endParaRPr lang="en-GB" sz="2000" dirty="0">
              <a:latin typeface="Comic Sans MS" panose="030F0702030302020204" pitchFamily="66" charset="0"/>
              <a:ea typeface="Times New Roman" panose="02020603050405020304" pitchFamily="18" charset="0"/>
            </a:endParaRPr>
          </a:p>
          <a:p>
            <a:r>
              <a:rPr lang="en-GB" sz="2000" dirty="0">
                <a:latin typeface="Comic Sans MS" panose="030F0702030302020204" pitchFamily="66" charset="0"/>
                <a:ea typeface="Times New Roman" panose="02020603050405020304" pitchFamily="18" charset="0"/>
              </a:rPr>
              <a:t>308 x 100 = 30,800	 All digits move two place value positions to the left. Place holding zeros 			 added to the 1s and 10s column.</a:t>
            </a:r>
            <a:endParaRPr lang="en-GB" sz="2000" dirty="0">
              <a:effectLst/>
              <a:latin typeface="Comic Sans MS" panose="030F0702030302020204" pitchFamily="66" charset="0"/>
              <a:ea typeface="Times New Roman" panose="02020603050405020304" pitchFamily="18" charset="0"/>
            </a:endParaRPr>
          </a:p>
          <a:p>
            <a:endParaRPr lang="en-GB" sz="2000" dirty="0">
              <a:effectLst/>
              <a:latin typeface="Comic Sans MS" panose="030F0702030302020204" pitchFamily="66" charset="0"/>
              <a:ea typeface="Times New Roman" panose="02020603050405020304" pitchFamily="18" charset="0"/>
            </a:endParaRPr>
          </a:p>
          <a:p>
            <a:r>
              <a:rPr lang="en-GB" sz="2000" dirty="0">
                <a:latin typeface="Comic Sans MS" panose="030F0702030302020204" pitchFamily="66" charset="0"/>
                <a:ea typeface="Times New Roman" panose="02020603050405020304" pitchFamily="18" charset="0"/>
              </a:rPr>
              <a:t>202 ÷ 100 = 2.02	All digits move two place value positions to the right.</a:t>
            </a:r>
            <a:endParaRPr lang="en-GB" sz="2000" dirty="0">
              <a:effectLst/>
              <a:latin typeface="Comic Sans MS" panose="030F0702030302020204" pitchFamily="66" charset="0"/>
              <a:ea typeface="Times New Roman" panose="02020603050405020304" pitchFamily="18" charset="0"/>
            </a:endParaRPr>
          </a:p>
          <a:p>
            <a:r>
              <a:rPr lang="en-GB" sz="2000" dirty="0">
                <a:latin typeface="Comic Sans MS" panose="030F0702030302020204" pitchFamily="66" charset="0"/>
                <a:ea typeface="Times New Roman" panose="02020603050405020304" pitchFamily="18" charset="0"/>
              </a:rPr>
              <a:t>4.9 x 10 = 49		All digits move one place value position to the left.</a:t>
            </a:r>
            <a:endParaRPr lang="en-GB" sz="2000" dirty="0">
              <a:effectLst/>
              <a:latin typeface="Comic Sans MS" panose="030F0702030302020204" pitchFamily="66" charset="0"/>
              <a:ea typeface="Times New Roman" panose="02020603050405020304" pitchFamily="18" charset="0"/>
            </a:endParaRPr>
          </a:p>
          <a:p>
            <a:endParaRPr lang="en-GB" sz="2000" dirty="0">
              <a:effectLst/>
              <a:latin typeface="Comic Sans MS" panose="030F0702030302020204" pitchFamily="66" charset="0"/>
              <a:ea typeface="Times New Roman" panose="02020603050405020304" pitchFamily="18" charset="0"/>
            </a:endParaRPr>
          </a:p>
          <a:p>
            <a:pPr hangingPunct="0"/>
            <a:r>
              <a:rPr lang="en-GB" sz="2000" dirty="0">
                <a:latin typeface="Comic Sans MS" panose="030F0702030302020204" pitchFamily="66" charset="0"/>
                <a:ea typeface="Times New Roman" panose="02020603050405020304" pitchFamily="18" charset="0"/>
              </a:rPr>
              <a:t>2.77 x 100 = 277	All digits move two place value positions to the left.</a:t>
            </a:r>
            <a:endParaRPr lang="en-GB" sz="2000" dirty="0">
              <a:effectLst/>
              <a:latin typeface="Comic Sans MS" panose="030F0702030302020204" pitchFamily="66" charset="0"/>
              <a:ea typeface="Times New Roman" panose="02020603050405020304" pitchFamily="18" charset="0"/>
            </a:endParaRPr>
          </a:p>
        </p:txBody>
      </p:sp>
    </p:spTree>
    <p:extLst>
      <p:ext uri="{BB962C8B-B14F-4D97-AF65-F5344CB8AC3E}">
        <p14:creationId xmlns:p14="http://schemas.microsoft.com/office/powerpoint/2010/main" val="383404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sp>
        <p:nvSpPr>
          <p:cNvPr id="6" name="Rectangle 5">
            <a:extLst>
              <a:ext uri="{FF2B5EF4-FFF2-40B4-BE49-F238E27FC236}">
                <a16:creationId xmlns:a16="http://schemas.microsoft.com/office/drawing/2014/main" id="{1F458B22-A8C2-4850-BE37-7AB3A56011C4}"/>
              </a:ext>
            </a:extLst>
          </p:cNvPr>
          <p:cNvSpPr/>
          <p:nvPr/>
        </p:nvSpPr>
        <p:spPr>
          <a:xfrm>
            <a:off x="129822" y="976836"/>
            <a:ext cx="11552528" cy="707886"/>
          </a:xfrm>
          <a:prstGeom prst="rect">
            <a:avLst/>
          </a:prstGeom>
        </p:spPr>
        <p:txBody>
          <a:bodyPr wrap="square">
            <a:spAutoFit/>
          </a:bodyPr>
          <a:lstStyle/>
          <a:p>
            <a:r>
              <a:rPr lang="en-GB" sz="2000" dirty="0">
                <a:latin typeface="Comic Sans MS" panose="030F0702030302020204" pitchFamily="66" charset="0"/>
                <a:ea typeface="Times New Roman" panose="02020603050405020304" pitchFamily="18" charset="0"/>
              </a:rPr>
              <a:t>Today, you are going to apply your learning from the last 2 weeks to solve addition and subtraction word problems. Remember RUCSAC:</a:t>
            </a:r>
          </a:p>
        </p:txBody>
      </p:sp>
      <p:pic>
        <p:nvPicPr>
          <p:cNvPr id="11" name="Picture 10">
            <a:extLst>
              <a:ext uri="{FF2B5EF4-FFF2-40B4-BE49-F238E27FC236}">
                <a16:creationId xmlns:a16="http://schemas.microsoft.com/office/drawing/2014/main" id="{EFFB1171-0E03-420C-9577-FE2C33FC2C88}"/>
              </a:ext>
            </a:extLst>
          </p:cNvPr>
          <p:cNvPicPr>
            <a:picLocks noChangeAspect="1"/>
          </p:cNvPicPr>
          <p:nvPr/>
        </p:nvPicPr>
        <p:blipFill>
          <a:blip r:embed="rId2"/>
          <a:stretch>
            <a:fillRect/>
          </a:stretch>
        </p:blipFill>
        <p:spPr>
          <a:xfrm>
            <a:off x="1915610" y="1830561"/>
            <a:ext cx="7527101" cy="4886328"/>
          </a:xfrm>
          <a:prstGeom prst="rect">
            <a:avLst/>
          </a:prstGeom>
        </p:spPr>
      </p:pic>
    </p:spTree>
    <p:extLst>
      <p:ext uri="{BB962C8B-B14F-4D97-AF65-F5344CB8AC3E}">
        <p14:creationId xmlns:p14="http://schemas.microsoft.com/office/powerpoint/2010/main" val="9059752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33867"/>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sp>
        <p:nvSpPr>
          <p:cNvPr id="6" name="Rectangle 5">
            <a:extLst>
              <a:ext uri="{FF2B5EF4-FFF2-40B4-BE49-F238E27FC236}">
                <a16:creationId xmlns:a16="http://schemas.microsoft.com/office/drawing/2014/main" id="{1F458B22-A8C2-4850-BE37-7AB3A56011C4}"/>
              </a:ext>
            </a:extLst>
          </p:cNvPr>
          <p:cNvSpPr/>
          <p:nvPr/>
        </p:nvSpPr>
        <p:spPr>
          <a:xfrm>
            <a:off x="558800" y="1473547"/>
            <a:ext cx="10222089" cy="4401205"/>
          </a:xfrm>
          <a:prstGeom prst="rect">
            <a:avLst/>
          </a:prstGeom>
        </p:spPr>
        <p:txBody>
          <a:bodyPr wrap="square">
            <a:spAutoFit/>
          </a:bodyPr>
          <a:lstStyle/>
          <a:p>
            <a:pPr marL="457200" indent="-457200">
              <a:buAutoNum type="arabicPeriod"/>
            </a:pPr>
            <a:r>
              <a:rPr lang="en-GB" sz="2000" dirty="0">
                <a:latin typeface="Comic Sans MS" panose="030F0702030302020204" pitchFamily="66" charset="0"/>
                <a:ea typeface="Times New Roman" panose="02020603050405020304" pitchFamily="18" charset="0"/>
              </a:rPr>
              <a:t>Read the question carefully at least twice. </a:t>
            </a:r>
          </a:p>
          <a:p>
            <a:pPr marL="457200" indent="-457200">
              <a:buAutoNum type="arabicPeriod"/>
            </a:pPr>
            <a:endParaRPr lang="en-GB" sz="2000" dirty="0">
              <a:latin typeface="Comic Sans MS" panose="030F0702030302020204" pitchFamily="66" charset="0"/>
              <a:ea typeface="Times New Roman" panose="02020603050405020304" pitchFamily="18" charset="0"/>
            </a:endParaRPr>
          </a:p>
          <a:p>
            <a:pPr marL="457200" indent="-457200">
              <a:buAutoNum type="arabicPeriod"/>
            </a:pPr>
            <a:r>
              <a:rPr lang="en-GB" sz="2000" dirty="0">
                <a:latin typeface="Comic Sans MS" panose="030F0702030302020204" pitchFamily="66" charset="0"/>
                <a:ea typeface="Times New Roman" panose="02020603050405020304" pitchFamily="18" charset="0"/>
              </a:rPr>
              <a:t>Understand: What is the question asking you to find out? What do you need to know? In multi-step problems, what do you need to find out first?   </a:t>
            </a:r>
          </a:p>
          <a:p>
            <a:pPr marL="457200" indent="-457200">
              <a:buAutoNum type="arabicPeriod"/>
            </a:pPr>
            <a:endParaRPr lang="en-GB" sz="2000" dirty="0">
              <a:latin typeface="Comic Sans MS" panose="030F0702030302020204" pitchFamily="66" charset="0"/>
              <a:ea typeface="Times New Roman" panose="02020603050405020304" pitchFamily="18" charset="0"/>
            </a:endParaRPr>
          </a:p>
          <a:p>
            <a:pPr marL="457200" indent="-457200">
              <a:buAutoNum type="arabicPeriod"/>
            </a:pPr>
            <a:r>
              <a:rPr lang="en-GB" sz="2000" dirty="0">
                <a:latin typeface="Comic Sans MS" panose="030F0702030302020204" pitchFamily="66" charset="0"/>
                <a:ea typeface="Times New Roman" panose="02020603050405020304" pitchFamily="18" charset="0"/>
              </a:rPr>
              <a:t>Choose: What operation is needed (x, ÷, +, -) and what method should you use? </a:t>
            </a:r>
          </a:p>
          <a:p>
            <a:pPr marL="457200" indent="-457200">
              <a:buAutoNum type="arabicPeriod"/>
            </a:pPr>
            <a:endParaRPr lang="en-GB" sz="2000" dirty="0">
              <a:latin typeface="Comic Sans MS" panose="030F0702030302020204" pitchFamily="66" charset="0"/>
              <a:ea typeface="Times New Roman" panose="02020603050405020304" pitchFamily="18" charset="0"/>
            </a:endParaRPr>
          </a:p>
          <a:p>
            <a:pPr marL="457200" indent="-457200">
              <a:buAutoNum type="arabicPeriod"/>
            </a:pPr>
            <a:r>
              <a:rPr lang="en-GB" sz="2000" dirty="0">
                <a:latin typeface="Comic Sans MS" panose="030F0702030302020204" pitchFamily="66" charset="0"/>
                <a:ea typeface="Times New Roman" panose="02020603050405020304" pitchFamily="18" charset="0"/>
              </a:rPr>
              <a:t>Solve: Carry out the calculation(s) needed. Remember, if it is a multi-step problem write a short sentence to show what each calculation is being used for.</a:t>
            </a:r>
          </a:p>
          <a:p>
            <a:pPr marL="457200" indent="-457200">
              <a:buAutoNum type="arabicPeriod"/>
            </a:pPr>
            <a:endParaRPr lang="en-GB" sz="2000" dirty="0">
              <a:latin typeface="Comic Sans MS" panose="030F0702030302020204" pitchFamily="66" charset="0"/>
              <a:ea typeface="Times New Roman" panose="02020603050405020304" pitchFamily="18" charset="0"/>
            </a:endParaRPr>
          </a:p>
          <a:p>
            <a:pPr marL="457200" indent="-457200">
              <a:buAutoNum type="arabicPeriod"/>
            </a:pPr>
            <a:r>
              <a:rPr lang="en-GB" sz="2000" dirty="0">
                <a:latin typeface="Comic Sans MS" panose="030F0702030302020204" pitchFamily="66" charset="0"/>
                <a:ea typeface="Times New Roman" panose="02020603050405020304" pitchFamily="18" charset="0"/>
              </a:rPr>
              <a:t>Answer: Word problems need word answers!</a:t>
            </a:r>
          </a:p>
          <a:p>
            <a:pPr marL="457200" indent="-457200">
              <a:buAutoNum type="arabicPeriod"/>
            </a:pPr>
            <a:endParaRPr lang="en-GB" sz="2000" dirty="0">
              <a:latin typeface="Comic Sans MS" panose="030F0702030302020204" pitchFamily="66" charset="0"/>
              <a:ea typeface="Times New Roman" panose="02020603050405020304" pitchFamily="18" charset="0"/>
            </a:endParaRPr>
          </a:p>
          <a:p>
            <a:pPr marL="457200" indent="-457200">
              <a:buAutoNum type="arabicPeriod"/>
            </a:pPr>
            <a:r>
              <a:rPr lang="en-GB" sz="2000" dirty="0">
                <a:latin typeface="Comic Sans MS" panose="030F0702030302020204" pitchFamily="66" charset="0"/>
                <a:ea typeface="Times New Roman" panose="02020603050405020304" pitchFamily="18" charset="0"/>
              </a:rPr>
              <a:t>Check: Check your answer against the original question. Does it make sense? Try using the inverse to check.</a:t>
            </a:r>
          </a:p>
        </p:txBody>
      </p:sp>
    </p:spTree>
    <p:extLst>
      <p:ext uri="{BB962C8B-B14F-4D97-AF65-F5344CB8AC3E}">
        <p14:creationId xmlns:p14="http://schemas.microsoft.com/office/powerpoint/2010/main" val="17476435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pic>
        <p:nvPicPr>
          <p:cNvPr id="2" name="Picture 1">
            <a:extLst>
              <a:ext uri="{FF2B5EF4-FFF2-40B4-BE49-F238E27FC236}">
                <a16:creationId xmlns:a16="http://schemas.microsoft.com/office/drawing/2014/main" id="{0B4427C4-081B-4647-B70E-6B67199DEF48}"/>
              </a:ext>
            </a:extLst>
          </p:cNvPr>
          <p:cNvPicPr>
            <a:picLocks noChangeAspect="1"/>
          </p:cNvPicPr>
          <p:nvPr/>
        </p:nvPicPr>
        <p:blipFill>
          <a:blip r:embed="rId2"/>
          <a:stretch>
            <a:fillRect/>
          </a:stretch>
        </p:blipFill>
        <p:spPr>
          <a:xfrm>
            <a:off x="954481" y="2436707"/>
            <a:ext cx="4335855" cy="1758101"/>
          </a:xfrm>
          <a:prstGeom prst="rect">
            <a:avLst/>
          </a:prstGeom>
        </p:spPr>
      </p:pic>
      <p:pic>
        <p:nvPicPr>
          <p:cNvPr id="3" name="Picture 2">
            <a:extLst>
              <a:ext uri="{FF2B5EF4-FFF2-40B4-BE49-F238E27FC236}">
                <a16:creationId xmlns:a16="http://schemas.microsoft.com/office/drawing/2014/main" id="{4218D665-5620-434E-9020-282B273187B8}"/>
              </a:ext>
            </a:extLst>
          </p:cNvPr>
          <p:cNvPicPr>
            <a:picLocks noChangeAspect="1"/>
          </p:cNvPicPr>
          <p:nvPr/>
        </p:nvPicPr>
        <p:blipFill>
          <a:blip r:embed="rId3"/>
          <a:stretch>
            <a:fillRect/>
          </a:stretch>
        </p:blipFill>
        <p:spPr>
          <a:xfrm>
            <a:off x="5906086" y="2436707"/>
            <a:ext cx="4537799" cy="1758100"/>
          </a:xfrm>
          <a:prstGeom prst="rect">
            <a:avLst/>
          </a:prstGeom>
        </p:spPr>
      </p:pic>
      <p:sp>
        <p:nvSpPr>
          <p:cNvPr id="5" name="TextBox 4">
            <a:extLst>
              <a:ext uri="{FF2B5EF4-FFF2-40B4-BE49-F238E27FC236}">
                <a16:creationId xmlns:a16="http://schemas.microsoft.com/office/drawing/2014/main" id="{A813DFA9-82B2-40D1-ABBA-27674671B6F8}"/>
              </a:ext>
            </a:extLst>
          </p:cNvPr>
          <p:cNvSpPr txBox="1"/>
          <p:nvPr/>
        </p:nvSpPr>
        <p:spPr>
          <a:xfrm>
            <a:off x="514350" y="1085879"/>
            <a:ext cx="10987088" cy="1200329"/>
          </a:xfrm>
          <a:prstGeom prst="rect">
            <a:avLst/>
          </a:prstGeom>
          <a:noFill/>
        </p:spPr>
        <p:txBody>
          <a:bodyPr wrap="square" rtlCol="0">
            <a:spAutoFit/>
          </a:bodyPr>
          <a:lstStyle/>
          <a:p>
            <a:r>
              <a:rPr lang="en-GB" sz="2400" dirty="0">
                <a:latin typeface="Comic Sans MS" panose="030F0702030302020204" pitchFamily="66" charset="0"/>
              </a:rPr>
              <a:t>Try these problems before moving on to today’s activities. Remember to use the most efficient calculation methods. The answers to these can be found on the three slides.</a:t>
            </a:r>
            <a:r>
              <a:rPr lang="en-GB" dirty="0"/>
              <a:t> </a:t>
            </a:r>
          </a:p>
        </p:txBody>
      </p:sp>
      <p:pic>
        <p:nvPicPr>
          <p:cNvPr id="7" name="Picture 6">
            <a:extLst>
              <a:ext uri="{FF2B5EF4-FFF2-40B4-BE49-F238E27FC236}">
                <a16:creationId xmlns:a16="http://schemas.microsoft.com/office/drawing/2014/main" id="{FA155DCA-D2B1-4CA8-8E57-9E7B2DEB8007}"/>
              </a:ext>
            </a:extLst>
          </p:cNvPr>
          <p:cNvPicPr>
            <a:picLocks noChangeAspect="1"/>
          </p:cNvPicPr>
          <p:nvPr/>
        </p:nvPicPr>
        <p:blipFill>
          <a:blip r:embed="rId4"/>
          <a:stretch>
            <a:fillRect/>
          </a:stretch>
        </p:blipFill>
        <p:spPr>
          <a:xfrm>
            <a:off x="3738158" y="4571792"/>
            <a:ext cx="4335855" cy="1679860"/>
          </a:xfrm>
          <a:prstGeom prst="rect">
            <a:avLst/>
          </a:prstGeom>
        </p:spPr>
      </p:pic>
    </p:spTree>
    <p:extLst>
      <p:ext uri="{BB962C8B-B14F-4D97-AF65-F5344CB8AC3E}">
        <p14:creationId xmlns:p14="http://schemas.microsoft.com/office/powerpoint/2010/main" val="7565728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pic>
        <p:nvPicPr>
          <p:cNvPr id="2" name="Picture 1">
            <a:extLst>
              <a:ext uri="{FF2B5EF4-FFF2-40B4-BE49-F238E27FC236}">
                <a16:creationId xmlns:a16="http://schemas.microsoft.com/office/drawing/2014/main" id="{0B4427C4-081B-4647-B70E-6B67199DEF48}"/>
              </a:ext>
            </a:extLst>
          </p:cNvPr>
          <p:cNvPicPr>
            <a:picLocks noChangeAspect="1"/>
          </p:cNvPicPr>
          <p:nvPr/>
        </p:nvPicPr>
        <p:blipFill>
          <a:blip r:embed="rId2"/>
          <a:stretch>
            <a:fillRect/>
          </a:stretch>
        </p:blipFill>
        <p:spPr>
          <a:xfrm>
            <a:off x="3635126" y="913826"/>
            <a:ext cx="3871289" cy="1569729"/>
          </a:xfrm>
          <a:prstGeom prst="rect">
            <a:avLst/>
          </a:prstGeom>
        </p:spPr>
      </p:pic>
      <p:sp>
        <p:nvSpPr>
          <p:cNvPr id="6" name="TextBox 5">
            <a:extLst>
              <a:ext uri="{FF2B5EF4-FFF2-40B4-BE49-F238E27FC236}">
                <a16:creationId xmlns:a16="http://schemas.microsoft.com/office/drawing/2014/main" id="{FCFE2ECD-9703-4058-A799-69E9800607E8}"/>
              </a:ext>
            </a:extLst>
          </p:cNvPr>
          <p:cNvSpPr txBox="1"/>
          <p:nvPr/>
        </p:nvSpPr>
        <p:spPr>
          <a:xfrm>
            <a:off x="175546" y="2192503"/>
            <a:ext cx="12016453" cy="4401205"/>
          </a:xfrm>
          <a:prstGeom prst="rect">
            <a:avLst/>
          </a:prstGeom>
          <a:noFill/>
        </p:spPr>
        <p:txBody>
          <a:bodyPr wrap="square" rtlCol="0">
            <a:spAutoFit/>
          </a:bodyPr>
          <a:lstStyle/>
          <a:p>
            <a:pPr marL="342900" indent="-342900">
              <a:buAutoNum type="arabicPeriod"/>
            </a:pPr>
            <a:r>
              <a:rPr lang="en-GB" sz="2000" dirty="0">
                <a:latin typeface="Comic Sans MS" panose="030F0702030302020204" pitchFamily="66" charset="0"/>
              </a:rPr>
              <a:t>Read it twice.</a:t>
            </a:r>
          </a:p>
          <a:p>
            <a:pPr marL="342900" indent="-342900">
              <a:buAutoNum type="arabicPeriod"/>
            </a:pPr>
            <a:endParaRPr lang="en-GB" sz="2000" dirty="0">
              <a:latin typeface="Comic Sans MS" panose="030F0702030302020204" pitchFamily="66" charset="0"/>
            </a:endParaRPr>
          </a:p>
          <a:p>
            <a:pPr marL="342900" indent="-342900">
              <a:buAutoNum type="arabicPeriod"/>
            </a:pPr>
            <a:r>
              <a:rPr lang="en-GB" sz="2000" dirty="0">
                <a:latin typeface="Comic Sans MS" panose="030F0702030302020204" pitchFamily="66" charset="0"/>
              </a:rPr>
              <a:t>What do we need to find out? How old was Mary when she got married?</a:t>
            </a:r>
          </a:p>
          <a:p>
            <a:pPr marL="342900" indent="-342900">
              <a:buAutoNum type="arabicPeriod"/>
            </a:pPr>
            <a:endParaRPr lang="en-GB" sz="2000" dirty="0">
              <a:latin typeface="Comic Sans MS" panose="030F0702030302020204" pitchFamily="66" charset="0"/>
            </a:endParaRPr>
          </a:p>
          <a:p>
            <a:pPr marL="342900" indent="-342900">
              <a:buAutoNum type="arabicPeriod"/>
            </a:pPr>
            <a:r>
              <a:rPr lang="en-GB" sz="2000" dirty="0">
                <a:latin typeface="Comic Sans MS" panose="030F0702030302020204" pitchFamily="66" charset="0"/>
              </a:rPr>
              <a:t>What do we know to help us find the answer and identify the calculation?       		       We know her age now: 82 and that she got married 50 years ago. So we need to find the difference between her age and how long she has been married to find out how old she was when she got married.  This is a subtraction calculation. 82 - 50</a:t>
            </a:r>
          </a:p>
          <a:p>
            <a:pPr marL="342900" indent="-342900">
              <a:buAutoNum type="arabicPeriod"/>
            </a:pPr>
            <a:endParaRPr lang="en-GB" sz="2000" dirty="0">
              <a:latin typeface="Comic Sans MS" panose="030F0702030302020204" pitchFamily="66" charset="0"/>
            </a:endParaRPr>
          </a:p>
          <a:p>
            <a:pPr marL="342900" indent="-342900">
              <a:buAutoNum type="arabicPeriod"/>
            </a:pPr>
            <a:r>
              <a:rPr lang="en-GB" sz="2000" dirty="0">
                <a:latin typeface="Comic Sans MS" panose="030F0702030302020204" pitchFamily="66" charset="0"/>
              </a:rPr>
              <a:t>Solve the calculation. This is a PV subtraction as there are no exchanges:   82-50 = 32</a:t>
            </a:r>
          </a:p>
          <a:p>
            <a:endParaRPr lang="en-GB" sz="2000" dirty="0">
              <a:latin typeface="Comic Sans MS" panose="030F0702030302020204" pitchFamily="66" charset="0"/>
            </a:endParaRPr>
          </a:p>
          <a:p>
            <a:r>
              <a:rPr lang="en-GB" sz="2000" dirty="0">
                <a:latin typeface="Comic Sans MS" panose="030F0702030302020204" pitchFamily="66" charset="0"/>
              </a:rPr>
              <a:t>5. Answer: Mary was 32 years old when she got married.</a:t>
            </a:r>
          </a:p>
          <a:p>
            <a:endParaRPr lang="en-GB" sz="2000" dirty="0">
              <a:latin typeface="Comic Sans MS" panose="030F0702030302020204" pitchFamily="66" charset="0"/>
            </a:endParaRPr>
          </a:p>
          <a:p>
            <a:r>
              <a:rPr lang="en-GB" sz="2000" dirty="0">
                <a:latin typeface="Comic Sans MS" panose="030F0702030302020204" pitchFamily="66" charset="0"/>
              </a:rPr>
              <a:t>6. Check: Does is sound sensible? Check using the inverse: 32 + 50 = 82</a:t>
            </a:r>
          </a:p>
        </p:txBody>
      </p:sp>
    </p:spTree>
    <p:extLst>
      <p:ext uri="{BB962C8B-B14F-4D97-AF65-F5344CB8AC3E}">
        <p14:creationId xmlns:p14="http://schemas.microsoft.com/office/powerpoint/2010/main" val="31196077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sp>
        <p:nvSpPr>
          <p:cNvPr id="6" name="TextBox 5">
            <a:extLst>
              <a:ext uri="{FF2B5EF4-FFF2-40B4-BE49-F238E27FC236}">
                <a16:creationId xmlns:a16="http://schemas.microsoft.com/office/drawing/2014/main" id="{FCFE2ECD-9703-4058-A799-69E9800607E8}"/>
              </a:ext>
            </a:extLst>
          </p:cNvPr>
          <p:cNvSpPr txBox="1"/>
          <p:nvPr/>
        </p:nvSpPr>
        <p:spPr>
          <a:xfrm>
            <a:off x="175546" y="2192503"/>
            <a:ext cx="12016453" cy="4708981"/>
          </a:xfrm>
          <a:prstGeom prst="rect">
            <a:avLst/>
          </a:prstGeom>
          <a:noFill/>
        </p:spPr>
        <p:txBody>
          <a:bodyPr wrap="square" rtlCol="0">
            <a:spAutoFit/>
          </a:bodyPr>
          <a:lstStyle/>
          <a:p>
            <a:pPr marL="342900" indent="-342900">
              <a:buAutoNum type="arabicPeriod"/>
            </a:pPr>
            <a:r>
              <a:rPr lang="en-GB" sz="2000" dirty="0">
                <a:latin typeface="Comic Sans MS" panose="030F0702030302020204" pitchFamily="66" charset="0"/>
              </a:rPr>
              <a:t>Read it twice.</a:t>
            </a:r>
          </a:p>
          <a:p>
            <a:pPr marL="342900" indent="-342900">
              <a:buAutoNum type="arabicPeriod"/>
            </a:pPr>
            <a:endParaRPr lang="en-GB" sz="2000" dirty="0">
              <a:latin typeface="Comic Sans MS" panose="030F0702030302020204" pitchFamily="66" charset="0"/>
            </a:endParaRPr>
          </a:p>
          <a:p>
            <a:pPr marL="342900" indent="-342900">
              <a:buAutoNum type="arabicPeriod"/>
            </a:pPr>
            <a:r>
              <a:rPr lang="en-GB" sz="2000" dirty="0">
                <a:latin typeface="Comic Sans MS" panose="030F0702030302020204" pitchFamily="66" charset="0"/>
              </a:rPr>
              <a:t>What do we need to find out? Dan’s high score</a:t>
            </a:r>
          </a:p>
          <a:p>
            <a:pPr marL="342900" indent="-342900">
              <a:buAutoNum type="arabicPeriod"/>
            </a:pPr>
            <a:endParaRPr lang="en-GB" sz="2000" dirty="0">
              <a:latin typeface="Comic Sans MS" panose="030F0702030302020204" pitchFamily="66" charset="0"/>
            </a:endParaRPr>
          </a:p>
          <a:p>
            <a:pPr marL="342900" indent="-342900">
              <a:buAutoNum type="arabicPeriod"/>
            </a:pPr>
            <a:r>
              <a:rPr lang="en-GB" sz="2000" dirty="0">
                <a:latin typeface="Comic Sans MS" panose="030F0702030302020204" pitchFamily="66" charset="0"/>
              </a:rPr>
              <a:t>What do we know to help us find the answer and identify the calculation?       		       We know yesterday he scored 2364 and today he scored 237 more points. So we need to find the total of 2364 and 237.   This is an addition calculation: 2364 + 237. </a:t>
            </a:r>
          </a:p>
          <a:p>
            <a:pPr marL="342900" indent="-342900">
              <a:buAutoNum type="arabicPeriod"/>
            </a:pPr>
            <a:endParaRPr lang="en-GB" sz="2000" dirty="0">
              <a:latin typeface="Comic Sans MS" panose="030F0702030302020204" pitchFamily="66" charset="0"/>
            </a:endParaRPr>
          </a:p>
          <a:p>
            <a:pPr marL="342900" indent="-342900">
              <a:buAutoNum type="arabicPeriod"/>
            </a:pPr>
            <a:r>
              <a:rPr lang="en-GB" sz="2000" dirty="0">
                <a:latin typeface="Comic Sans MS" panose="030F0702030302020204" pitchFamily="66" charset="0"/>
              </a:rPr>
              <a:t>Solve the calculation. There are carries so column method would be suitable:</a:t>
            </a:r>
          </a:p>
          <a:p>
            <a:r>
              <a:rPr lang="en-GB" sz="2000" dirty="0">
                <a:latin typeface="Comic Sans MS" panose="030F0702030302020204" pitchFamily="66" charset="0"/>
              </a:rPr>
              <a:t>     (You may have spotted that there is ‘near number bond’ that you could have</a:t>
            </a:r>
          </a:p>
          <a:p>
            <a:r>
              <a:rPr lang="en-GB" sz="2000" dirty="0">
                <a:latin typeface="Comic Sans MS" panose="030F0702030302020204" pitchFamily="66" charset="0"/>
              </a:rPr>
              <a:t>     used this instead: 2264 + 237 = 2364 + 236 + 1 = 2601)</a:t>
            </a:r>
          </a:p>
          <a:p>
            <a:endParaRPr lang="en-GB" sz="2000" dirty="0">
              <a:latin typeface="Comic Sans MS" panose="030F0702030302020204" pitchFamily="66" charset="0"/>
            </a:endParaRPr>
          </a:p>
          <a:p>
            <a:r>
              <a:rPr lang="en-GB" sz="2000" dirty="0">
                <a:latin typeface="Comic Sans MS" panose="030F0702030302020204" pitchFamily="66" charset="0"/>
              </a:rPr>
              <a:t>5. Answer: Dan’s new high score is 2601.</a:t>
            </a:r>
          </a:p>
          <a:p>
            <a:endParaRPr lang="en-GB" sz="2000" dirty="0">
              <a:latin typeface="Comic Sans MS" panose="030F0702030302020204" pitchFamily="66" charset="0"/>
            </a:endParaRPr>
          </a:p>
          <a:p>
            <a:r>
              <a:rPr lang="en-GB" sz="2000" dirty="0">
                <a:latin typeface="Comic Sans MS" panose="030F0702030302020204" pitchFamily="66" charset="0"/>
              </a:rPr>
              <a:t>6. Check: Does is sound sensible? Check using the inverse: 2601 – 237 = 2364</a:t>
            </a:r>
          </a:p>
        </p:txBody>
      </p:sp>
      <p:pic>
        <p:nvPicPr>
          <p:cNvPr id="5" name="Picture 4">
            <a:extLst>
              <a:ext uri="{FF2B5EF4-FFF2-40B4-BE49-F238E27FC236}">
                <a16:creationId xmlns:a16="http://schemas.microsoft.com/office/drawing/2014/main" id="{01EC6EC7-5F79-4DE7-B491-6A4285F19C9A}"/>
              </a:ext>
            </a:extLst>
          </p:cNvPr>
          <p:cNvPicPr>
            <a:picLocks noChangeAspect="1"/>
          </p:cNvPicPr>
          <p:nvPr/>
        </p:nvPicPr>
        <p:blipFill>
          <a:blip r:embed="rId2"/>
          <a:stretch>
            <a:fillRect/>
          </a:stretch>
        </p:blipFill>
        <p:spPr>
          <a:xfrm>
            <a:off x="3411576" y="830997"/>
            <a:ext cx="4537799" cy="1758100"/>
          </a:xfrm>
          <a:prstGeom prst="rect">
            <a:avLst/>
          </a:prstGeom>
        </p:spPr>
      </p:pic>
      <p:pic>
        <p:nvPicPr>
          <p:cNvPr id="7" name="Picture 6">
            <a:extLst>
              <a:ext uri="{FF2B5EF4-FFF2-40B4-BE49-F238E27FC236}">
                <a16:creationId xmlns:a16="http://schemas.microsoft.com/office/drawing/2014/main" id="{C5D1C449-C5E9-4D8E-9CFE-D90948123E3B}"/>
              </a:ext>
            </a:extLst>
          </p:cNvPr>
          <p:cNvPicPr>
            <a:picLocks noChangeAspect="1"/>
          </p:cNvPicPr>
          <p:nvPr/>
        </p:nvPicPr>
        <p:blipFill>
          <a:blip r:embed="rId3"/>
          <a:stretch>
            <a:fillRect/>
          </a:stretch>
        </p:blipFill>
        <p:spPr>
          <a:xfrm>
            <a:off x="9764553" y="4546993"/>
            <a:ext cx="2047619" cy="1495238"/>
          </a:xfrm>
          <a:prstGeom prst="rect">
            <a:avLst/>
          </a:prstGeom>
        </p:spPr>
      </p:pic>
    </p:spTree>
    <p:extLst>
      <p:ext uri="{BB962C8B-B14F-4D97-AF65-F5344CB8AC3E}">
        <p14:creationId xmlns:p14="http://schemas.microsoft.com/office/powerpoint/2010/main" val="27267725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sp>
        <p:nvSpPr>
          <p:cNvPr id="6" name="TextBox 5">
            <a:extLst>
              <a:ext uri="{FF2B5EF4-FFF2-40B4-BE49-F238E27FC236}">
                <a16:creationId xmlns:a16="http://schemas.microsoft.com/office/drawing/2014/main" id="{FCFE2ECD-9703-4058-A799-69E9800607E8}"/>
              </a:ext>
            </a:extLst>
          </p:cNvPr>
          <p:cNvSpPr txBox="1"/>
          <p:nvPr/>
        </p:nvSpPr>
        <p:spPr>
          <a:xfrm>
            <a:off x="175546" y="2192503"/>
            <a:ext cx="12016453" cy="4708981"/>
          </a:xfrm>
          <a:prstGeom prst="rect">
            <a:avLst/>
          </a:prstGeom>
          <a:noFill/>
        </p:spPr>
        <p:txBody>
          <a:bodyPr wrap="square" rtlCol="0">
            <a:spAutoFit/>
          </a:bodyPr>
          <a:lstStyle/>
          <a:p>
            <a:pPr marL="342900" indent="-342900">
              <a:buAutoNum type="arabicPeriod"/>
            </a:pPr>
            <a:r>
              <a:rPr lang="en-GB" sz="2000" dirty="0">
                <a:latin typeface="Comic Sans MS" panose="030F0702030302020204" pitchFamily="66" charset="0"/>
              </a:rPr>
              <a:t>Read it twice.</a:t>
            </a:r>
          </a:p>
          <a:p>
            <a:pPr marL="342900" indent="-342900">
              <a:buAutoNum type="arabicPeriod"/>
            </a:pPr>
            <a:endParaRPr lang="en-GB" sz="2000" dirty="0">
              <a:latin typeface="Comic Sans MS" panose="030F0702030302020204" pitchFamily="66" charset="0"/>
            </a:endParaRPr>
          </a:p>
          <a:p>
            <a:pPr marL="342900" indent="-342900">
              <a:buAutoNum type="arabicPeriod"/>
            </a:pPr>
            <a:r>
              <a:rPr lang="en-GB" sz="2000" dirty="0">
                <a:latin typeface="Comic Sans MS" panose="030F0702030302020204" pitchFamily="66" charset="0"/>
              </a:rPr>
              <a:t>What do we need to find out? How many more daffodils Billy needs.</a:t>
            </a:r>
          </a:p>
          <a:p>
            <a:pPr marL="342900" indent="-342900">
              <a:buAutoNum type="arabicPeriod"/>
            </a:pPr>
            <a:endParaRPr lang="en-GB" sz="2000" dirty="0">
              <a:latin typeface="Comic Sans MS" panose="030F0702030302020204" pitchFamily="66" charset="0"/>
            </a:endParaRPr>
          </a:p>
          <a:p>
            <a:pPr marL="342900" indent="-342900">
              <a:buAutoNum type="arabicPeriod"/>
            </a:pPr>
            <a:r>
              <a:rPr lang="en-GB" sz="2000" dirty="0">
                <a:latin typeface="Comic Sans MS" panose="030F0702030302020204" pitchFamily="66" charset="0"/>
              </a:rPr>
              <a:t>What do we know to help us find the answer and identify the calculation?       		       We know he has 1879 already and he needs 2000. So we need to find the difference between 2000 and 1879. This is a subtraction calculation.  </a:t>
            </a:r>
          </a:p>
          <a:p>
            <a:pPr marL="342900" indent="-342900">
              <a:buAutoNum type="arabicPeriod"/>
            </a:pPr>
            <a:endParaRPr lang="en-GB" sz="2000" dirty="0">
              <a:latin typeface="Comic Sans MS" panose="030F0702030302020204" pitchFamily="66" charset="0"/>
            </a:endParaRPr>
          </a:p>
          <a:p>
            <a:pPr marL="342900" indent="-342900">
              <a:buAutoNum type="arabicPeriod"/>
            </a:pPr>
            <a:r>
              <a:rPr lang="en-GB" sz="2000" dirty="0">
                <a:latin typeface="Comic Sans MS" panose="030F0702030302020204" pitchFamily="66" charset="0"/>
              </a:rPr>
              <a:t>Solve the calculation. Exchanges are needed HOWEVER there are multiple adjacent 0s in the larger number which makes exchanges tricky. The numbers are close together so counting on would be more efficient. 1879 + </a:t>
            </a:r>
            <a:r>
              <a:rPr lang="en-GB" sz="2000" dirty="0">
                <a:solidFill>
                  <a:srgbClr val="FF0000"/>
                </a:solidFill>
                <a:latin typeface="Comic Sans MS" panose="030F0702030302020204" pitchFamily="66" charset="0"/>
              </a:rPr>
              <a:t>21</a:t>
            </a:r>
            <a:r>
              <a:rPr lang="en-GB" sz="2000" dirty="0">
                <a:latin typeface="Comic Sans MS" panose="030F0702030302020204" pitchFamily="66" charset="0"/>
              </a:rPr>
              <a:t> = 1900		1900 + </a:t>
            </a:r>
            <a:r>
              <a:rPr lang="en-GB" sz="2000" dirty="0">
                <a:solidFill>
                  <a:srgbClr val="FF0000"/>
                </a:solidFill>
                <a:latin typeface="Comic Sans MS" panose="030F0702030302020204" pitchFamily="66" charset="0"/>
              </a:rPr>
              <a:t>100</a:t>
            </a:r>
            <a:r>
              <a:rPr lang="en-GB" sz="2000" dirty="0">
                <a:latin typeface="Comic Sans MS" panose="030F0702030302020204" pitchFamily="66" charset="0"/>
              </a:rPr>
              <a:t> = 2000</a:t>
            </a:r>
          </a:p>
          <a:p>
            <a:pPr marL="342900" indent="-342900">
              <a:buAutoNum type="arabicPeriod"/>
            </a:pPr>
            <a:endParaRPr lang="en-GB" sz="2000" dirty="0">
              <a:latin typeface="Comic Sans MS" panose="030F0702030302020204" pitchFamily="66" charset="0"/>
            </a:endParaRPr>
          </a:p>
          <a:p>
            <a:r>
              <a:rPr lang="en-GB" sz="2000" dirty="0">
                <a:latin typeface="Comic Sans MS" panose="030F0702030302020204" pitchFamily="66" charset="0"/>
              </a:rPr>
              <a:t>5. Answer: Billy needs to cut 121 more daffodils.</a:t>
            </a:r>
          </a:p>
          <a:p>
            <a:endParaRPr lang="en-GB" sz="2000" dirty="0">
              <a:latin typeface="Comic Sans MS" panose="030F0702030302020204" pitchFamily="66" charset="0"/>
            </a:endParaRPr>
          </a:p>
          <a:p>
            <a:r>
              <a:rPr lang="en-GB" sz="2000" dirty="0">
                <a:latin typeface="Comic Sans MS" panose="030F0702030302020204" pitchFamily="66" charset="0"/>
              </a:rPr>
              <a:t>6. Check: Does is sound sensible? Check using a different method.</a:t>
            </a:r>
          </a:p>
        </p:txBody>
      </p:sp>
      <p:pic>
        <p:nvPicPr>
          <p:cNvPr id="8" name="Picture 7">
            <a:extLst>
              <a:ext uri="{FF2B5EF4-FFF2-40B4-BE49-F238E27FC236}">
                <a16:creationId xmlns:a16="http://schemas.microsoft.com/office/drawing/2014/main" id="{3F612DA4-7A98-4908-BCE8-6F8F8567DB0D}"/>
              </a:ext>
            </a:extLst>
          </p:cNvPr>
          <p:cNvPicPr>
            <a:picLocks noChangeAspect="1"/>
          </p:cNvPicPr>
          <p:nvPr/>
        </p:nvPicPr>
        <p:blipFill>
          <a:blip r:embed="rId2"/>
          <a:stretch>
            <a:fillRect/>
          </a:stretch>
        </p:blipFill>
        <p:spPr>
          <a:xfrm>
            <a:off x="3365625" y="830997"/>
            <a:ext cx="4335855" cy="1679860"/>
          </a:xfrm>
          <a:prstGeom prst="rect">
            <a:avLst/>
          </a:prstGeom>
        </p:spPr>
      </p:pic>
    </p:spTree>
    <p:extLst>
      <p:ext uri="{BB962C8B-B14F-4D97-AF65-F5344CB8AC3E}">
        <p14:creationId xmlns:p14="http://schemas.microsoft.com/office/powerpoint/2010/main" val="12405766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sp>
        <p:nvSpPr>
          <p:cNvPr id="6" name="TextBox 5">
            <a:extLst>
              <a:ext uri="{FF2B5EF4-FFF2-40B4-BE49-F238E27FC236}">
                <a16:creationId xmlns:a16="http://schemas.microsoft.com/office/drawing/2014/main" id="{FCFE2ECD-9703-4058-A799-69E9800607E8}"/>
              </a:ext>
            </a:extLst>
          </p:cNvPr>
          <p:cNvSpPr txBox="1"/>
          <p:nvPr/>
        </p:nvSpPr>
        <p:spPr>
          <a:xfrm>
            <a:off x="85236" y="830997"/>
            <a:ext cx="11406853" cy="400110"/>
          </a:xfrm>
          <a:prstGeom prst="rect">
            <a:avLst/>
          </a:prstGeom>
          <a:noFill/>
        </p:spPr>
        <p:txBody>
          <a:bodyPr wrap="square" rtlCol="0">
            <a:spAutoFit/>
          </a:bodyPr>
          <a:lstStyle/>
          <a:p>
            <a:r>
              <a:rPr lang="en-GB" sz="2000" dirty="0">
                <a:solidFill>
                  <a:schemeClr val="accent2"/>
                </a:solidFill>
                <a:latin typeface="Comic Sans MS" panose="030F0702030302020204" pitchFamily="66" charset="0"/>
              </a:rPr>
              <a:t>Orange task: </a:t>
            </a:r>
            <a:r>
              <a:rPr lang="en-GB" sz="2000" dirty="0">
                <a:latin typeface="Comic Sans MS" panose="030F0702030302020204" pitchFamily="66" charset="0"/>
              </a:rPr>
              <a:t>Solve the following word problems. Use RUCSAC and show all of your workings.</a:t>
            </a:r>
          </a:p>
        </p:txBody>
      </p:sp>
      <p:pic>
        <p:nvPicPr>
          <p:cNvPr id="3" name="Picture 2">
            <a:extLst>
              <a:ext uri="{FF2B5EF4-FFF2-40B4-BE49-F238E27FC236}">
                <a16:creationId xmlns:a16="http://schemas.microsoft.com/office/drawing/2014/main" id="{B663A425-F7CC-46D0-885C-E7D1E3F751C1}"/>
              </a:ext>
            </a:extLst>
          </p:cNvPr>
          <p:cNvPicPr>
            <a:picLocks noChangeAspect="1"/>
          </p:cNvPicPr>
          <p:nvPr/>
        </p:nvPicPr>
        <p:blipFill>
          <a:blip r:embed="rId2"/>
          <a:stretch>
            <a:fillRect/>
          </a:stretch>
        </p:blipFill>
        <p:spPr>
          <a:xfrm>
            <a:off x="937540" y="1231107"/>
            <a:ext cx="9302045" cy="4894307"/>
          </a:xfrm>
          <a:prstGeom prst="rect">
            <a:avLst/>
          </a:prstGeom>
        </p:spPr>
      </p:pic>
      <p:sp>
        <p:nvSpPr>
          <p:cNvPr id="5" name="TextBox 4">
            <a:extLst>
              <a:ext uri="{FF2B5EF4-FFF2-40B4-BE49-F238E27FC236}">
                <a16:creationId xmlns:a16="http://schemas.microsoft.com/office/drawing/2014/main" id="{9C920615-E5BD-4D38-BFA7-58C026F9E8EA}"/>
              </a:ext>
            </a:extLst>
          </p:cNvPr>
          <p:cNvSpPr txBox="1"/>
          <p:nvPr/>
        </p:nvSpPr>
        <p:spPr>
          <a:xfrm>
            <a:off x="85236" y="6217428"/>
            <a:ext cx="5471370" cy="400110"/>
          </a:xfrm>
          <a:prstGeom prst="rect">
            <a:avLst/>
          </a:prstGeom>
          <a:noFill/>
        </p:spPr>
        <p:txBody>
          <a:bodyPr wrap="none" rtlCol="0">
            <a:spAutoFit/>
          </a:bodyPr>
          <a:lstStyle/>
          <a:p>
            <a:r>
              <a:rPr lang="en-GB" sz="2000" dirty="0">
                <a:latin typeface="Comic Sans MS" panose="030F0702030302020204" pitchFamily="66" charset="0"/>
              </a:rPr>
              <a:t>Answers are at the end of the presentation.</a:t>
            </a:r>
          </a:p>
        </p:txBody>
      </p:sp>
    </p:spTree>
    <p:extLst>
      <p:ext uri="{BB962C8B-B14F-4D97-AF65-F5344CB8AC3E}">
        <p14:creationId xmlns:p14="http://schemas.microsoft.com/office/powerpoint/2010/main" val="8970040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1065</TotalTime>
  <Words>1295</Words>
  <Application>Microsoft Office PowerPoint</Application>
  <PresentationFormat>Widescreen</PresentationFormat>
  <Paragraphs>124</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Preston</dc:creator>
  <cp:lastModifiedBy>Debbie Preston</cp:lastModifiedBy>
  <cp:revision>29</cp:revision>
  <dcterms:created xsi:type="dcterms:W3CDTF">2020-04-27T17:45:25Z</dcterms:created>
  <dcterms:modified xsi:type="dcterms:W3CDTF">2020-05-01T12:54:29Z</dcterms:modified>
</cp:coreProperties>
</file>