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61" r:id="rId3"/>
    <p:sldId id="257" r:id="rId4"/>
    <p:sldId id="258" r:id="rId5"/>
    <p:sldId id="262" r:id="rId6"/>
    <p:sldId id="259" r:id="rId7"/>
    <p:sldId id="263" r:id="rId8"/>
    <p:sldId id="265" r:id="rId9"/>
    <p:sldId id="264" r:id="rId10"/>
    <p:sldId id="260" r:id="rId11"/>
    <p:sldId id="266" r:id="rId12"/>
    <p:sldId id="267" r:id="rId13"/>
    <p:sldId id="26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90" y="4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8C683-2653-42CA-A8A2-3C2F52A85D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AAAD7F6-F576-4604-A2AF-28684994BB9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4DD3BCC-CF9E-4766-9B07-AE303963F2A5}"/>
              </a:ext>
            </a:extLst>
          </p:cNvPr>
          <p:cNvSpPr>
            <a:spLocks noGrp="1"/>
          </p:cNvSpPr>
          <p:nvPr>
            <p:ph type="dt" sz="half" idx="10"/>
          </p:nvPr>
        </p:nvSpPr>
        <p:spPr/>
        <p:txBody>
          <a:bodyPr/>
          <a:lstStyle/>
          <a:p>
            <a:fld id="{50BC2C38-3A7C-4FE8-81D0-087C5F9A960D}" type="datetimeFigureOut">
              <a:rPr lang="en-GB" smtClean="0"/>
              <a:t>23/04/2020</a:t>
            </a:fld>
            <a:endParaRPr lang="en-GB"/>
          </a:p>
        </p:txBody>
      </p:sp>
      <p:sp>
        <p:nvSpPr>
          <p:cNvPr id="5" name="Footer Placeholder 4">
            <a:extLst>
              <a:ext uri="{FF2B5EF4-FFF2-40B4-BE49-F238E27FC236}">
                <a16:creationId xmlns:a16="http://schemas.microsoft.com/office/drawing/2014/main" id="{E465DEBD-BF6D-4628-94DE-193146BF7EF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7B35435-5B72-4F17-957C-9E719AB4F5B5}"/>
              </a:ext>
            </a:extLst>
          </p:cNvPr>
          <p:cNvSpPr>
            <a:spLocks noGrp="1"/>
          </p:cNvSpPr>
          <p:nvPr>
            <p:ph type="sldNum" sz="quarter" idx="12"/>
          </p:nvPr>
        </p:nvSpPr>
        <p:spPr/>
        <p:txBody>
          <a:bodyPr/>
          <a:lstStyle/>
          <a:p>
            <a:fld id="{FFCE02D6-69D7-414D-8983-E6BA82482378}" type="slidenum">
              <a:rPr lang="en-GB" smtClean="0"/>
              <a:t>‹#›</a:t>
            </a:fld>
            <a:endParaRPr lang="en-GB"/>
          </a:p>
        </p:txBody>
      </p:sp>
    </p:spTree>
    <p:extLst>
      <p:ext uri="{BB962C8B-B14F-4D97-AF65-F5344CB8AC3E}">
        <p14:creationId xmlns:p14="http://schemas.microsoft.com/office/powerpoint/2010/main" val="21152704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E8A945-186C-479B-A6EF-9C2BBC47203B}"/>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281D6F6-F118-44C4-97E1-7D70FD1A416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F4930E1-2103-4126-AD18-BB9F5CEC4EB6}"/>
              </a:ext>
            </a:extLst>
          </p:cNvPr>
          <p:cNvSpPr>
            <a:spLocks noGrp="1"/>
          </p:cNvSpPr>
          <p:nvPr>
            <p:ph type="dt" sz="half" idx="10"/>
          </p:nvPr>
        </p:nvSpPr>
        <p:spPr/>
        <p:txBody>
          <a:bodyPr/>
          <a:lstStyle/>
          <a:p>
            <a:fld id="{50BC2C38-3A7C-4FE8-81D0-087C5F9A960D}" type="datetimeFigureOut">
              <a:rPr lang="en-GB" smtClean="0"/>
              <a:t>23/04/2020</a:t>
            </a:fld>
            <a:endParaRPr lang="en-GB"/>
          </a:p>
        </p:txBody>
      </p:sp>
      <p:sp>
        <p:nvSpPr>
          <p:cNvPr id="5" name="Footer Placeholder 4">
            <a:extLst>
              <a:ext uri="{FF2B5EF4-FFF2-40B4-BE49-F238E27FC236}">
                <a16:creationId xmlns:a16="http://schemas.microsoft.com/office/drawing/2014/main" id="{7FCFF864-5071-4DBF-AEB7-9AD935175A2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8E65C64-A42C-401E-90D4-93FF58EF3CE6}"/>
              </a:ext>
            </a:extLst>
          </p:cNvPr>
          <p:cNvSpPr>
            <a:spLocks noGrp="1"/>
          </p:cNvSpPr>
          <p:nvPr>
            <p:ph type="sldNum" sz="quarter" idx="12"/>
          </p:nvPr>
        </p:nvSpPr>
        <p:spPr/>
        <p:txBody>
          <a:bodyPr/>
          <a:lstStyle/>
          <a:p>
            <a:fld id="{FFCE02D6-69D7-414D-8983-E6BA82482378}" type="slidenum">
              <a:rPr lang="en-GB" smtClean="0"/>
              <a:t>‹#›</a:t>
            </a:fld>
            <a:endParaRPr lang="en-GB"/>
          </a:p>
        </p:txBody>
      </p:sp>
    </p:spTree>
    <p:extLst>
      <p:ext uri="{BB962C8B-B14F-4D97-AF65-F5344CB8AC3E}">
        <p14:creationId xmlns:p14="http://schemas.microsoft.com/office/powerpoint/2010/main" val="2308179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C44111D-E222-4FDE-A974-63E4A42DA5B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446EB36-9119-45A1-B742-B0F7ECE26B3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F49FAAB-F5CA-4D2E-B611-818AE306E4B3}"/>
              </a:ext>
            </a:extLst>
          </p:cNvPr>
          <p:cNvSpPr>
            <a:spLocks noGrp="1"/>
          </p:cNvSpPr>
          <p:nvPr>
            <p:ph type="dt" sz="half" idx="10"/>
          </p:nvPr>
        </p:nvSpPr>
        <p:spPr/>
        <p:txBody>
          <a:bodyPr/>
          <a:lstStyle/>
          <a:p>
            <a:fld id="{50BC2C38-3A7C-4FE8-81D0-087C5F9A960D}" type="datetimeFigureOut">
              <a:rPr lang="en-GB" smtClean="0"/>
              <a:t>23/04/2020</a:t>
            </a:fld>
            <a:endParaRPr lang="en-GB"/>
          </a:p>
        </p:txBody>
      </p:sp>
      <p:sp>
        <p:nvSpPr>
          <p:cNvPr id="5" name="Footer Placeholder 4">
            <a:extLst>
              <a:ext uri="{FF2B5EF4-FFF2-40B4-BE49-F238E27FC236}">
                <a16:creationId xmlns:a16="http://schemas.microsoft.com/office/drawing/2014/main" id="{F136259C-5BEC-4131-832F-EFB0C3AA021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07A4F7-D0AC-4D0D-AB96-1C0E6880377B}"/>
              </a:ext>
            </a:extLst>
          </p:cNvPr>
          <p:cNvSpPr>
            <a:spLocks noGrp="1"/>
          </p:cNvSpPr>
          <p:nvPr>
            <p:ph type="sldNum" sz="quarter" idx="12"/>
          </p:nvPr>
        </p:nvSpPr>
        <p:spPr/>
        <p:txBody>
          <a:bodyPr/>
          <a:lstStyle/>
          <a:p>
            <a:fld id="{FFCE02D6-69D7-414D-8983-E6BA82482378}" type="slidenum">
              <a:rPr lang="en-GB" smtClean="0"/>
              <a:t>‹#›</a:t>
            </a:fld>
            <a:endParaRPr lang="en-GB"/>
          </a:p>
        </p:txBody>
      </p:sp>
    </p:spTree>
    <p:extLst>
      <p:ext uri="{BB962C8B-B14F-4D97-AF65-F5344CB8AC3E}">
        <p14:creationId xmlns:p14="http://schemas.microsoft.com/office/powerpoint/2010/main" val="36481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109EF-CCFE-4D9C-AF74-C5C32CD2B01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3E28257-7EE8-4A57-8131-9373CC94E0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FD6B4C5-FDDE-4C5E-A8E7-02B4901EDFA4}"/>
              </a:ext>
            </a:extLst>
          </p:cNvPr>
          <p:cNvSpPr>
            <a:spLocks noGrp="1"/>
          </p:cNvSpPr>
          <p:nvPr>
            <p:ph type="dt" sz="half" idx="10"/>
          </p:nvPr>
        </p:nvSpPr>
        <p:spPr/>
        <p:txBody>
          <a:bodyPr/>
          <a:lstStyle/>
          <a:p>
            <a:fld id="{50BC2C38-3A7C-4FE8-81D0-087C5F9A960D}" type="datetimeFigureOut">
              <a:rPr lang="en-GB" smtClean="0"/>
              <a:t>23/04/2020</a:t>
            </a:fld>
            <a:endParaRPr lang="en-GB"/>
          </a:p>
        </p:txBody>
      </p:sp>
      <p:sp>
        <p:nvSpPr>
          <p:cNvPr id="5" name="Footer Placeholder 4">
            <a:extLst>
              <a:ext uri="{FF2B5EF4-FFF2-40B4-BE49-F238E27FC236}">
                <a16:creationId xmlns:a16="http://schemas.microsoft.com/office/drawing/2014/main" id="{EDE6F0DB-967C-44FB-8933-4F35B22CB93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FC4BD87-D032-4043-B997-6073F4602403}"/>
              </a:ext>
            </a:extLst>
          </p:cNvPr>
          <p:cNvSpPr>
            <a:spLocks noGrp="1"/>
          </p:cNvSpPr>
          <p:nvPr>
            <p:ph type="sldNum" sz="quarter" idx="12"/>
          </p:nvPr>
        </p:nvSpPr>
        <p:spPr/>
        <p:txBody>
          <a:bodyPr/>
          <a:lstStyle/>
          <a:p>
            <a:fld id="{FFCE02D6-69D7-414D-8983-E6BA82482378}" type="slidenum">
              <a:rPr lang="en-GB" smtClean="0"/>
              <a:t>‹#›</a:t>
            </a:fld>
            <a:endParaRPr lang="en-GB"/>
          </a:p>
        </p:txBody>
      </p:sp>
    </p:spTree>
    <p:extLst>
      <p:ext uri="{BB962C8B-B14F-4D97-AF65-F5344CB8AC3E}">
        <p14:creationId xmlns:p14="http://schemas.microsoft.com/office/powerpoint/2010/main" val="3180470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F250B-680B-4D45-A9E9-087B983A1F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3E4811D-8E1F-42D0-8AB0-947137C2094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040EFFE-25DE-4D9B-B0B2-FC3C7F8B6178}"/>
              </a:ext>
            </a:extLst>
          </p:cNvPr>
          <p:cNvSpPr>
            <a:spLocks noGrp="1"/>
          </p:cNvSpPr>
          <p:nvPr>
            <p:ph type="dt" sz="half" idx="10"/>
          </p:nvPr>
        </p:nvSpPr>
        <p:spPr/>
        <p:txBody>
          <a:bodyPr/>
          <a:lstStyle/>
          <a:p>
            <a:fld id="{50BC2C38-3A7C-4FE8-81D0-087C5F9A960D}" type="datetimeFigureOut">
              <a:rPr lang="en-GB" smtClean="0"/>
              <a:t>23/04/2020</a:t>
            </a:fld>
            <a:endParaRPr lang="en-GB"/>
          </a:p>
        </p:txBody>
      </p:sp>
      <p:sp>
        <p:nvSpPr>
          <p:cNvPr id="5" name="Footer Placeholder 4">
            <a:extLst>
              <a:ext uri="{FF2B5EF4-FFF2-40B4-BE49-F238E27FC236}">
                <a16:creationId xmlns:a16="http://schemas.microsoft.com/office/drawing/2014/main" id="{DD3C2461-AADD-4A9C-90EA-0AAB4F763B3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38E4E6-268A-4076-91C6-C76BC91DAE7A}"/>
              </a:ext>
            </a:extLst>
          </p:cNvPr>
          <p:cNvSpPr>
            <a:spLocks noGrp="1"/>
          </p:cNvSpPr>
          <p:nvPr>
            <p:ph type="sldNum" sz="quarter" idx="12"/>
          </p:nvPr>
        </p:nvSpPr>
        <p:spPr/>
        <p:txBody>
          <a:bodyPr/>
          <a:lstStyle/>
          <a:p>
            <a:fld id="{FFCE02D6-69D7-414D-8983-E6BA82482378}" type="slidenum">
              <a:rPr lang="en-GB" smtClean="0"/>
              <a:t>‹#›</a:t>
            </a:fld>
            <a:endParaRPr lang="en-GB"/>
          </a:p>
        </p:txBody>
      </p:sp>
    </p:spTree>
    <p:extLst>
      <p:ext uri="{BB962C8B-B14F-4D97-AF65-F5344CB8AC3E}">
        <p14:creationId xmlns:p14="http://schemas.microsoft.com/office/powerpoint/2010/main" val="3205554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DF29A-B2C1-45F8-905C-E94F406C12A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C02ED17-19ED-4E92-9027-9BB92C2B71D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17C3C19-4403-449C-BBC2-E4AE0668FE3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1F90B1B-3B24-4DE3-AEEC-8D77716945F1}"/>
              </a:ext>
            </a:extLst>
          </p:cNvPr>
          <p:cNvSpPr>
            <a:spLocks noGrp="1"/>
          </p:cNvSpPr>
          <p:nvPr>
            <p:ph type="dt" sz="half" idx="10"/>
          </p:nvPr>
        </p:nvSpPr>
        <p:spPr/>
        <p:txBody>
          <a:bodyPr/>
          <a:lstStyle/>
          <a:p>
            <a:fld id="{50BC2C38-3A7C-4FE8-81D0-087C5F9A960D}" type="datetimeFigureOut">
              <a:rPr lang="en-GB" smtClean="0"/>
              <a:t>23/04/2020</a:t>
            </a:fld>
            <a:endParaRPr lang="en-GB"/>
          </a:p>
        </p:txBody>
      </p:sp>
      <p:sp>
        <p:nvSpPr>
          <p:cNvPr id="6" name="Footer Placeholder 5">
            <a:extLst>
              <a:ext uri="{FF2B5EF4-FFF2-40B4-BE49-F238E27FC236}">
                <a16:creationId xmlns:a16="http://schemas.microsoft.com/office/drawing/2014/main" id="{9FCA5F78-B54A-465C-9CC9-B17257E0B25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F10C2BE-6033-4BDB-B783-B3F604F2DE82}"/>
              </a:ext>
            </a:extLst>
          </p:cNvPr>
          <p:cNvSpPr>
            <a:spLocks noGrp="1"/>
          </p:cNvSpPr>
          <p:nvPr>
            <p:ph type="sldNum" sz="quarter" idx="12"/>
          </p:nvPr>
        </p:nvSpPr>
        <p:spPr/>
        <p:txBody>
          <a:bodyPr/>
          <a:lstStyle/>
          <a:p>
            <a:fld id="{FFCE02D6-69D7-414D-8983-E6BA82482378}" type="slidenum">
              <a:rPr lang="en-GB" smtClean="0"/>
              <a:t>‹#›</a:t>
            </a:fld>
            <a:endParaRPr lang="en-GB"/>
          </a:p>
        </p:txBody>
      </p:sp>
    </p:spTree>
    <p:extLst>
      <p:ext uri="{BB962C8B-B14F-4D97-AF65-F5344CB8AC3E}">
        <p14:creationId xmlns:p14="http://schemas.microsoft.com/office/powerpoint/2010/main" val="2896007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526FE-6627-43F9-93F3-58208D73BCB5}"/>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E767B00-B93B-4997-8556-1ACD1BF66DD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3B0918B-4D78-444F-9022-A55FAB28284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BA503DE-0428-4293-B259-653D7A75D45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F589FD-E49F-406D-83E7-D5D80F46239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83D4AB50-1640-48FB-A637-651C82C2EFD7}"/>
              </a:ext>
            </a:extLst>
          </p:cNvPr>
          <p:cNvSpPr>
            <a:spLocks noGrp="1"/>
          </p:cNvSpPr>
          <p:nvPr>
            <p:ph type="dt" sz="half" idx="10"/>
          </p:nvPr>
        </p:nvSpPr>
        <p:spPr/>
        <p:txBody>
          <a:bodyPr/>
          <a:lstStyle/>
          <a:p>
            <a:fld id="{50BC2C38-3A7C-4FE8-81D0-087C5F9A960D}" type="datetimeFigureOut">
              <a:rPr lang="en-GB" smtClean="0"/>
              <a:t>23/04/2020</a:t>
            </a:fld>
            <a:endParaRPr lang="en-GB"/>
          </a:p>
        </p:txBody>
      </p:sp>
      <p:sp>
        <p:nvSpPr>
          <p:cNvPr id="8" name="Footer Placeholder 7">
            <a:extLst>
              <a:ext uri="{FF2B5EF4-FFF2-40B4-BE49-F238E27FC236}">
                <a16:creationId xmlns:a16="http://schemas.microsoft.com/office/drawing/2014/main" id="{5FC52B65-62BB-45D1-999C-7BE72F2111E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2245B5E-E5FA-4B98-B222-3C220E82A9C3}"/>
              </a:ext>
            </a:extLst>
          </p:cNvPr>
          <p:cNvSpPr>
            <a:spLocks noGrp="1"/>
          </p:cNvSpPr>
          <p:nvPr>
            <p:ph type="sldNum" sz="quarter" idx="12"/>
          </p:nvPr>
        </p:nvSpPr>
        <p:spPr/>
        <p:txBody>
          <a:bodyPr/>
          <a:lstStyle/>
          <a:p>
            <a:fld id="{FFCE02D6-69D7-414D-8983-E6BA82482378}" type="slidenum">
              <a:rPr lang="en-GB" smtClean="0"/>
              <a:t>‹#›</a:t>
            </a:fld>
            <a:endParaRPr lang="en-GB"/>
          </a:p>
        </p:txBody>
      </p:sp>
    </p:spTree>
    <p:extLst>
      <p:ext uri="{BB962C8B-B14F-4D97-AF65-F5344CB8AC3E}">
        <p14:creationId xmlns:p14="http://schemas.microsoft.com/office/powerpoint/2010/main" val="3073324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3EEE28-45B5-4D4B-B289-107BBF2AAD1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6E5EDCB-A783-4B37-8FD6-706F57F4D11F}"/>
              </a:ext>
            </a:extLst>
          </p:cNvPr>
          <p:cNvSpPr>
            <a:spLocks noGrp="1"/>
          </p:cNvSpPr>
          <p:nvPr>
            <p:ph type="dt" sz="half" idx="10"/>
          </p:nvPr>
        </p:nvSpPr>
        <p:spPr/>
        <p:txBody>
          <a:bodyPr/>
          <a:lstStyle/>
          <a:p>
            <a:fld id="{50BC2C38-3A7C-4FE8-81D0-087C5F9A960D}" type="datetimeFigureOut">
              <a:rPr lang="en-GB" smtClean="0"/>
              <a:t>23/04/2020</a:t>
            </a:fld>
            <a:endParaRPr lang="en-GB"/>
          </a:p>
        </p:txBody>
      </p:sp>
      <p:sp>
        <p:nvSpPr>
          <p:cNvPr id="4" name="Footer Placeholder 3">
            <a:extLst>
              <a:ext uri="{FF2B5EF4-FFF2-40B4-BE49-F238E27FC236}">
                <a16:creationId xmlns:a16="http://schemas.microsoft.com/office/drawing/2014/main" id="{6F74807B-6CDA-4BB2-BDFD-0A8E136D3C0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BC5E5A5-30B3-4349-BE71-9B696B7483FA}"/>
              </a:ext>
            </a:extLst>
          </p:cNvPr>
          <p:cNvSpPr>
            <a:spLocks noGrp="1"/>
          </p:cNvSpPr>
          <p:nvPr>
            <p:ph type="sldNum" sz="quarter" idx="12"/>
          </p:nvPr>
        </p:nvSpPr>
        <p:spPr/>
        <p:txBody>
          <a:bodyPr/>
          <a:lstStyle/>
          <a:p>
            <a:fld id="{FFCE02D6-69D7-414D-8983-E6BA82482378}" type="slidenum">
              <a:rPr lang="en-GB" smtClean="0"/>
              <a:t>‹#›</a:t>
            </a:fld>
            <a:endParaRPr lang="en-GB"/>
          </a:p>
        </p:txBody>
      </p:sp>
    </p:spTree>
    <p:extLst>
      <p:ext uri="{BB962C8B-B14F-4D97-AF65-F5344CB8AC3E}">
        <p14:creationId xmlns:p14="http://schemas.microsoft.com/office/powerpoint/2010/main" val="32901526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27E6C58-0335-4B4C-B01E-069FFCA85ED5}"/>
              </a:ext>
            </a:extLst>
          </p:cNvPr>
          <p:cNvSpPr>
            <a:spLocks noGrp="1"/>
          </p:cNvSpPr>
          <p:nvPr>
            <p:ph type="dt" sz="half" idx="10"/>
          </p:nvPr>
        </p:nvSpPr>
        <p:spPr/>
        <p:txBody>
          <a:bodyPr/>
          <a:lstStyle/>
          <a:p>
            <a:fld id="{50BC2C38-3A7C-4FE8-81D0-087C5F9A960D}" type="datetimeFigureOut">
              <a:rPr lang="en-GB" smtClean="0"/>
              <a:t>23/04/2020</a:t>
            </a:fld>
            <a:endParaRPr lang="en-GB"/>
          </a:p>
        </p:txBody>
      </p:sp>
      <p:sp>
        <p:nvSpPr>
          <p:cNvPr id="3" name="Footer Placeholder 2">
            <a:extLst>
              <a:ext uri="{FF2B5EF4-FFF2-40B4-BE49-F238E27FC236}">
                <a16:creationId xmlns:a16="http://schemas.microsoft.com/office/drawing/2014/main" id="{94370D72-6E2E-4C35-A6AF-A5F80BD3424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501E0C1-3102-4CE9-BBD5-AFACC61D074B}"/>
              </a:ext>
            </a:extLst>
          </p:cNvPr>
          <p:cNvSpPr>
            <a:spLocks noGrp="1"/>
          </p:cNvSpPr>
          <p:nvPr>
            <p:ph type="sldNum" sz="quarter" idx="12"/>
          </p:nvPr>
        </p:nvSpPr>
        <p:spPr/>
        <p:txBody>
          <a:bodyPr/>
          <a:lstStyle/>
          <a:p>
            <a:fld id="{FFCE02D6-69D7-414D-8983-E6BA82482378}" type="slidenum">
              <a:rPr lang="en-GB" smtClean="0"/>
              <a:t>‹#›</a:t>
            </a:fld>
            <a:endParaRPr lang="en-GB"/>
          </a:p>
        </p:txBody>
      </p:sp>
    </p:spTree>
    <p:extLst>
      <p:ext uri="{BB962C8B-B14F-4D97-AF65-F5344CB8AC3E}">
        <p14:creationId xmlns:p14="http://schemas.microsoft.com/office/powerpoint/2010/main" val="1646752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BC90DD-110C-4C1B-BAF0-9C6B61BBE72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BAEC54E-3575-4AC9-B9CD-CBB6908B25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EC617B8-F268-4F18-A88A-466AB44622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1C04CF-1D61-4AC8-8D53-9A2F6465E34C}"/>
              </a:ext>
            </a:extLst>
          </p:cNvPr>
          <p:cNvSpPr>
            <a:spLocks noGrp="1"/>
          </p:cNvSpPr>
          <p:nvPr>
            <p:ph type="dt" sz="half" idx="10"/>
          </p:nvPr>
        </p:nvSpPr>
        <p:spPr/>
        <p:txBody>
          <a:bodyPr/>
          <a:lstStyle/>
          <a:p>
            <a:fld id="{50BC2C38-3A7C-4FE8-81D0-087C5F9A960D}" type="datetimeFigureOut">
              <a:rPr lang="en-GB" smtClean="0"/>
              <a:t>23/04/2020</a:t>
            </a:fld>
            <a:endParaRPr lang="en-GB"/>
          </a:p>
        </p:txBody>
      </p:sp>
      <p:sp>
        <p:nvSpPr>
          <p:cNvPr id="6" name="Footer Placeholder 5">
            <a:extLst>
              <a:ext uri="{FF2B5EF4-FFF2-40B4-BE49-F238E27FC236}">
                <a16:creationId xmlns:a16="http://schemas.microsoft.com/office/drawing/2014/main" id="{F7DA47C0-3EFE-421B-936E-808D9CA291A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846CFA6-2DF7-47E3-AD59-36FBA5F2C6A2}"/>
              </a:ext>
            </a:extLst>
          </p:cNvPr>
          <p:cNvSpPr>
            <a:spLocks noGrp="1"/>
          </p:cNvSpPr>
          <p:nvPr>
            <p:ph type="sldNum" sz="quarter" idx="12"/>
          </p:nvPr>
        </p:nvSpPr>
        <p:spPr/>
        <p:txBody>
          <a:bodyPr/>
          <a:lstStyle/>
          <a:p>
            <a:fld id="{FFCE02D6-69D7-414D-8983-E6BA82482378}" type="slidenum">
              <a:rPr lang="en-GB" smtClean="0"/>
              <a:t>‹#›</a:t>
            </a:fld>
            <a:endParaRPr lang="en-GB"/>
          </a:p>
        </p:txBody>
      </p:sp>
    </p:spTree>
    <p:extLst>
      <p:ext uri="{BB962C8B-B14F-4D97-AF65-F5344CB8AC3E}">
        <p14:creationId xmlns:p14="http://schemas.microsoft.com/office/powerpoint/2010/main" val="2846140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CE16D2-8AA9-44D6-93E2-3420AB7A6D2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41F85A5-1BD5-4DA6-A37E-61DA164C93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B3DC578F-CA91-4E74-B9AE-BD919D1042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22008-29AA-4D68-86DE-8DD74C9832C4}"/>
              </a:ext>
            </a:extLst>
          </p:cNvPr>
          <p:cNvSpPr>
            <a:spLocks noGrp="1"/>
          </p:cNvSpPr>
          <p:nvPr>
            <p:ph type="dt" sz="half" idx="10"/>
          </p:nvPr>
        </p:nvSpPr>
        <p:spPr/>
        <p:txBody>
          <a:bodyPr/>
          <a:lstStyle/>
          <a:p>
            <a:fld id="{50BC2C38-3A7C-4FE8-81D0-087C5F9A960D}" type="datetimeFigureOut">
              <a:rPr lang="en-GB" smtClean="0"/>
              <a:t>23/04/2020</a:t>
            </a:fld>
            <a:endParaRPr lang="en-GB"/>
          </a:p>
        </p:txBody>
      </p:sp>
      <p:sp>
        <p:nvSpPr>
          <p:cNvPr id="6" name="Footer Placeholder 5">
            <a:extLst>
              <a:ext uri="{FF2B5EF4-FFF2-40B4-BE49-F238E27FC236}">
                <a16:creationId xmlns:a16="http://schemas.microsoft.com/office/drawing/2014/main" id="{C61ACAE9-59A3-4951-96E8-D68A06FAE83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794D594-68B7-4243-ACDF-4B2DB0E4AD50}"/>
              </a:ext>
            </a:extLst>
          </p:cNvPr>
          <p:cNvSpPr>
            <a:spLocks noGrp="1"/>
          </p:cNvSpPr>
          <p:nvPr>
            <p:ph type="sldNum" sz="quarter" idx="12"/>
          </p:nvPr>
        </p:nvSpPr>
        <p:spPr/>
        <p:txBody>
          <a:bodyPr/>
          <a:lstStyle/>
          <a:p>
            <a:fld id="{FFCE02D6-69D7-414D-8983-E6BA82482378}" type="slidenum">
              <a:rPr lang="en-GB" smtClean="0"/>
              <a:t>‹#›</a:t>
            </a:fld>
            <a:endParaRPr lang="en-GB"/>
          </a:p>
        </p:txBody>
      </p:sp>
    </p:spTree>
    <p:extLst>
      <p:ext uri="{BB962C8B-B14F-4D97-AF65-F5344CB8AC3E}">
        <p14:creationId xmlns:p14="http://schemas.microsoft.com/office/powerpoint/2010/main" val="33013478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AA1FE94-60B6-4001-80A2-D60D5C8C19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5C8168C-A9D7-43D5-B46B-F631AA618E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FDA2B77-34E0-493B-BEEF-6D518D22A7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BC2C38-3A7C-4FE8-81D0-087C5F9A960D}" type="datetimeFigureOut">
              <a:rPr lang="en-GB" smtClean="0"/>
              <a:t>23/04/2020</a:t>
            </a:fld>
            <a:endParaRPr lang="en-GB"/>
          </a:p>
        </p:txBody>
      </p:sp>
      <p:sp>
        <p:nvSpPr>
          <p:cNvPr id="5" name="Footer Placeholder 4">
            <a:extLst>
              <a:ext uri="{FF2B5EF4-FFF2-40B4-BE49-F238E27FC236}">
                <a16:creationId xmlns:a16="http://schemas.microsoft.com/office/drawing/2014/main" id="{BEA1F07E-1F3F-417B-B593-A483066CC53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B4EA8E0-E0D4-465D-9E4B-FFF0937CFD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CE02D6-69D7-414D-8983-E6BA82482378}" type="slidenum">
              <a:rPr lang="en-GB" smtClean="0"/>
              <a:t>‹#›</a:t>
            </a:fld>
            <a:endParaRPr lang="en-GB"/>
          </a:p>
        </p:txBody>
      </p:sp>
    </p:spTree>
    <p:extLst>
      <p:ext uri="{BB962C8B-B14F-4D97-AF65-F5344CB8AC3E}">
        <p14:creationId xmlns:p14="http://schemas.microsoft.com/office/powerpoint/2010/main" val="13327859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EFE6F17-DEA9-41C3-BB7B-4F6A8F7D517E}"/>
              </a:ext>
            </a:extLst>
          </p:cNvPr>
          <p:cNvSpPr txBox="1"/>
          <p:nvPr/>
        </p:nvSpPr>
        <p:spPr>
          <a:xfrm>
            <a:off x="368351" y="1786596"/>
            <a:ext cx="11665605" cy="1569660"/>
          </a:xfrm>
          <a:prstGeom prst="rect">
            <a:avLst/>
          </a:prstGeom>
          <a:noFill/>
        </p:spPr>
        <p:txBody>
          <a:bodyPr wrap="square" rtlCol="0">
            <a:spAutoFit/>
          </a:bodyPr>
          <a:lstStyle/>
          <a:p>
            <a:r>
              <a:rPr lang="en-GB" sz="3200" dirty="0">
                <a:latin typeface="Comic Sans MS" panose="030F0702030302020204" pitchFamily="66" charset="0"/>
              </a:rPr>
              <a:t>When you are watching via YouTube, the presentation will move to the next slide after 10 seconds so don’t forget to keep pausing the video until you have completed each slide.</a:t>
            </a:r>
          </a:p>
        </p:txBody>
      </p:sp>
      <p:sp>
        <p:nvSpPr>
          <p:cNvPr id="5" name="TextBox 4">
            <a:extLst>
              <a:ext uri="{FF2B5EF4-FFF2-40B4-BE49-F238E27FC236}">
                <a16:creationId xmlns:a16="http://schemas.microsoft.com/office/drawing/2014/main" id="{9AA5E822-6FE8-484C-AE19-5F328A682F89}"/>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27.04.20</a:t>
            </a:r>
          </a:p>
          <a:p>
            <a:r>
              <a:rPr lang="en-GB" sz="2400" dirty="0">
                <a:solidFill>
                  <a:srgbClr val="0070C0"/>
                </a:solidFill>
                <a:latin typeface="Comic Sans MS" panose="030F0702030302020204" pitchFamily="66" charset="0"/>
              </a:rPr>
              <a:t>L.O. Revise column subtraction</a:t>
            </a:r>
          </a:p>
        </p:txBody>
      </p:sp>
    </p:spTree>
    <p:extLst>
      <p:ext uri="{BB962C8B-B14F-4D97-AF65-F5344CB8AC3E}">
        <p14:creationId xmlns:p14="http://schemas.microsoft.com/office/powerpoint/2010/main" val="4286811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250720-E10A-4B62-A1FE-153E21D7BACC}"/>
              </a:ext>
            </a:extLst>
          </p:cNvPr>
          <p:cNvSpPr txBox="1"/>
          <p:nvPr/>
        </p:nvSpPr>
        <p:spPr>
          <a:xfrm>
            <a:off x="0" y="30344"/>
            <a:ext cx="12192000"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27.04.20</a:t>
            </a:r>
          </a:p>
          <a:p>
            <a:r>
              <a:rPr lang="en-GB" sz="2400" dirty="0">
                <a:solidFill>
                  <a:srgbClr val="0070C0"/>
                </a:solidFill>
                <a:latin typeface="Comic Sans MS" panose="030F0702030302020204" pitchFamily="66" charset="0"/>
              </a:rPr>
              <a:t>L.O. Revise column subtraction</a:t>
            </a:r>
          </a:p>
        </p:txBody>
      </p:sp>
      <p:sp>
        <p:nvSpPr>
          <p:cNvPr id="4" name="TextBox 3">
            <a:extLst>
              <a:ext uri="{FF2B5EF4-FFF2-40B4-BE49-F238E27FC236}">
                <a16:creationId xmlns:a16="http://schemas.microsoft.com/office/drawing/2014/main" id="{E020BC44-F7AC-4D14-A5C5-DD053D99B4F1}"/>
              </a:ext>
            </a:extLst>
          </p:cNvPr>
          <p:cNvSpPr txBox="1"/>
          <p:nvPr/>
        </p:nvSpPr>
        <p:spPr>
          <a:xfrm>
            <a:off x="185530" y="1258957"/>
            <a:ext cx="11559575" cy="2677656"/>
          </a:xfrm>
          <a:prstGeom prst="rect">
            <a:avLst/>
          </a:prstGeom>
          <a:noFill/>
        </p:spPr>
        <p:txBody>
          <a:bodyPr wrap="none" rtlCol="0">
            <a:spAutoFit/>
          </a:bodyPr>
          <a:lstStyle/>
          <a:p>
            <a:r>
              <a:rPr lang="en-GB" sz="2400" dirty="0">
                <a:latin typeface="Comic Sans MS" panose="030F0702030302020204" pitchFamily="66" charset="0"/>
              </a:rPr>
              <a:t>The plane is travelling 7815m and it descends a further 1425m. What height is </a:t>
            </a:r>
          </a:p>
          <a:p>
            <a:r>
              <a:rPr lang="en-GB" sz="2400" dirty="0">
                <a:latin typeface="Comic Sans MS" panose="030F0702030302020204" pitchFamily="66" charset="0"/>
              </a:rPr>
              <a:t>it flying at now?</a:t>
            </a:r>
          </a:p>
          <a:p>
            <a:endParaRPr lang="en-GB" sz="2400" dirty="0">
              <a:latin typeface="Comic Sans MS" panose="030F0702030302020204" pitchFamily="66" charset="0"/>
            </a:endParaRPr>
          </a:p>
          <a:p>
            <a:r>
              <a:rPr lang="en-GB" sz="2400" dirty="0">
                <a:latin typeface="Comic Sans MS" panose="030F0702030302020204" pitchFamily="66" charset="0"/>
              </a:rPr>
              <a:t>Calculation: 7815 - 1425</a:t>
            </a:r>
          </a:p>
          <a:p>
            <a:endParaRPr lang="en-GB" sz="2400" dirty="0">
              <a:latin typeface="Comic Sans MS" panose="030F0702030302020204" pitchFamily="66" charset="0"/>
            </a:endParaRPr>
          </a:p>
          <a:p>
            <a:r>
              <a:rPr lang="en-GB" sz="2400" dirty="0">
                <a:latin typeface="Comic Sans MS" panose="030F0702030302020204" pitchFamily="66" charset="0"/>
              </a:rPr>
              <a:t>Try to answer this independently before moving on to the next slide to see the</a:t>
            </a:r>
          </a:p>
          <a:p>
            <a:r>
              <a:rPr lang="en-GB" sz="2400" dirty="0">
                <a:latin typeface="Comic Sans MS" panose="030F0702030302020204" pitchFamily="66" charset="0"/>
              </a:rPr>
              <a:t>Answer. </a:t>
            </a:r>
          </a:p>
        </p:txBody>
      </p:sp>
    </p:spTree>
    <p:extLst>
      <p:ext uri="{BB962C8B-B14F-4D97-AF65-F5344CB8AC3E}">
        <p14:creationId xmlns:p14="http://schemas.microsoft.com/office/powerpoint/2010/main" val="30776187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250720-E10A-4B62-A1FE-153E21D7BACC}"/>
              </a:ext>
            </a:extLst>
          </p:cNvPr>
          <p:cNvSpPr txBox="1"/>
          <p:nvPr/>
        </p:nvSpPr>
        <p:spPr>
          <a:xfrm>
            <a:off x="0" y="30344"/>
            <a:ext cx="12192000"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27.04.20</a:t>
            </a:r>
          </a:p>
          <a:p>
            <a:r>
              <a:rPr lang="en-GB" sz="2400" dirty="0">
                <a:solidFill>
                  <a:srgbClr val="0070C0"/>
                </a:solidFill>
                <a:latin typeface="Comic Sans MS" panose="030F0702030302020204" pitchFamily="66" charset="0"/>
              </a:rPr>
              <a:t>L.O. Revise column subtraction</a:t>
            </a:r>
          </a:p>
        </p:txBody>
      </p:sp>
      <p:sp>
        <p:nvSpPr>
          <p:cNvPr id="4" name="TextBox 3">
            <a:extLst>
              <a:ext uri="{FF2B5EF4-FFF2-40B4-BE49-F238E27FC236}">
                <a16:creationId xmlns:a16="http://schemas.microsoft.com/office/drawing/2014/main" id="{E020BC44-F7AC-4D14-A5C5-DD053D99B4F1}"/>
              </a:ext>
            </a:extLst>
          </p:cNvPr>
          <p:cNvSpPr txBox="1"/>
          <p:nvPr/>
        </p:nvSpPr>
        <p:spPr>
          <a:xfrm>
            <a:off x="185530" y="1258957"/>
            <a:ext cx="3623108" cy="461665"/>
          </a:xfrm>
          <a:prstGeom prst="rect">
            <a:avLst/>
          </a:prstGeom>
          <a:noFill/>
        </p:spPr>
        <p:txBody>
          <a:bodyPr wrap="none" rtlCol="0">
            <a:spAutoFit/>
          </a:bodyPr>
          <a:lstStyle/>
          <a:p>
            <a:r>
              <a:rPr lang="en-GB" sz="2400" dirty="0">
                <a:latin typeface="Comic Sans MS" panose="030F0702030302020204" pitchFamily="66" charset="0"/>
              </a:rPr>
              <a:t>Calculation: 7815 - 1425</a:t>
            </a:r>
          </a:p>
        </p:txBody>
      </p:sp>
      <p:pic>
        <p:nvPicPr>
          <p:cNvPr id="2" name="Picture 1">
            <a:extLst>
              <a:ext uri="{FF2B5EF4-FFF2-40B4-BE49-F238E27FC236}">
                <a16:creationId xmlns:a16="http://schemas.microsoft.com/office/drawing/2014/main" id="{602BC6BC-EA69-472F-8B3D-FF9E1C9F7F4E}"/>
              </a:ext>
            </a:extLst>
          </p:cNvPr>
          <p:cNvPicPr>
            <a:picLocks noChangeAspect="1"/>
          </p:cNvPicPr>
          <p:nvPr/>
        </p:nvPicPr>
        <p:blipFill>
          <a:blip r:embed="rId2"/>
          <a:stretch>
            <a:fillRect/>
          </a:stretch>
        </p:blipFill>
        <p:spPr>
          <a:xfrm>
            <a:off x="1810505" y="2209916"/>
            <a:ext cx="3454028" cy="2622243"/>
          </a:xfrm>
          <a:prstGeom prst="rect">
            <a:avLst/>
          </a:prstGeom>
        </p:spPr>
      </p:pic>
      <p:sp>
        <p:nvSpPr>
          <p:cNvPr id="5" name="Rectangle 4">
            <a:extLst>
              <a:ext uri="{FF2B5EF4-FFF2-40B4-BE49-F238E27FC236}">
                <a16:creationId xmlns:a16="http://schemas.microsoft.com/office/drawing/2014/main" id="{86276B3A-7A37-4954-92FF-1F7EB339E13A}"/>
              </a:ext>
            </a:extLst>
          </p:cNvPr>
          <p:cNvSpPr/>
          <p:nvPr/>
        </p:nvSpPr>
        <p:spPr>
          <a:xfrm>
            <a:off x="5576086" y="2209916"/>
            <a:ext cx="6615914" cy="1938992"/>
          </a:xfrm>
          <a:prstGeom prst="rect">
            <a:avLst/>
          </a:prstGeom>
        </p:spPr>
        <p:txBody>
          <a:bodyPr wrap="none">
            <a:spAutoFit/>
          </a:bodyPr>
          <a:lstStyle/>
          <a:p>
            <a:r>
              <a:rPr lang="en-GB" sz="2000" dirty="0">
                <a:latin typeface="Comic Sans MS" panose="030F0702030302020204" pitchFamily="66" charset="0"/>
              </a:rPr>
              <a:t>Step 1: five 1s – five 1s = 0</a:t>
            </a:r>
          </a:p>
          <a:p>
            <a:r>
              <a:rPr lang="en-GB" sz="2000" dirty="0">
                <a:latin typeface="Comic Sans MS" panose="030F0702030302020204" pitchFamily="66" charset="0"/>
              </a:rPr>
              <a:t>Step 2: one 10 – two 10s. You can’t do this so need</a:t>
            </a:r>
          </a:p>
          <a:p>
            <a:r>
              <a:rPr lang="en-GB" sz="2000" dirty="0">
                <a:latin typeface="Comic Sans MS" panose="030F0702030302020204" pitchFamily="66" charset="0"/>
              </a:rPr>
              <a:t>to exchange one 100 for ten 10s. This gives us eleven </a:t>
            </a:r>
          </a:p>
          <a:p>
            <a:r>
              <a:rPr lang="en-GB" sz="2000" dirty="0">
                <a:latin typeface="Comic Sans MS" panose="030F0702030302020204" pitchFamily="66" charset="0"/>
              </a:rPr>
              <a:t>10s – two 10s = nine 10s.</a:t>
            </a:r>
          </a:p>
          <a:p>
            <a:r>
              <a:rPr lang="en-GB" sz="2000" dirty="0">
                <a:latin typeface="Comic Sans MS" panose="030F0702030302020204" pitchFamily="66" charset="0"/>
              </a:rPr>
              <a:t>Step 3: Seven 100s – four 100s = three 100s</a:t>
            </a:r>
          </a:p>
          <a:p>
            <a:r>
              <a:rPr lang="en-GB" sz="2000" dirty="0">
                <a:latin typeface="Comic Sans MS" panose="030F0702030302020204" pitchFamily="66" charset="0"/>
              </a:rPr>
              <a:t>Step 4: Seven 1000s – one 1000 = six 1000s</a:t>
            </a:r>
            <a:endParaRPr lang="en-GB" sz="2000" dirty="0"/>
          </a:p>
        </p:txBody>
      </p:sp>
      <p:sp>
        <p:nvSpPr>
          <p:cNvPr id="6" name="TextBox 5">
            <a:extLst>
              <a:ext uri="{FF2B5EF4-FFF2-40B4-BE49-F238E27FC236}">
                <a16:creationId xmlns:a16="http://schemas.microsoft.com/office/drawing/2014/main" id="{405FE487-A47C-4146-8BC7-A948EE192AB2}"/>
              </a:ext>
            </a:extLst>
          </p:cNvPr>
          <p:cNvSpPr txBox="1"/>
          <p:nvPr/>
        </p:nvSpPr>
        <p:spPr>
          <a:xfrm>
            <a:off x="508000" y="5588000"/>
            <a:ext cx="5511445" cy="461665"/>
          </a:xfrm>
          <a:prstGeom prst="rect">
            <a:avLst/>
          </a:prstGeom>
          <a:noFill/>
        </p:spPr>
        <p:txBody>
          <a:bodyPr wrap="none" rtlCol="0">
            <a:spAutoFit/>
          </a:bodyPr>
          <a:lstStyle/>
          <a:p>
            <a:r>
              <a:rPr lang="en-GB" sz="2400" dirty="0">
                <a:latin typeface="Comic Sans MS" panose="030F0702030302020204" pitchFamily="66" charset="0"/>
              </a:rPr>
              <a:t>The plane is now travelling at 6390m.</a:t>
            </a:r>
          </a:p>
        </p:txBody>
      </p:sp>
    </p:spTree>
    <p:extLst>
      <p:ext uri="{BB962C8B-B14F-4D97-AF65-F5344CB8AC3E}">
        <p14:creationId xmlns:p14="http://schemas.microsoft.com/office/powerpoint/2010/main" val="1300669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250720-E10A-4B62-A1FE-153E21D7BACC}"/>
              </a:ext>
            </a:extLst>
          </p:cNvPr>
          <p:cNvSpPr txBox="1"/>
          <p:nvPr/>
        </p:nvSpPr>
        <p:spPr>
          <a:xfrm>
            <a:off x="0" y="30344"/>
            <a:ext cx="12192000"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27.04.20</a:t>
            </a:r>
          </a:p>
          <a:p>
            <a:r>
              <a:rPr lang="en-GB" sz="2400" dirty="0">
                <a:solidFill>
                  <a:srgbClr val="0070C0"/>
                </a:solidFill>
                <a:latin typeface="Comic Sans MS" panose="030F0702030302020204" pitchFamily="66" charset="0"/>
              </a:rPr>
              <a:t>L.O. Revise column subtraction</a:t>
            </a:r>
          </a:p>
        </p:txBody>
      </p:sp>
      <p:sp>
        <p:nvSpPr>
          <p:cNvPr id="7" name="TextBox 6">
            <a:extLst>
              <a:ext uri="{FF2B5EF4-FFF2-40B4-BE49-F238E27FC236}">
                <a16:creationId xmlns:a16="http://schemas.microsoft.com/office/drawing/2014/main" id="{DB6FB3F2-9753-48A6-9E46-442D465C9038}"/>
              </a:ext>
            </a:extLst>
          </p:cNvPr>
          <p:cNvSpPr txBox="1"/>
          <p:nvPr/>
        </p:nvSpPr>
        <p:spPr>
          <a:xfrm>
            <a:off x="112889" y="982133"/>
            <a:ext cx="10940934" cy="1323439"/>
          </a:xfrm>
          <a:prstGeom prst="rect">
            <a:avLst/>
          </a:prstGeom>
          <a:noFill/>
        </p:spPr>
        <p:txBody>
          <a:bodyPr wrap="square" rtlCol="0">
            <a:spAutoFit/>
          </a:bodyPr>
          <a:lstStyle/>
          <a:p>
            <a:r>
              <a:rPr lang="en-GB" sz="2000" dirty="0">
                <a:latin typeface="Comic Sans MS" panose="030F0702030302020204" pitchFamily="66" charset="0"/>
              </a:rPr>
              <a:t>Spend 30-45 minutes working as far as you can through the following calculations. </a:t>
            </a:r>
          </a:p>
          <a:p>
            <a:r>
              <a:rPr lang="en-GB" sz="2000" dirty="0">
                <a:latin typeface="Comic Sans MS" panose="030F0702030302020204" pitchFamily="66" charset="0"/>
              </a:rPr>
              <a:t>Use column subtraction.</a:t>
            </a:r>
          </a:p>
          <a:p>
            <a:endParaRPr lang="en-GB" sz="2000" dirty="0">
              <a:latin typeface="Comic Sans MS" panose="030F0702030302020204" pitchFamily="66" charset="0"/>
            </a:endParaRPr>
          </a:p>
          <a:p>
            <a:r>
              <a:rPr lang="en-GB" sz="2000" dirty="0">
                <a:solidFill>
                  <a:schemeClr val="accent2"/>
                </a:solidFill>
                <a:latin typeface="Comic Sans MS" panose="030F0702030302020204" pitchFamily="66" charset="0"/>
              </a:rPr>
              <a:t>Orange group: start at Q1</a:t>
            </a:r>
            <a:r>
              <a:rPr lang="en-GB" sz="2000" dirty="0">
                <a:latin typeface="Comic Sans MS" panose="030F0702030302020204" pitchFamily="66" charset="0"/>
              </a:rPr>
              <a:t>	</a:t>
            </a:r>
            <a:r>
              <a:rPr lang="en-GB" sz="2000" dirty="0">
                <a:solidFill>
                  <a:srgbClr val="FFC000"/>
                </a:solidFill>
                <a:latin typeface="Comic Sans MS" panose="030F0702030302020204" pitchFamily="66" charset="0"/>
              </a:rPr>
              <a:t>Yellow: Start at Q5</a:t>
            </a:r>
            <a:r>
              <a:rPr lang="en-GB" sz="2000" dirty="0">
                <a:latin typeface="Comic Sans MS" panose="030F0702030302020204" pitchFamily="66" charset="0"/>
              </a:rPr>
              <a:t>		</a:t>
            </a:r>
            <a:r>
              <a:rPr lang="en-GB" sz="2000" dirty="0">
                <a:solidFill>
                  <a:srgbClr val="00B050"/>
                </a:solidFill>
                <a:latin typeface="Comic Sans MS" panose="030F0702030302020204" pitchFamily="66" charset="0"/>
              </a:rPr>
              <a:t>Green</a:t>
            </a:r>
            <a:r>
              <a:rPr lang="en-GB" sz="2000" dirty="0">
                <a:solidFill>
                  <a:srgbClr val="7030A0"/>
                </a:solidFill>
                <a:latin typeface="Comic Sans MS" panose="030F0702030302020204" pitchFamily="66" charset="0"/>
              </a:rPr>
              <a:t>/Purple: Start at Q8 </a:t>
            </a:r>
          </a:p>
        </p:txBody>
      </p:sp>
      <p:sp>
        <p:nvSpPr>
          <p:cNvPr id="8" name="Rectangle 7">
            <a:extLst>
              <a:ext uri="{FF2B5EF4-FFF2-40B4-BE49-F238E27FC236}">
                <a16:creationId xmlns:a16="http://schemas.microsoft.com/office/drawing/2014/main" id="{CC876E04-1E44-48A9-BD7D-AA5742DD9678}"/>
              </a:ext>
            </a:extLst>
          </p:cNvPr>
          <p:cNvSpPr/>
          <p:nvPr/>
        </p:nvSpPr>
        <p:spPr>
          <a:xfrm>
            <a:off x="2339551" y="2405425"/>
            <a:ext cx="6894653" cy="3046988"/>
          </a:xfrm>
          <a:prstGeom prst="rect">
            <a:avLst/>
          </a:prstGeom>
        </p:spPr>
        <p:txBody>
          <a:bodyPr wrap="square">
            <a:spAutoFit/>
          </a:bodyPr>
          <a:lstStyle/>
          <a:p>
            <a:r>
              <a:rPr lang="en-GB" sz="2400" dirty="0">
                <a:solidFill>
                  <a:srgbClr val="000000"/>
                </a:solidFill>
                <a:latin typeface="Comic Sans MS" panose="030F0702030302020204" pitchFamily="66" charset="0"/>
              </a:rPr>
              <a:t>1. 4723 - 2518 		9. 7145 - 3312</a:t>
            </a:r>
            <a:endParaRPr lang="en-GB" sz="2400" dirty="0">
              <a:latin typeface="Comic Sans MS" panose="030F0702030302020204" pitchFamily="66" charset="0"/>
            </a:endParaRPr>
          </a:p>
          <a:p>
            <a:r>
              <a:rPr lang="en-GB" sz="2400" dirty="0">
                <a:solidFill>
                  <a:srgbClr val="000000"/>
                </a:solidFill>
                <a:latin typeface="Comic Sans MS" panose="030F0702030302020204" pitchFamily="66" charset="0"/>
              </a:rPr>
              <a:t>2. 8542 - 5136 		10. 6503 - 4357</a:t>
            </a:r>
            <a:endParaRPr lang="en-GB" sz="2400" dirty="0">
              <a:latin typeface="Comic Sans MS" panose="030F0702030302020204" pitchFamily="66" charset="0"/>
            </a:endParaRPr>
          </a:p>
          <a:p>
            <a:r>
              <a:rPr lang="en-GB" sz="2400" dirty="0">
                <a:solidFill>
                  <a:srgbClr val="000000"/>
                </a:solidFill>
                <a:latin typeface="Comic Sans MS" panose="030F0702030302020204" pitchFamily="66" charset="0"/>
              </a:rPr>
              <a:t>3. 9536 - 5252 		11. 8414 - 4376</a:t>
            </a:r>
            <a:endParaRPr lang="en-GB" sz="2400" dirty="0">
              <a:latin typeface="Comic Sans MS" panose="030F0702030302020204" pitchFamily="66" charset="0"/>
            </a:endParaRPr>
          </a:p>
          <a:p>
            <a:r>
              <a:rPr lang="en-GB" sz="2400" dirty="0">
                <a:solidFill>
                  <a:srgbClr val="000000"/>
                </a:solidFill>
                <a:latin typeface="Comic Sans MS" panose="030F0702030302020204" pitchFamily="66" charset="0"/>
              </a:rPr>
              <a:t>4. 7528 - 3254 		12. 5078 -3582</a:t>
            </a:r>
            <a:endParaRPr lang="en-GB" sz="2400" dirty="0">
              <a:latin typeface="Comic Sans MS" panose="030F0702030302020204" pitchFamily="66" charset="0"/>
            </a:endParaRPr>
          </a:p>
          <a:p>
            <a:r>
              <a:rPr lang="en-GB" sz="2400" dirty="0">
                <a:solidFill>
                  <a:srgbClr val="000000"/>
                </a:solidFill>
                <a:latin typeface="Comic Sans MS" panose="030F0702030302020204" pitchFamily="66" charset="0"/>
              </a:rPr>
              <a:t>5. 6267 - 3423 		13. 9136 - 3240</a:t>
            </a:r>
            <a:endParaRPr lang="en-GB" sz="2400" dirty="0">
              <a:latin typeface="Comic Sans MS" panose="030F0702030302020204" pitchFamily="66" charset="0"/>
            </a:endParaRPr>
          </a:p>
          <a:p>
            <a:r>
              <a:rPr lang="en-GB" sz="2400" dirty="0">
                <a:solidFill>
                  <a:srgbClr val="000000"/>
                </a:solidFill>
                <a:latin typeface="Comic Sans MS" panose="030F0702030302020204" pitchFamily="66" charset="0"/>
              </a:rPr>
              <a:t>6. 8564 - 4602 		14. 8235 - 4564</a:t>
            </a:r>
            <a:endParaRPr lang="en-GB" sz="2400" dirty="0">
              <a:latin typeface="Comic Sans MS" panose="030F0702030302020204" pitchFamily="66" charset="0"/>
            </a:endParaRPr>
          </a:p>
          <a:p>
            <a:r>
              <a:rPr lang="en-GB" sz="2400" dirty="0">
                <a:solidFill>
                  <a:srgbClr val="000000"/>
                </a:solidFill>
                <a:latin typeface="Comic Sans MS" panose="030F0702030302020204" pitchFamily="66" charset="0"/>
              </a:rPr>
              <a:t>7. 9425 - 5384 		15. 7423 - 5745</a:t>
            </a:r>
            <a:endParaRPr lang="en-GB" sz="2400" dirty="0">
              <a:latin typeface="Comic Sans MS" panose="030F0702030302020204" pitchFamily="66" charset="0"/>
            </a:endParaRPr>
          </a:p>
          <a:p>
            <a:r>
              <a:rPr lang="en-GB" sz="2400" dirty="0">
                <a:solidFill>
                  <a:srgbClr val="000000"/>
                </a:solidFill>
                <a:latin typeface="Comic Sans MS" panose="030F0702030302020204" pitchFamily="66" charset="0"/>
              </a:rPr>
              <a:t>8. 6273 - 4538 		16. 5132 - 3647</a:t>
            </a:r>
            <a:endParaRPr lang="en-GB" sz="2400" dirty="0">
              <a:latin typeface="Comic Sans MS" panose="030F0702030302020204" pitchFamily="66" charset="0"/>
            </a:endParaRPr>
          </a:p>
        </p:txBody>
      </p:sp>
      <p:sp>
        <p:nvSpPr>
          <p:cNvPr id="9" name="TextBox 8">
            <a:extLst>
              <a:ext uri="{FF2B5EF4-FFF2-40B4-BE49-F238E27FC236}">
                <a16:creationId xmlns:a16="http://schemas.microsoft.com/office/drawing/2014/main" id="{121A2418-3ED1-49BC-97F3-6F3E843C0346}"/>
              </a:ext>
            </a:extLst>
          </p:cNvPr>
          <p:cNvSpPr txBox="1"/>
          <p:nvPr/>
        </p:nvSpPr>
        <p:spPr>
          <a:xfrm>
            <a:off x="112889" y="6004269"/>
            <a:ext cx="11347978" cy="400110"/>
          </a:xfrm>
          <a:prstGeom prst="rect">
            <a:avLst/>
          </a:prstGeom>
          <a:noFill/>
        </p:spPr>
        <p:txBody>
          <a:bodyPr wrap="none" rtlCol="0">
            <a:spAutoFit/>
          </a:bodyPr>
          <a:lstStyle/>
          <a:p>
            <a:r>
              <a:rPr lang="en-GB" sz="2000" dirty="0">
                <a:latin typeface="Comic Sans MS" panose="030F0702030302020204" pitchFamily="66" charset="0"/>
              </a:rPr>
              <a:t>If you finish them before the time is up, download the word problems as your extension task.</a:t>
            </a:r>
          </a:p>
        </p:txBody>
      </p:sp>
      <p:sp>
        <p:nvSpPr>
          <p:cNvPr id="10" name="TextBox 9">
            <a:extLst>
              <a:ext uri="{FF2B5EF4-FFF2-40B4-BE49-F238E27FC236}">
                <a16:creationId xmlns:a16="http://schemas.microsoft.com/office/drawing/2014/main" id="{7ACBB3DC-056E-470F-A77E-86E99D18DDB0}"/>
              </a:ext>
            </a:extLst>
          </p:cNvPr>
          <p:cNvSpPr txBox="1"/>
          <p:nvPr/>
        </p:nvSpPr>
        <p:spPr>
          <a:xfrm>
            <a:off x="112889" y="5528286"/>
            <a:ext cx="10940934" cy="400110"/>
          </a:xfrm>
          <a:prstGeom prst="rect">
            <a:avLst/>
          </a:prstGeom>
          <a:noFill/>
        </p:spPr>
        <p:txBody>
          <a:bodyPr wrap="square" rtlCol="0">
            <a:spAutoFit/>
          </a:bodyPr>
          <a:lstStyle/>
          <a:p>
            <a:r>
              <a:rPr lang="en-GB" sz="2000" dirty="0">
                <a:latin typeface="Comic Sans MS" panose="030F0702030302020204" pitchFamily="66" charset="0"/>
              </a:rPr>
              <a:t>Once the time is up, mark them using the answers on the next page. </a:t>
            </a:r>
          </a:p>
        </p:txBody>
      </p:sp>
    </p:spTree>
    <p:extLst>
      <p:ext uri="{BB962C8B-B14F-4D97-AF65-F5344CB8AC3E}">
        <p14:creationId xmlns:p14="http://schemas.microsoft.com/office/powerpoint/2010/main" val="30367322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250720-E10A-4B62-A1FE-153E21D7BACC}"/>
              </a:ext>
            </a:extLst>
          </p:cNvPr>
          <p:cNvSpPr txBox="1"/>
          <p:nvPr/>
        </p:nvSpPr>
        <p:spPr>
          <a:xfrm>
            <a:off x="0" y="30344"/>
            <a:ext cx="12192000"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27.04.20</a:t>
            </a:r>
          </a:p>
          <a:p>
            <a:r>
              <a:rPr lang="en-GB" sz="2400" dirty="0">
                <a:solidFill>
                  <a:srgbClr val="0070C0"/>
                </a:solidFill>
                <a:latin typeface="Comic Sans MS" panose="030F0702030302020204" pitchFamily="66" charset="0"/>
              </a:rPr>
              <a:t>L.O. Revise column subtraction</a:t>
            </a:r>
          </a:p>
        </p:txBody>
      </p:sp>
      <p:sp>
        <p:nvSpPr>
          <p:cNvPr id="7" name="TextBox 6">
            <a:extLst>
              <a:ext uri="{FF2B5EF4-FFF2-40B4-BE49-F238E27FC236}">
                <a16:creationId xmlns:a16="http://schemas.microsoft.com/office/drawing/2014/main" id="{DB6FB3F2-9753-48A6-9E46-442D465C9038}"/>
              </a:ext>
            </a:extLst>
          </p:cNvPr>
          <p:cNvSpPr txBox="1"/>
          <p:nvPr/>
        </p:nvSpPr>
        <p:spPr>
          <a:xfrm>
            <a:off x="483279" y="1105330"/>
            <a:ext cx="1652750" cy="400110"/>
          </a:xfrm>
          <a:prstGeom prst="rect">
            <a:avLst/>
          </a:prstGeom>
          <a:noFill/>
        </p:spPr>
        <p:txBody>
          <a:bodyPr wrap="square" rtlCol="0">
            <a:spAutoFit/>
          </a:bodyPr>
          <a:lstStyle/>
          <a:p>
            <a:r>
              <a:rPr lang="en-GB" sz="2000" dirty="0">
                <a:highlight>
                  <a:srgbClr val="00FF00"/>
                </a:highlight>
                <a:latin typeface="Comic Sans MS" panose="030F0702030302020204" pitchFamily="66" charset="0"/>
              </a:rPr>
              <a:t>ANSWERS:</a:t>
            </a:r>
            <a:endParaRPr lang="en-GB" sz="2000" dirty="0">
              <a:solidFill>
                <a:srgbClr val="7030A0"/>
              </a:solidFill>
              <a:highlight>
                <a:srgbClr val="00FF00"/>
              </a:highlight>
              <a:latin typeface="Comic Sans MS" panose="030F0702030302020204" pitchFamily="66" charset="0"/>
            </a:endParaRPr>
          </a:p>
        </p:txBody>
      </p:sp>
      <p:sp>
        <p:nvSpPr>
          <p:cNvPr id="8" name="Rectangle 7">
            <a:extLst>
              <a:ext uri="{FF2B5EF4-FFF2-40B4-BE49-F238E27FC236}">
                <a16:creationId xmlns:a16="http://schemas.microsoft.com/office/drawing/2014/main" id="{CC876E04-1E44-48A9-BD7D-AA5742DD9678}"/>
              </a:ext>
            </a:extLst>
          </p:cNvPr>
          <p:cNvSpPr/>
          <p:nvPr/>
        </p:nvSpPr>
        <p:spPr>
          <a:xfrm>
            <a:off x="1272500" y="1749429"/>
            <a:ext cx="9646999" cy="3539430"/>
          </a:xfrm>
          <a:prstGeom prst="rect">
            <a:avLst/>
          </a:prstGeom>
        </p:spPr>
        <p:txBody>
          <a:bodyPr wrap="square">
            <a:spAutoFit/>
          </a:bodyPr>
          <a:lstStyle/>
          <a:p>
            <a:r>
              <a:rPr lang="en-GB" sz="2800" dirty="0">
                <a:solidFill>
                  <a:srgbClr val="000000"/>
                </a:solidFill>
                <a:latin typeface="Comic Sans MS" panose="030F0702030302020204" pitchFamily="66" charset="0"/>
              </a:rPr>
              <a:t>1. 4723 – 2518 = 2205  		9. 7145 – 3312 = 3833</a:t>
            </a:r>
            <a:endParaRPr lang="en-GB" sz="2800" dirty="0">
              <a:latin typeface="Comic Sans MS" panose="030F0702030302020204" pitchFamily="66" charset="0"/>
            </a:endParaRPr>
          </a:p>
          <a:p>
            <a:r>
              <a:rPr lang="en-GB" sz="2800" dirty="0">
                <a:solidFill>
                  <a:srgbClr val="000000"/>
                </a:solidFill>
                <a:latin typeface="Comic Sans MS" panose="030F0702030302020204" pitchFamily="66" charset="0"/>
              </a:rPr>
              <a:t>2. 8542 - 5136 = 3,406		10. 6503 – 4357 = 2146</a:t>
            </a:r>
            <a:endParaRPr lang="en-GB" sz="2800" dirty="0">
              <a:latin typeface="Comic Sans MS" panose="030F0702030302020204" pitchFamily="66" charset="0"/>
            </a:endParaRPr>
          </a:p>
          <a:p>
            <a:r>
              <a:rPr lang="en-GB" sz="2800" dirty="0">
                <a:solidFill>
                  <a:srgbClr val="000000"/>
                </a:solidFill>
                <a:latin typeface="Comic Sans MS" panose="030F0702030302020204" pitchFamily="66" charset="0"/>
              </a:rPr>
              <a:t>3. 9536 - 5252 = 4284		11. 8414 – 4376 = 4038</a:t>
            </a:r>
            <a:endParaRPr lang="en-GB" sz="2800" dirty="0">
              <a:latin typeface="Comic Sans MS" panose="030F0702030302020204" pitchFamily="66" charset="0"/>
            </a:endParaRPr>
          </a:p>
          <a:p>
            <a:r>
              <a:rPr lang="en-GB" sz="2800" dirty="0">
                <a:solidFill>
                  <a:srgbClr val="000000"/>
                </a:solidFill>
                <a:latin typeface="Comic Sans MS" panose="030F0702030302020204" pitchFamily="66" charset="0"/>
              </a:rPr>
              <a:t>4. 7528 - 3254 = 4274		12. 5078 -3582 = 1496</a:t>
            </a:r>
            <a:endParaRPr lang="en-GB" sz="2800" dirty="0">
              <a:latin typeface="Comic Sans MS" panose="030F0702030302020204" pitchFamily="66" charset="0"/>
            </a:endParaRPr>
          </a:p>
          <a:p>
            <a:r>
              <a:rPr lang="en-GB" sz="2800" dirty="0">
                <a:solidFill>
                  <a:srgbClr val="000000"/>
                </a:solidFill>
                <a:latin typeface="Comic Sans MS" panose="030F0702030302020204" pitchFamily="66" charset="0"/>
              </a:rPr>
              <a:t>5. 6267 - 3423 = 2844		13. 9136 – 3240 = 5896</a:t>
            </a:r>
            <a:endParaRPr lang="en-GB" sz="2800" dirty="0">
              <a:latin typeface="Comic Sans MS" panose="030F0702030302020204" pitchFamily="66" charset="0"/>
            </a:endParaRPr>
          </a:p>
          <a:p>
            <a:r>
              <a:rPr lang="en-GB" sz="2800" dirty="0">
                <a:solidFill>
                  <a:srgbClr val="000000"/>
                </a:solidFill>
                <a:latin typeface="Comic Sans MS" panose="030F0702030302020204" pitchFamily="66" charset="0"/>
              </a:rPr>
              <a:t>6. 8564 - 4602 = 3962		14. 8235 – 4564 = 3671</a:t>
            </a:r>
            <a:endParaRPr lang="en-GB" sz="2800" dirty="0">
              <a:latin typeface="Comic Sans MS" panose="030F0702030302020204" pitchFamily="66" charset="0"/>
            </a:endParaRPr>
          </a:p>
          <a:p>
            <a:r>
              <a:rPr lang="en-GB" sz="2800" dirty="0">
                <a:solidFill>
                  <a:srgbClr val="000000"/>
                </a:solidFill>
                <a:latin typeface="Comic Sans MS" panose="030F0702030302020204" pitchFamily="66" charset="0"/>
              </a:rPr>
              <a:t>7. 9425 - 5384 = 4041		15. 7423 – 5745 = 1678</a:t>
            </a:r>
            <a:endParaRPr lang="en-GB" sz="2800" dirty="0">
              <a:latin typeface="Comic Sans MS" panose="030F0702030302020204" pitchFamily="66" charset="0"/>
            </a:endParaRPr>
          </a:p>
          <a:p>
            <a:r>
              <a:rPr lang="en-GB" sz="2800" dirty="0">
                <a:solidFill>
                  <a:srgbClr val="000000"/>
                </a:solidFill>
                <a:latin typeface="Comic Sans MS" panose="030F0702030302020204" pitchFamily="66" charset="0"/>
              </a:rPr>
              <a:t>8. 6273 - 4538 = 1735		16. 5132 – 3647 = 1485</a:t>
            </a:r>
            <a:endParaRPr lang="en-GB" sz="2800" dirty="0">
              <a:latin typeface="Comic Sans MS" panose="030F0702030302020204" pitchFamily="66" charset="0"/>
            </a:endParaRPr>
          </a:p>
        </p:txBody>
      </p:sp>
      <p:sp>
        <p:nvSpPr>
          <p:cNvPr id="2" name="TextBox 1">
            <a:extLst>
              <a:ext uri="{FF2B5EF4-FFF2-40B4-BE49-F238E27FC236}">
                <a16:creationId xmlns:a16="http://schemas.microsoft.com/office/drawing/2014/main" id="{9DC7BFD4-C88C-4C70-8055-00C5DADCDB4C}"/>
              </a:ext>
            </a:extLst>
          </p:cNvPr>
          <p:cNvSpPr txBox="1"/>
          <p:nvPr/>
        </p:nvSpPr>
        <p:spPr>
          <a:xfrm>
            <a:off x="442047" y="5357885"/>
            <a:ext cx="11307904" cy="1200329"/>
          </a:xfrm>
          <a:prstGeom prst="rect">
            <a:avLst/>
          </a:prstGeom>
          <a:noFill/>
        </p:spPr>
        <p:txBody>
          <a:bodyPr wrap="none" rtlCol="0">
            <a:spAutoFit/>
          </a:bodyPr>
          <a:lstStyle/>
          <a:p>
            <a:r>
              <a:rPr lang="en-GB" sz="2400" dirty="0">
                <a:latin typeface="Comic Sans MS" panose="030F0702030302020204" pitchFamily="66" charset="0"/>
              </a:rPr>
              <a:t>If you have made mistakes, try to check where you have gone wrong. </a:t>
            </a:r>
          </a:p>
          <a:p>
            <a:r>
              <a:rPr lang="en-GB" sz="2400" dirty="0">
                <a:latin typeface="Comic Sans MS" panose="030F0702030302020204" pitchFamily="66" charset="0"/>
              </a:rPr>
              <a:t>Did you definitely subtract the digit on the bottom from the one on the top? </a:t>
            </a:r>
          </a:p>
          <a:p>
            <a:r>
              <a:rPr lang="en-GB" sz="2400" dirty="0">
                <a:latin typeface="Comic Sans MS" panose="030F0702030302020204" pitchFamily="66" charset="0"/>
              </a:rPr>
              <a:t>Are your mental calculations correct?</a:t>
            </a:r>
          </a:p>
        </p:txBody>
      </p:sp>
    </p:spTree>
    <p:extLst>
      <p:ext uri="{BB962C8B-B14F-4D97-AF65-F5344CB8AC3E}">
        <p14:creationId xmlns:p14="http://schemas.microsoft.com/office/powerpoint/2010/main" val="1523342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DFD8BF7-F7A0-410A-974F-D629E324CC5C}"/>
              </a:ext>
            </a:extLst>
          </p:cNvPr>
          <p:cNvSpPr txBox="1"/>
          <p:nvPr/>
        </p:nvSpPr>
        <p:spPr>
          <a:xfrm>
            <a:off x="1159821" y="1491175"/>
            <a:ext cx="1306768" cy="461665"/>
          </a:xfrm>
          <a:prstGeom prst="rect">
            <a:avLst/>
          </a:prstGeom>
          <a:noFill/>
        </p:spPr>
        <p:txBody>
          <a:bodyPr wrap="none" rtlCol="0">
            <a:spAutoFit/>
          </a:bodyPr>
          <a:lstStyle/>
          <a:p>
            <a:r>
              <a:rPr lang="en-GB" sz="2400" u="sng" dirty="0">
                <a:latin typeface="Comic Sans MS" panose="030F0702030302020204" pitchFamily="66" charset="0"/>
              </a:rPr>
              <a:t>Starter</a:t>
            </a:r>
          </a:p>
        </p:txBody>
      </p:sp>
      <p:sp>
        <p:nvSpPr>
          <p:cNvPr id="6" name="TextBox 5">
            <a:extLst>
              <a:ext uri="{FF2B5EF4-FFF2-40B4-BE49-F238E27FC236}">
                <a16:creationId xmlns:a16="http://schemas.microsoft.com/office/drawing/2014/main" id="{C3F819A0-6031-4EFF-803F-24A9A414ADBE}"/>
              </a:ext>
            </a:extLst>
          </p:cNvPr>
          <p:cNvSpPr txBox="1"/>
          <p:nvPr/>
        </p:nvSpPr>
        <p:spPr>
          <a:xfrm>
            <a:off x="1159821" y="1952840"/>
            <a:ext cx="4900701" cy="461665"/>
          </a:xfrm>
          <a:prstGeom prst="rect">
            <a:avLst/>
          </a:prstGeom>
          <a:noFill/>
        </p:spPr>
        <p:txBody>
          <a:bodyPr wrap="none" rtlCol="0">
            <a:spAutoFit/>
          </a:bodyPr>
          <a:lstStyle/>
          <a:p>
            <a:r>
              <a:rPr lang="en-GB" sz="2400" dirty="0">
                <a:latin typeface="Comic Sans MS" panose="030F0702030302020204" pitchFamily="66" charset="0"/>
              </a:rPr>
              <a:t>Simplify the following fractions:</a:t>
            </a:r>
          </a:p>
        </p:txBody>
      </p:sp>
      <p:sp>
        <p:nvSpPr>
          <p:cNvPr id="9" name="TextBox 8">
            <a:extLst>
              <a:ext uri="{FF2B5EF4-FFF2-40B4-BE49-F238E27FC236}">
                <a16:creationId xmlns:a16="http://schemas.microsoft.com/office/drawing/2014/main" id="{942578CA-AE9D-4515-B0FB-A7466C036112}"/>
              </a:ext>
            </a:extLst>
          </p:cNvPr>
          <p:cNvSpPr txBox="1"/>
          <p:nvPr/>
        </p:nvSpPr>
        <p:spPr>
          <a:xfrm>
            <a:off x="118241" y="4995108"/>
            <a:ext cx="11955517" cy="830997"/>
          </a:xfrm>
          <a:prstGeom prst="rect">
            <a:avLst/>
          </a:prstGeom>
          <a:noFill/>
        </p:spPr>
        <p:txBody>
          <a:bodyPr wrap="none" rtlCol="0">
            <a:spAutoFit/>
          </a:bodyPr>
          <a:lstStyle/>
          <a:p>
            <a:r>
              <a:rPr lang="en-GB" sz="2400" dirty="0">
                <a:latin typeface="Comic Sans MS" panose="030F0702030302020204" pitchFamily="66" charset="0"/>
              </a:rPr>
              <a:t>Hint: use your times tables. </a:t>
            </a:r>
          </a:p>
          <a:p>
            <a:r>
              <a:rPr lang="en-GB" sz="2400" dirty="0">
                <a:latin typeface="Comic Sans MS" panose="030F0702030302020204" pitchFamily="66" charset="0"/>
              </a:rPr>
              <a:t>Whatever you do to the numerator (top) you must do to the denominator (bottom)</a:t>
            </a:r>
          </a:p>
        </p:txBody>
      </p:sp>
      <p:pic>
        <p:nvPicPr>
          <p:cNvPr id="10" name="Picture 9">
            <a:extLst>
              <a:ext uri="{FF2B5EF4-FFF2-40B4-BE49-F238E27FC236}">
                <a16:creationId xmlns:a16="http://schemas.microsoft.com/office/drawing/2014/main" id="{93A0B7BC-D07F-45DF-8234-C87F65E2B948}"/>
              </a:ext>
            </a:extLst>
          </p:cNvPr>
          <p:cNvPicPr>
            <a:picLocks noChangeAspect="1"/>
          </p:cNvPicPr>
          <p:nvPr/>
        </p:nvPicPr>
        <p:blipFill>
          <a:blip r:embed="rId2"/>
          <a:stretch>
            <a:fillRect/>
          </a:stretch>
        </p:blipFill>
        <p:spPr>
          <a:xfrm>
            <a:off x="3873178" y="2763981"/>
            <a:ext cx="2666667" cy="1295238"/>
          </a:xfrm>
          <a:prstGeom prst="rect">
            <a:avLst/>
          </a:prstGeom>
        </p:spPr>
      </p:pic>
      <p:sp>
        <p:nvSpPr>
          <p:cNvPr id="11" name="TextBox 10">
            <a:extLst>
              <a:ext uri="{FF2B5EF4-FFF2-40B4-BE49-F238E27FC236}">
                <a16:creationId xmlns:a16="http://schemas.microsoft.com/office/drawing/2014/main" id="{6AA33EDE-670C-498B-9368-463C0FEDEDA0}"/>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27.04.20</a:t>
            </a:r>
          </a:p>
          <a:p>
            <a:r>
              <a:rPr lang="en-GB" sz="2400" dirty="0">
                <a:solidFill>
                  <a:srgbClr val="0070C0"/>
                </a:solidFill>
                <a:latin typeface="Comic Sans MS" panose="030F0702030302020204" pitchFamily="66" charset="0"/>
              </a:rPr>
              <a:t>L.O. Revise column subtraction</a:t>
            </a:r>
          </a:p>
        </p:txBody>
      </p:sp>
    </p:spTree>
    <p:extLst>
      <p:ext uri="{BB962C8B-B14F-4D97-AF65-F5344CB8AC3E}">
        <p14:creationId xmlns:p14="http://schemas.microsoft.com/office/powerpoint/2010/main" val="783802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58449E5-363A-49F1-9D67-B8225A35E11B}"/>
              </a:ext>
            </a:extLst>
          </p:cNvPr>
          <p:cNvSpPr txBox="1"/>
          <p:nvPr/>
        </p:nvSpPr>
        <p:spPr>
          <a:xfrm>
            <a:off x="514819" y="1068231"/>
            <a:ext cx="1394934" cy="461665"/>
          </a:xfrm>
          <a:prstGeom prst="rect">
            <a:avLst/>
          </a:prstGeom>
          <a:noFill/>
        </p:spPr>
        <p:txBody>
          <a:bodyPr wrap="none" rtlCol="0">
            <a:spAutoFit/>
          </a:bodyPr>
          <a:lstStyle/>
          <a:p>
            <a:r>
              <a:rPr lang="en-GB" sz="2400" dirty="0">
                <a:latin typeface="Comic Sans MS" panose="030F0702030302020204" pitchFamily="66" charset="0"/>
              </a:rPr>
              <a:t>Answers</a:t>
            </a:r>
          </a:p>
        </p:txBody>
      </p:sp>
      <p:pic>
        <p:nvPicPr>
          <p:cNvPr id="4" name="Picture 3">
            <a:extLst>
              <a:ext uri="{FF2B5EF4-FFF2-40B4-BE49-F238E27FC236}">
                <a16:creationId xmlns:a16="http://schemas.microsoft.com/office/drawing/2014/main" id="{AC898EC8-DDFD-4DB4-BE25-4A78B794C034}"/>
              </a:ext>
            </a:extLst>
          </p:cNvPr>
          <p:cNvPicPr>
            <a:picLocks noChangeAspect="1"/>
          </p:cNvPicPr>
          <p:nvPr/>
        </p:nvPicPr>
        <p:blipFill>
          <a:blip r:embed="rId2"/>
          <a:stretch>
            <a:fillRect/>
          </a:stretch>
        </p:blipFill>
        <p:spPr>
          <a:xfrm>
            <a:off x="373812" y="1716234"/>
            <a:ext cx="593225" cy="953970"/>
          </a:xfrm>
          <a:prstGeom prst="rect">
            <a:avLst/>
          </a:prstGeom>
        </p:spPr>
      </p:pic>
      <p:sp>
        <p:nvSpPr>
          <p:cNvPr id="5" name="TextBox 4">
            <a:extLst>
              <a:ext uri="{FF2B5EF4-FFF2-40B4-BE49-F238E27FC236}">
                <a16:creationId xmlns:a16="http://schemas.microsoft.com/office/drawing/2014/main" id="{94F487FB-471E-4566-A4CF-459E1612CE73}"/>
              </a:ext>
            </a:extLst>
          </p:cNvPr>
          <p:cNvSpPr txBox="1"/>
          <p:nvPr/>
        </p:nvSpPr>
        <p:spPr>
          <a:xfrm>
            <a:off x="960818" y="1478909"/>
            <a:ext cx="2964775" cy="2031325"/>
          </a:xfrm>
          <a:prstGeom prst="rect">
            <a:avLst/>
          </a:prstGeom>
          <a:noFill/>
        </p:spPr>
        <p:txBody>
          <a:bodyPr wrap="square" rtlCol="0">
            <a:spAutoFit/>
          </a:bodyPr>
          <a:lstStyle/>
          <a:p>
            <a:r>
              <a:rPr lang="en-GB" dirty="0"/>
              <a:t>Both numbers are not even so we can’t divide by 2.</a:t>
            </a:r>
          </a:p>
          <a:p>
            <a:r>
              <a:rPr lang="en-GB" dirty="0"/>
              <a:t>Both are in the 3x table so we can divide the numerator and the denominator by 3.</a:t>
            </a:r>
          </a:p>
          <a:p>
            <a:r>
              <a:rPr lang="en-GB" dirty="0"/>
              <a:t>There is no common factor to divide them further.</a:t>
            </a:r>
          </a:p>
        </p:txBody>
      </p:sp>
      <p:pic>
        <p:nvPicPr>
          <p:cNvPr id="6" name="Picture 5">
            <a:extLst>
              <a:ext uri="{FF2B5EF4-FFF2-40B4-BE49-F238E27FC236}">
                <a16:creationId xmlns:a16="http://schemas.microsoft.com/office/drawing/2014/main" id="{EF23B294-E2A9-4246-B09D-085182EC47B9}"/>
              </a:ext>
            </a:extLst>
          </p:cNvPr>
          <p:cNvPicPr>
            <a:picLocks noChangeAspect="1"/>
          </p:cNvPicPr>
          <p:nvPr/>
        </p:nvPicPr>
        <p:blipFill>
          <a:blip r:embed="rId2"/>
          <a:stretch>
            <a:fillRect/>
          </a:stretch>
        </p:blipFill>
        <p:spPr>
          <a:xfrm>
            <a:off x="633594" y="4527401"/>
            <a:ext cx="593225" cy="953970"/>
          </a:xfrm>
          <a:prstGeom prst="rect">
            <a:avLst/>
          </a:prstGeom>
        </p:spPr>
      </p:pic>
      <p:pic>
        <p:nvPicPr>
          <p:cNvPr id="7" name="Picture 6">
            <a:extLst>
              <a:ext uri="{FF2B5EF4-FFF2-40B4-BE49-F238E27FC236}">
                <a16:creationId xmlns:a16="http://schemas.microsoft.com/office/drawing/2014/main" id="{07C02060-A6B9-4CB1-8644-B6940DA0FC54}"/>
              </a:ext>
            </a:extLst>
          </p:cNvPr>
          <p:cNvPicPr>
            <a:picLocks noChangeAspect="1"/>
          </p:cNvPicPr>
          <p:nvPr/>
        </p:nvPicPr>
        <p:blipFill>
          <a:blip r:embed="rId3"/>
          <a:stretch>
            <a:fillRect/>
          </a:stretch>
        </p:blipFill>
        <p:spPr>
          <a:xfrm>
            <a:off x="1854525" y="4523478"/>
            <a:ext cx="598104" cy="961815"/>
          </a:xfrm>
          <a:prstGeom prst="rect">
            <a:avLst/>
          </a:prstGeom>
        </p:spPr>
      </p:pic>
      <p:sp>
        <p:nvSpPr>
          <p:cNvPr id="9" name="Arrow: Curved Down 8">
            <a:extLst>
              <a:ext uri="{FF2B5EF4-FFF2-40B4-BE49-F238E27FC236}">
                <a16:creationId xmlns:a16="http://schemas.microsoft.com/office/drawing/2014/main" id="{5544709C-849B-4EAE-8BBA-A2EC608A1373}"/>
              </a:ext>
            </a:extLst>
          </p:cNvPr>
          <p:cNvSpPr/>
          <p:nvPr/>
        </p:nvSpPr>
        <p:spPr>
          <a:xfrm>
            <a:off x="1062733" y="4086839"/>
            <a:ext cx="944304" cy="31578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0" name="Arrow: Curved Up 9">
            <a:extLst>
              <a:ext uri="{FF2B5EF4-FFF2-40B4-BE49-F238E27FC236}">
                <a16:creationId xmlns:a16="http://schemas.microsoft.com/office/drawing/2014/main" id="{142EBBEA-C573-48B9-865B-6D9765F16DD8}"/>
              </a:ext>
            </a:extLst>
          </p:cNvPr>
          <p:cNvSpPr/>
          <p:nvPr/>
        </p:nvSpPr>
        <p:spPr>
          <a:xfrm>
            <a:off x="1062733" y="5657216"/>
            <a:ext cx="944304" cy="315783"/>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1" name="TextBox 10">
            <a:extLst>
              <a:ext uri="{FF2B5EF4-FFF2-40B4-BE49-F238E27FC236}">
                <a16:creationId xmlns:a16="http://schemas.microsoft.com/office/drawing/2014/main" id="{62AD4FDB-A869-4FAB-B43F-9E94F99BEF68}"/>
              </a:ext>
            </a:extLst>
          </p:cNvPr>
          <p:cNvSpPr txBox="1"/>
          <p:nvPr/>
        </p:nvSpPr>
        <p:spPr>
          <a:xfrm>
            <a:off x="1226819" y="3665099"/>
            <a:ext cx="611065" cy="461665"/>
          </a:xfrm>
          <a:prstGeom prst="rect">
            <a:avLst/>
          </a:prstGeom>
          <a:noFill/>
        </p:spPr>
        <p:txBody>
          <a:bodyPr wrap="none" rtlCol="0">
            <a:spAutoFit/>
          </a:bodyPr>
          <a:lstStyle/>
          <a:p>
            <a:r>
              <a:rPr lang="en-GB" sz="2400" dirty="0">
                <a:latin typeface="Comic Sans MS" panose="030F0702030302020204" pitchFamily="66" charset="0"/>
              </a:rPr>
              <a:t>÷ 3</a:t>
            </a:r>
          </a:p>
        </p:txBody>
      </p:sp>
      <p:sp>
        <p:nvSpPr>
          <p:cNvPr id="12" name="TextBox 11">
            <a:extLst>
              <a:ext uri="{FF2B5EF4-FFF2-40B4-BE49-F238E27FC236}">
                <a16:creationId xmlns:a16="http://schemas.microsoft.com/office/drawing/2014/main" id="{8334DD5A-936E-40BA-85B7-A2CF73D34FDA}"/>
              </a:ext>
            </a:extLst>
          </p:cNvPr>
          <p:cNvSpPr txBox="1"/>
          <p:nvPr/>
        </p:nvSpPr>
        <p:spPr>
          <a:xfrm>
            <a:off x="1157058" y="6012627"/>
            <a:ext cx="611065" cy="461665"/>
          </a:xfrm>
          <a:prstGeom prst="rect">
            <a:avLst/>
          </a:prstGeom>
          <a:noFill/>
        </p:spPr>
        <p:txBody>
          <a:bodyPr wrap="none" rtlCol="0">
            <a:spAutoFit/>
          </a:bodyPr>
          <a:lstStyle/>
          <a:p>
            <a:r>
              <a:rPr lang="en-GB" sz="2400" dirty="0">
                <a:latin typeface="Comic Sans MS" panose="030F0702030302020204" pitchFamily="66" charset="0"/>
              </a:rPr>
              <a:t>÷ 3</a:t>
            </a:r>
          </a:p>
        </p:txBody>
      </p:sp>
      <p:sp>
        <p:nvSpPr>
          <p:cNvPr id="13" name="TextBox 12">
            <a:extLst>
              <a:ext uri="{FF2B5EF4-FFF2-40B4-BE49-F238E27FC236}">
                <a16:creationId xmlns:a16="http://schemas.microsoft.com/office/drawing/2014/main" id="{B9AB01B0-3F42-473E-A401-C45B31FEEFDA}"/>
              </a:ext>
            </a:extLst>
          </p:cNvPr>
          <p:cNvSpPr txBox="1"/>
          <p:nvPr/>
        </p:nvSpPr>
        <p:spPr>
          <a:xfrm>
            <a:off x="1387696" y="4712351"/>
            <a:ext cx="338554" cy="461665"/>
          </a:xfrm>
          <a:prstGeom prst="rect">
            <a:avLst/>
          </a:prstGeom>
          <a:noFill/>
        </p:spPr>
        <p:txBody>
          <a:bodyPr wrap="none" rtlCol="0">
            <a:spAutoFit/>
          </a:bodyPr>
          <a:lstStyle/>
          <a:p>
            <a:r>
              <a:rPr lang="en-GB" sz="2400" dirty="0">
                <a:latin typeface="Comic Sans MS" panose="030F0702030302020204" pitchFamily="66" charset="0"/>
              </a:rPr>
              <a:t>=</a:t>
            </a:r>
          </a:p>
        </p:txBody>
      </p:sp>
      <p:pic>
        <p:nvPicPr>
          <p:cNvPr id="14" name="Picture 13">
            <a:extLst>
              <a:ext uri="{FF2B5EF4-FFF2-40B4-BE49-F238E27FC236}">
                <a16:creationId xmlns:a16="http://schemas.microsoft.com/office/drawing/2014/main" id="{896C4B7B-5220-409E-AB91-D49C0B37EA6F}"/>
              </a:ext>
            </a:extLst>
          </p:cNvPr>
          <p:cNvPicPr>
            <a:picLocks noChangeAspect="1"/>
          </p:cNvPicPr>
          <p:nvPr/>
        </p:nvPicPr>
        <p:blipFill>
          <a:blip r:embed="rId4"/>
          <a:stretch>
            <a:fillRect/>
          </a:stretch>
        </p:blipFill>
        <p:spPr>
          <a:xfrm>
            <a:off x="4260819" y="1740506"/>
            <a:ext cx="613858" cy="987149"/>
          </a:xfrm>
          <a:prstGeom prst="rect">
            <a:avLst/>
          </a:prstGeom>
        </p:spPr>
      </p:pic>
      <p:sp>
        <p:nvSpPr>
          <p:cNvPr id="15" name="TextBox 14">
            <a:extLst>
              <a:ext uri="{FF2B5EF4-FFF2-40B4-BE49-F238E27FC236}">
                <a16:creationId xmlns:a16="http://schemas.microsoft.com/office/drawing/2014/main" id="{BC67D13B-DE34-443D-8451-9EE3B36913BB}"/>
              </a:ext>
            </a:extLst>
          </p:cNvPr>
          <p:cNvSpPr txBox="1"/>
          <p:nvPr/>
        </p:nvSpPr>
        <p:spPr>
          <a:xfrm>
            <a:off x="4907160" y="1428995"/>
            <a:ext cx="2964776" cy="2031325"/>
          </a:xfrm>
          <a:prstGeom prst="rect">
            <a:avLst/>
          </a:prstGeom>
          <a:noFill/>
        </p:spPr>
        <p:txBody>
          <a:bodyPr wrap="square" rtlCol="0">
            <a:spAutoFit/>
          </a:bodyPr>
          <a:lstStyle/>
          <a:p>
            <a:r>
              <a:rPr lang="en-GB" dirty="0"/>
              <a:t>Both numbers are not even so we can’t divide by 2.</a:t>
            </a:r>
          </a:p>
          <a:p>
            <a:r>
              <a:rPr lang="en-GB" dirty="0"/>
              <a:t>Both are in the 3x table so we can divide the numerator and the denominator by 3.</a:t>
            </a:r>
          </a:p>
          <a:p>
            <a:r>
              <a:rPr lang="en-GB" dirty="0"/>
              <a:t>There is no common factor to divide them further.</a:t>
            </a:r>
          </a:p>
        </p:txBody>
      </p:sp>
      <p:pic>
        <p:nvPicPr>
          <p:cNvPr id="16" name="Picture 15">
            <a:extLst>
              <a:ext uri="{FF2B5EF4-FFF2-40B4-BE49-F238E27FC236}">
                <a16:creationId xmlns:a16="http://schemas.microsoft.com/office/drawing/2014/main" id="{3B38E7DE-BFAC-4427-8964-C47474E4432D}"/>
              </a:ext>
            </a:extLst>
          </p:cNvPr>
          <p:cNvPicPr>
            <a:picLocks noChangeAspect="1"/>
          </p:cNvPicPr>
          <p:nvPr/>
        </p:nvPicPr>
        <p:blipFill>
          <a:blip r:embed="rId4"/>
          <a:stretch>
            <a:fillRect/>
          </a:stretch>
        </p:blipFill>
        <p:spPr>
          <a:xfrm>
            <a:off x="4897669" y="4509411"/>
            <a:ext cx="598104" cy="961816"/>
          </a:xfrm>
          <a:prstGeom prst="rect">
            <a:avLst/>
          </a:prstGeom>
        </p:spPr>
      </p:pic>
      <p:sp>
        <p:nvSpPr>
          <p:cNvPr id="19" name="Arrow: Curved Down 18">
            <a:extLst>
              <a:ext uri="{FF2B5EF4-FFF2-40B4-BE49-F238E27FC236}">
                <a16:creationId xmlns:a16="http://schemas.microsoft.com/office/drawing/2014/main" id="{58A35A7E-B739-43C5-B78D-105CBD508455}"/>
              </a:ext>
            </a:extLst>
          </p:cNvPr>
          <p:cNvSpPr/>
          <p:nvPr/>
        </p:nvSpPr>
        <p:spPr>
          <a:xfrm>
            <a:off x="5304208" y="4076201"/>
            <a:ext cx="944304" cy="31578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0" name="Arrow: Curved Up 19">
            <a:extLst>
              <a:ext uri="{FF2B5EF4-FFF2-40B4-BE49-F238E27FC236}">
                <a16:creationId xmlns:a16="http://schemas.microsoft.com/office/drawing/2014/main" id="{D88D36CF-5A3F-4959-9629-E05E75CE861F}"/>
              </a:ext>
            </a:extLst>
          </p:cNvPr>
          <p:cNvSpPr/>
          <p:nvPr/>
        </p:nvSpPr>
        <p:spPr>
          <a:xfrm>
            <a:off x="5304208" y="5646578"/>
            <a:ext cx="944304" cy="315783"/>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1" name="TextBox 20">
            <a:extLst>
              <a:ext uri="{FF2B5EF4-FFF2-40B4-BE49-F238E27FC236}">
                <a16:creationId xmlns:a16="http://schemas.microsoft.com/office/drawing/2014/main" id="{28F5711F-E618-4CDC-BADA-6B666C5E1D3B}"/>
              </a:ext>
            </a:extLst>
          </p:cNvPr>
          <p:cNvSpPr txBox="1"/>
          <p:nvPr/>
        </p:nvSpPr>
        <p:spPr>
          <a:xfrm>
            <a:off x="5468294" y="3654461"/>
            <a:ext cx="611065" cy="461665"/>
          </a:xfrm>
          <a:prstGeom prst="rect">
            <a:avLst/>
          </a:prstGeom>
          <a:noFill/>
        </p:spPr>
        <p:txBody>
          <a:bodyPr wrap="none" rtlCol="0">
            <a:spAutoFit/>
          </a:bodyPr>
          <a:lstStyle/>
          <a:p>
            <a:r>
              <a:rPr lang="en-GB" sz="2400" dirty="0">
                <a:latin typeface="Comic Sans MS" panose="030F0702030302020204" pitchFamily="66" charset="0"/>
              </a:rPr>
              <a:t>÷ 3</a:t>
            </a:r>
          </a:p>
        </p:txBody>
      </p:sp>
      <p:sp>
        <p:nvSpPr>
          <p:cNvPr id="22" name="TextBox 21">
            <a:extLst>
              <a:ext uri="{FF2B5EF4-FFF2-40B4-BE49-F238E27FC236}">
                <a16:creationId xmlns:a16="http://schemas.microsoft.com/office/drawing/2014/main" id="{6C8C7560-874F-4AEF-9B49-CE582EE289E7}"/>
              </a:ext>
            </a:extLst>
          </p:cNvPr>
          <p:cNvSpPr txBox="1"/>
          <p:nvPr/>
        </p:nvSpPr>
        <p:spPr>
          <a:xfrm>
            <a:off x="5359683" y="5993048"/>
            <a:ext cx="611065" cy="461665"/>
          </a:xfrm>
          <a:prstGeom prst="rect">
            <a:avLst/>
          </a:prstGeom>
          <a:noFill/>
        </p:spPr>
        <p:txBody>
          <a:bodyPr wrap="none" rtlCol="0">
            <a:spAutoFit/>
          </a:bodyPr>
          <a:lstStyle/>
          <a:p>
            <a:r>
              <a:rPr lang="en-GB" sz="2400" dirty="0">
                <a:latin typeface="Comic Sans MS" panose="030F0702030302020204" pitchFamily="66" charset="0"/>
              </a:rPr>
              <a:t>÷ 3</a:t>
            </a:r>
          </a:p>
        </p:txBody>
      </p:sp>
      <p:sp>
        <p:nvSpPr>
          <p:cNvPr id="23" name="TextBox 22">
            <a:extLst>
              <a:ext uri="{FF2B5EF4-FFF2-40B4-BE49-F238E27FC236}">
                <a16:creationId xmlns:a16="http://schemas.microsoft.com/office/drawing/2014/main" id="{14C78A85-27DD-4B2E-9503-4EA065E069F4}"/>
              </a:ext>
            </a:extLst>
          </p:cNvPr>
          <p:cNvSpPr txBox="1"/>
          <p:nvPr/>
        </p:nvSpPr>
        <p:spPr>
          <a:xfrm>
            <a:off x="5629171" y="4701713"/>
            <a:ext cx="338554" cy="461665"/>
          </a:xfrm>
          <a:prstGeom prst="rect">
            <a:avLst/>
          </a:prstGeom>
          <a:noFill/>
        </p:spPr>
        <p:txBody>
          <a:bodyPr wrap="none" rtlCol="0">
            <a:spAutoFit/>
          </a:bodyPr>
          <a:lstStyle/>
          <a:p>
            <a:r>
              <a:rPr lang="en-GB" sz="2400" dirty="0">
                <a:latin typeface="Comic Sans MS" panose="030F0702030302020204" pitchFamily="66" charset="0"/>
              </a:rPr>
              <a:t>=</a:t>
            </a:r>
          </a:p>
        </p:txBody>
      </p:sp>
      <p:pic>
        <p:nvPicPr>
          <p:cNvPr id="24" name="Picture 23">
            <a:extLst>
              <a:ext uri="{FF2B5EF4-FFF2-40B4-BE49-F238E27FC236}">
                <a16:creationId xmlns:a16="http://schemas.microsoft.com/office/drawing/2014/main" id="{E8A8AA69-91A6-4A02-A026-847D5B6EA60C}"/>
              </a:ext>
            </a:extLst>
          </p:cNvPr>
          <p:cNvPicPr>
            <a:picLocks noChangeAspect="1"/>
          </p:cNvPicPr>
          <p:nvPr/>
        </p:nvPicPr>
        <p:blipFill>
          <a:blip r:embed="rId5"/>
          <a:stretch>
            <a:fillRect/>
          </a:stretch>
        </p:blipFill>
        <p:spPr>
          <a:xfrm>
            <a:off x="5967725" y="4482821"/>
            <a:ext cx="619211" cy="995758"/>
          </a:xfrm>
          <a:prstGeom prst="rect">
            <a:avLst/>
          </a:prstGeom>
        </p:spPr>
      </p:pic>
      <p:pic>
        <p:nvPicPr>
          <p:cNvPr id="25" name="Picture 24">
            <a:extLst>
              <a:ext uri="{FF2B5EF4-FFF2-40B4-BE49-F238E27FC236}">
                <a16:creationId xmlns:a16="http://schemas.microsoft.com/office/drawing/2014/main" id="{7F0A0C1B-DB70-44EA-A3D3-443A3EA7AE76}"/>
              </a:ext>
            </a:extLst>
          </p:cNvPr>
          <p:cNvPicPr>
            <a:picLocks noChangeAspect="1"/>
          </p:cNvPicPr>
          <p:nvPr/>
        </p:nvPicPr>
        <p:blipFill>
          <a:blip r:embed="rId6"/>
          <a:stretch>
            <a:fillRect/>
          </a:stretch>
        </p:blipFill>
        <p:spPr>
          <a:xfrm>
            <a:off x="8218968" y="1843898"/>
            <a:ext cx="515632" cy="942851"/>
          </a:xfrm>
          <a:prstGeom prst="rect">
            <a:avLst/>
          </a:prstGeom>
        </p:spPr>
      </p:pic>
      <p:sp>
        <p:nvSpPr>
          <p:cNvPr id="26" name="TextBox 25">
            <a:extLst>
              <a:ext uri="{FF2B5EF4-FFF2-40B4-BE49-F238E27FC236}">
                <a16:creationId xmlns:a16="http://schemas.microsoft.com/office/drawing/2014/main" id="{89D066A7-493B-439B-8CA1-F01887DA0D20}"/>
              </a:ext>
            </a:extLst>
          </p:cNvPr>
          <p:cNvSpPr txBox="1"/>
          <p:nvPr/>
        </p:nvSpPr>
        <p:spPr>
          <a:xfrm>
            <a:off x="8734599" y="1428995"/>
            <a:ext cx="3307345" cy="2031325"/>
          </a:xfrm>
          <a:prstGeom prst="rect">
            <a:avLst/>
          </a:prstGeom>
          <a:noFill/>
        </p:spPr>
        <p:txBody>
          <a:bodyPr wrap="square" rtlCol="0">
            <a:spAutoFit/>
          </a:bodyPr>
          <a:lstStyle/>
          <a:p>
            <a:r>
              <a:rPr lang="en-GB" dirty="0"/>
              <a:t>Both numbers are not even so we can’t divide by 2.</a:t>
            </a:r>
          </a:p>
          <a:p>
            <a:r>
              <a:rPr lang="en-GB" dirty="0"/>
              <a:t>Both numbers don’t divide by 3, 4, 5 or 6.</a:t>
            </a:r>
          </a:p>
          <a:p>
            <a:r>
              <a:rPr lang="en-GB" dirty="0"/>
              <a:t>The lowest common factor is 7, so we divide the numerator and denominator by 7</a:t>
            </a:r>
          </a:p>
        </p:txBody>
      </p:sp>
      <p:pic>
        <p:nvPicPr>
          <p:cNvPr id="27" name="Picture 26">
            <a:extLst>
              <a:ext uri="{FF2B5EF4-FFF2-40B4-BE49-F238E27FC236}">
                <a16:creationId xmlns:a16="http://schemas.microsoft.com/office/drawing/2014/main" id="{B0A85F24-24D6-4A8A-83F4-C923D1238B0D}"/>
              </a:ext>
            </a:extLst>
          </p:cNvPr>
          <p:cNvPicPr>
            <a:picLocks noChangeAspect="1"/>
          </p:cNvPicPr>
          <p:nvPr/>
        </p:nvPicPr>
        <p:blipFill>
          <a:blip r:embed="rId6"/>
          <a:stretch>
            <a:fillRect/>
          </a:stretch>
        </p:blipFill>
        <p:spPr>
          <a:xfrm>
            <a:off x="9166623" y="4576548"/>
            <a:ext cx="523506" cy="957248"/>
          </a:xfrm>
          <a:prstGeom prst="rect">
            <a:avLst/>
          </a:prstGeom>
        </p:spPr>
      </p:pic>
      <p:sp>
        <p:nvSpPr>
          <p:cNvPr id="29" name="Arrow: Curved Down 28">
            <a:extLst>
              <a:ext uri="{FF2B5EF4-FFF2-40B4-BE49-F238E27FC236}">
                <a16:creationId xmlns:a16="http://schemas.microsoft.com/office/drawing/2014/main" id="{A2364971-6670-4408-9A93-3E5AD4AD3F33}"/>
              </a:ext>
            </a:extLst>
          </p:cNvPr>
          <p:cNvSpPr/>
          <p:nvPr/>
        </p:nvSpPr>
        <p:spPr>
          <a:xfrm>
            <a:off x="9607161" y="4175501"/>
            <a:ext cx="944304" cy="31578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0" name="TextBox 29">
            <a:extLst>
              <a:ext uri="{FF2B5EF4-FFF2-40B4-BE49-F238E27FC236}">
                <a16:creationId xmlns:a16="http://schemas.microsoft.com/office/drawing/2014/main" id="{3A87146A-A8F8-453A-BF42-CBE763E83F79}"/>
              </a:ext>
            </a:extLst>
          </p:cNvPr>
          <p:cNvSpPr txBox="1"/>
          <p:nvPr/>
        </p:nvSpPr>
        <p:spPr>
          <a:xfrm>
            <a:off x="9690129" y="3685517"/>
            <a:ext cx="611065" cy="461665"/>
          </a:xfrm>
          <a:prstGeom prst="rect">
            <a:avLst/>
          </a:prstGeom>
          <a:noFill/>
        </p:spPr>
        <p:txBody>
          <a:bodyPr wrap="none" rtlCol="0">
            <a:spAutoFit/>
          </a:bodyPr>
          <a:lstStyle/>
          <a:p>
            <a:r>
              <a:rPr lang="en-GB" sz="2400" dirty="0">
                <a:latin typeface="Comic Sans MS" panose="030F0702030302020204" pitchFamily="66" charset="0"/>
              </a:rPr>
              <a:t>÷ 7</a:t>
            </a:r>
          </a:p>
        </p:txBody>
      </p:sp>
      <p:sp>
        <p:nvSpPr>
          <p:cNvPr id="31" name="Arrow: Curved Up 30">
            <a:extLst>
              <a:ext uri="{FF2B5EF4-FFF2-40B4-BE49-F238E27FC236}">
                <a16:creationId xmlns:a16="http://schemas.microsoft.com/office/drawing/2014/main" id="{7E8E16D3-9343-4669-90A0-2E9EC47B9967}"/>
              </a:ext>
            </a:extLst>
          </p:cNvPr>
          <p:cNvSpPr/>
          <p:nvPr/>
        </p:nvSpPr>
        <p:spPr>
          <a:xfrm>
            <a:off x="9607161" y="5631452"/>
            <a:ext cx="944304" cy="315783"/>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3" name="TextBox 32">
            <a:extLst>
              <a:ext uri="{FF2B5EF4-FFF2-40B4-BE49-F238E27FC236}">
                <a16:creationId xmlns:a16="http://schemas.microsoft.com/office/drawing/2014/main" id="{8B97A0D1-1F09-4AE5-9774-6FF92B76879E}"/>
              </a:ext>
            </a:extLst>
          </p:cNvPr>
          <p:cNvSpPr txBox="1"/>
          <p:nvPr/>
        </p:nvSpPr>
        <p:spPr>
          <a:xfrm>
            <a:off x="9665396" y="6042287"/>
            <a:ext cx="611065" cy="461665"/>
          </a:xfrm>
          <a:prstGeom prst="rect">
            <a:avLst/>
          </a:prstGeom>
          <a:noFill/>
        </p:spPr>
        <p:txBody>
          <a:bodyPr wrap="none" rtlCol="0">
            <a:spAutoFit/>
          </a:bodyPr>
          <a:lstStyle/>
          <a:p>
            <a:r>
              <a:rPr lang="en-GB" sz="2400" dirty="0">
                <a:latin typeface="Comic Sans MS" panose="030F0702030302020204" pitchFamily="66" charset="0"/>
              </a:rPr>
              <a:t>÷ 7</a:t>
            </a:r>
          </a:p>
        </p:txBody>
      </p:sp>
      <p:pic>
        <p:nvPicPr>
          <p:cNvPr id="34" name="Picture 33">
            <a:extLst>
              <a:ext uri="{FF2B5EF4-FFF2-40B4-BE49-F238E27FC236}">
                <a16:creationId xmlns:a16="http://schemas.microsoft.com/office/drawing/2014/main" id="{83BECA0B-4BA4-422A-9565-567A3974BABA}"/>
              </a:ext>
            </a:extLst>
          </p:cNvPr>
          <p:cNvPicPr>
            <a:picLocks noChangeAspect="1"/>
          </p:cNvPicPr>
          <p:nvPr/>
        </p:nvPicPr>
        <p:blipFill>
          <a:blip r:embed="rId7"/>
          <a:stretch>
            <a:fillRect/>
          </a:stretch>
        </p:blipFill>
        <p:spPr>
          <a:xfrm>
            <a:off x="10388271" y="4482821"/>
            <a:ext cx="552657" cy="1174395"/>
          </a:xfrm>
          <a:prstGeom prst="rect">
            <a:avLst/>
          </a:prstGeom>
        </p:spPr>
      </p:pic>
      <p:sp>
        <p:nvSpPr>
          <p:cNvPr id="35" name="TextBox 34">
            <a:extLst>
              <a:ext uri="{FF2B5EF4-FFF2-40B4-BE49-F238E27FC236}">
                <a16:creationId xmlns:a16="http://schemas.microsoft.com/office/drawing/2014/main" id="{970A64D8-78E3-4B3F-9676-37D04D4DDA90}"/>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27.04.20</a:t>
            </a:r>
          </a:p>
          <a:p>
            <a:r>
              <a:rPr lang="en-GB" sz="2400" dirty="0">
                <a:solidFill>
                  <a:srgbClr val="0070C0"/>
                </a:solidFill>
                <a:latin typeface="Comic Sans MS" panose="030F0702030302020204" pitchFamily="66" charset="0"/>
              </a:rPr>
              <a:t>L.O. Revise column subtraction</a:t>
            </a:r>
          </a:p>
        </p:txBody>
      </p:sp>
    </p:spTree>
    <p:extLst>
      <p:ext uri="{BB962C8B-B14F-4D97-AF65-F5344CB8AC3E}">
        <p14:creationId xmlns:p14="http://schemas.microsoft.com/office/powerpoint/2010/main" val="4289776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E687F8-BE0B-4E19-94F7-7FD1579BE663}"/>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27.04.20</a:t>
            </a:r>
          </a:p>
          <a:p>
            <a:r>
              <a:rPr lang="en-GB" sz="2400" dirty="0">
                <a:solidFill>
                  <a:srgbClr val="0070C0"/>
                </a:solidFill>
                <a:latin typeface="Comic Sans MS" panose="030F0702030302020204" pitchFamily="66" charset="0"/>
              </a:rPr>
              <a:t>L.O. Revise column subtraction</a:t>
            </a:r>
          </a:p>
        </p:txBody>
      </p:sp>
      <p:sp>
        <p:nvSpPr>
          <p:cNvPr id="3" name="Rectangle 2">
            <a:extLst>
              <a:ext uri="{FF2B5EF4-FFF2-40B4-BE49-F238E27FC236}">
                <a16:creationId xmlns:a16="http://schemas.microsoft.com/office/drawing/2014/main" id="{D91F22CA-A7A6-47A4-BB58-D91B22AECD67}"/>
              </a:ext>
            </a:extLst>
          </p:cNvPr>
          <p:cNvSpPr/>
          <p:nvPr/>
        </p:nvSpPr>
        <p:spPr>
          <a:xfrm>
            <a:off x="189914" y="1701243"/>
            <a:ext cx="11812171" cy="1569660"/>
          </a:xfrm>
          <a:prstGeom prst="rect">
            <a:avLst/>
          </a:prstGeom>
        </p:spPr>
        <p:txBody>
          <a:bodyPr wrap="square">
            <a:spAutoFit/>
          </a:bodyPr>
          <a:lstStyle/>
          <a:p>
            <a:pPr hangingPunct="0">
              <a:spcAft>
                <a:spcPts val="0"/>
              </a:spcAft>
            </a:pPr>
            <a:r>
              <a:rPr lang="en-GB" sz="2400" dirty="0">
                <a:latin typeface="Comic Sans MS" panose="030F0702030302020204" pitchFamily="66" charset="0"/>
                <a:ea typeface="Times New Roman" panose="02020603050405020304" pitchFamily="18" charset="0"/>
              </a:rPr>
              <a:t>A plane is flying at 9240 metres above sea-level. It descends 1425 metres. </a:t>
            </a:r>
          </a:p>
          <a:p>
            <a:pPr hangingPunct="0">
              <a:spcAft>
                <a:spcPts val="0"/>
              </a:spcAft>
            </a:pPr>
            <a:endParaRPr lang="en-GB" sz="2400" i="1" dirty="0">
              <a:latin typeface="Comic Sans MS" panose="030F0702030302020204" pitchFamily="66" charset="0"/>
              <a:ea typeface="Times New Roman" panose="02020603050405020304" pitchFamily="18" charset="0"/>
            </a:endParaRPr>
          </a:p>
          <a:p>
            <a:pPr hangingPunct="0">
              <a:spcAft>
                <a:spcPts val="0"/>
              </a:spcAft>
            </a:pPr>
            <a:r>
              <a:rPr lang="en-GB" sz="2400" i="1" dirty="0">
                <a:latin typeface="Comic Sans MS" panose="030F0702030302020204" pitchFamily="66" charset="0"/>
                <a:ea typeface="Times New Roman" panose="02020603050405020304" pitchFamily="18" charset="0"/>
              </a:rPr>
              <a:t>How could we work out the plane’s new height? What type of calculation is needed? </a:t>
            </a:r>
            <a:endParaRPr lang="en-GB" sz="2400" dirty="0">
              <a:effectLst/>
              <a:latin typeface="Comic Sans MS" panose="030F0702030302020204" pitchFamily="66" charset="0"/>
              <a:ea typeface="Times New Roman" panose="02020603050405020304" pitchFamily="18" charset="0"/>
            </a:endParaRPr>
          </a:p>
        </p:txBody>
      </p:sp>
      <p:sp>
        <p:nvSpPr>
          <p:cNvPr id="4" name="TextBox 3">
            <a:extLst>
              <a:ext uri="{FF2B5EF4-FFF2-40B4-BE49-F238E27FC236}">
                <a16:creationId xmlns:a16="http://schemas.microsoft.com/office/drawing/2014/main" id="{066305A0-446B-4BF1-9935-E22E1E9A35A5}"/>
              </a:ext>
            </a:extLst>
          </p:cNvPr>
          <p:cNvSpPr txBox="1"/>
          <p:nvPr/>
        </p:nvSpPr>
        <p:spPr>
          <a:xfrm>
            <a:off x="150054" y="6059658"/>
            <a:ext cx="5322291" cy="461665"/>
          </a:xfrm>
          <a:prstGeom prst="rect">
            <a:avLst/>
          </a:prstGeom>
          <a:noFill/>
        </p:spPr>
        <p:txBody>
          <a:bodyPr wrap="none" rtlCol="0">
            <a:spAutoFit/>
          </a:bodyPr>
          <a:lstStyle/>
          <a:p>
            <a:r>
              <a:rPr lang="en-GB" sz="2400" dirty="0">
                <a:latin typeface="Comic Sans MS" panose="030F0702030302020204" pitchFamily="66" charset="0"/>
              </a:rPr>
              <a:t>Hint: descend means to come down. </a:t>
            </a:r>
          </a:p>
        </p:txBody>
      </p:sp>
    </p:spTree>
    <p:extLst>
      <p:ext uri="{BB962C8B-B14F-4D97-AF65-F5344CB8AC3E}">
        <p14:creationId xmlns:p14="http://schemas.microsoft.com/office/powerpoint/2010/main" val="39543944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E687F8-BE0B-4E19-94F7-7FD1579BE663}"/>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27.04.20</a:t>
            </a:r>
          </a:p>
          <a:p>
            <a:r>
              <a:rPr lang="en-GB" sz="2400" dirty="0">
                <a:solidFill>
                  <a:srgbClr val="0070C0"/>
                </a:solidFill>
                <a:latin typeface="Comic Sans MS" panose="030F0702030302020204" pitchFamily="66" charset="0"/>
              </a:rPr>
              <a:t>L.O. Revise column subtraction</a:t>
            </a:r>
          </a:p>
        </p:txBody>
      </p:sp>
      <p:sp>
        <p:nvSpPr>
          <p:cNvPr id="3" name="Rectangle 2">
            <a:extLst>
              <a:ext uri="{FF2B5EF4-FFF2-40B4-BE49-F238E27FC236}">
                <a16:creationId xmlns:a16="http://schemas.microsoft.com/office/drawing/2014/main" id="{D91F22CA-A7A6-47A4-BB58-D91B22AECD67}"/>
              </a:ext>
            </a:extLst>
          </p:cNvPr>
          <p:cNvSpPr/>
          <p:nvPr/>
        </p:nvSpPr>
        <p:spPr>
          <a:xfrm>
            <a:off x="189914" y="2193612"/>
            <a:ext cx="11812171" cy="1569660"/>
          </a:xfrm>
          <a:prstGeom prst="rect">
            <a:avLst/>
          </a:prstGeom>
        </p:spPr>
        <p:txBody>
          <a:bodyPr wrap="square">
            <a:spAutoFit/>
          </a:bodyPr>
          <a:lstStyle/>
          <a:p>
            <a:pPr hangingPunct="0">
              <a:spcAft>
                <a:spcPts val="0"/>
              </a:spcAft>
            </a:pPr>
            <a:r>
              <a:rPr lang="en-GB" sz="2400" dirty="0">
                <a:latin typeface="Comic Sans MS" panose="030F0702030302020204" pitchFamily="66" charset="0"/>
                <a:ea typeface="Times New Roman" panose="02020603050405020304" pitchFamily="18" charset="0"/>
              </a:rPr>
              <a:t>A plane is flying at </a:t>
            </a:r>
            <a:r>
              <a:rPr lang="en-GB" sz="2400" u="sng" dirty="0">
                <a:latin typeface="Comic Sans MS" panose="030F0702030302020204" pitchFamily="66" charset="0"/>
                <a:ea typeface="Times New Roman" panose="02020603050405020304" pitchFamily="18" charset="0"/>
              </a:rPr>
              <a:t>9240 metres </a:t>
            </a:r>
            <a:r>
              <a:rPr lang="en-GB" sz="2400" dirty="0">
                <a:latin typeface="Comic Sans MS" panose="030F0702030302020204" pitchFamily="66" charset="0"/>
                <a:ea typeface="Times New Roman" panose="02020603050405020304" pitchFamily="18" charset="0"/>
              </a:rPr>
              <a:t>above sea-level. It </a:t>
            </a:r>
            <a:r>
              <a:rPr lang="en-GB" sz="2400" u="sng" dirty="0">
                <a:latin typeface="Comic Sans MS" panose="030F0702030302020204" pitchFamily="66" charset="0"/>
                <a:ea typeface="Times New Roman" panose="02020603050405020304" pitchFamily="18" charset="0"/>
              </a:rPr>
              <a:t>descends 1425 metres</a:t>
            </a:r>
            <a:r>
              <a:rPr lang="en-GB" sz="2400" dirty="0">
                <a:latin typeface="Comic Sans MS" panose="030F0702030302020204" pitchFamily="66" charset="0"/>
                <a:ea typeface="Times New Roman" panose="02020603050405020304" pitchFamily="18" charset="0"/>
              </a:rPr>
              <a:t>. </a:t>
            </a:r>
          </a:p>
          <a:p>
            <a:pPr hangingPunct="0">
              <a:spcAft>
                <a:spcPts val="0"/>
              </a:spcAft>
            </a:pPr>
            <a:endParaRPr lang="en-GB" sz="2400" i="1" dirty="0">
              <a:latin typeface="Comic Sans MS" panose="030F0702030302020204" pitchFamily="66" charset="0"/>
              <a:ea typeface="Times New Roman" panose="02020603050405020304" pitchFamily="18" charset="0"/>
            </a:endParaRPr>
          </a:p>
          <a:p>
            <a:pPr hangingPunct="0">
              <a:spcAft>
                <a:spcPts val="0"/>
              </a:spcAft>
            </a:pPr>
            <a:r>
              <a:rPr lang="en-GB" sz="2400" i="1" dirty="0">
                <a:latin typeface="Comic Sans MS" panose="030F0702030302020204" pitchFamily="66" charset="0"/>
                <a:ea typeface="Times New Roman" panose="02020603050405020304" pitchFamily="18" charset="0"/>
              </a:rPr>
              <a:t>How could we work out the plane’s new height? What type of calculation is needed? </a:t>
            </a:r>
            <a:endParaRPr lang="en-GB" sz="2400" dirty="0">
              <a:effectLst/>
              <a:latin typeface="Comic Sans MS" panose="030F0702030302020204" pitchFamily="66" charset="0"/>
              <a:ea typeface="Times New Roman" panose="02020603050405020304" pitchFamily="18" charset="0"/>
            </a:endParaRPr>
          </a:p>
        </p:txBody>
      </p:sp>
      <p:sp>
        <p:nvSpPr>
          <p:cNvPr id="5" name="TextBox 4">
            <a:extLst>
              <a:ext uri="{FF2B5EF4-FFF2-40B4-BE49-F238E27FC236}">
                <a16:creationId xmlns:a16="http://schemas.microsoft.com/office/drawing/2014/main" id="{CB087140-224A-4076-9CC3-2CACE13865A0}"/>
              </a:ext>
            </a:extLst>
          </p:cNvPr>
          <p:cNvSpPr txBox="1"/>
          <p:nvPr/>
        </p:nvSpPr>
        <p:spPr>
          <a:xfrm>
            <a:off x="189914" y="1186363"/>
            <a:ext cx="11723081" cy="830997"/>
          </a:xfrm>
          <a:prstGeom prst="rect">
            <a:avLst/>
          </a:prstGeom>
          <a:noFill/>
        </p:spPr>
        <p:txBody>
          <a:bodyPr wrap="none" rtlCol="0">
            <a:spAutoFit/>
          </a:bodyPr>
          <a:lstStyle/>
          <a:p>
            <a:r>
              <a:rPr lang="en-GB" sz="2400" dirty="0">
                <a:highlight>
                  <a:srgbClr val="00FF00"/>
                </a:highlight>
                <a:latin typeface="Comic Sans MS" panose="030F0702030302020204" pitchFamily="66" charset="0"/>
              </a:rPr>
              <a:t>Start by thinking about the important information – remember we can underline </a:t>
            </a:r>
          </a:p>
          <a:p>
            <a:r>
              <a:rPr lang="en-GB" sz="2400" dirty="0">
                <a:highlight>
                  <a:srgbClr val="00FF00"/>
                </a:highlight>
                <a:latin typeface="Comic Sans MS" panose="030F0702030302020204" pitchFamily="66" charset="0"/>
              </a:rPr>
              <a:t>This.</a:t>
            </a:r>
          </a:p>
        </p:txBody>
      </p:sp>
      <p:sp>
        <p:nvSpPr>
          <p:cNvPr id="6" name="TextBox 5">
            <a:extLst>
              <a:ext uri="{FF2B5EF4-FFF2-40B4-BE49-F238E27FC236}">
                <a16:creationId xmlns:a16="http://schemas.microsoft.com/office/drawing/2014/main" id="{23F558C8-762F-4E84-A8BD-129F56A58327}"/>
              </a:ext>
            </a:extLst>
          </p:cNvPr>
          <p:cNvSpPr txBox="1"/>
          <p:nvPr/>
        </p:nvSpPr>
        <p:spPr>
          <a:xfrm>
            <a:off x="189914" y="4000336"/>
            <a:ext cx="11393629" cy="1569660"/>
          </a:xfrm>
          <a:prstGeom prst="rect">
            <a:avLst/>
          </a:prstGeom>
          <a:noFill/>
        </p:spPr>
        <p:txBody>
          <a:bodyPr wrap="square" rtlCol="0">
            <a:spAutoFit/>
          </a:bodyPr>
          <a:lstStyle/>
          <a:p>
            <a:r>
              <a:rPr lang="en-GB" sz="2400" dirty="0">
                <a:highlight>
                  <a:srgbClr val="00FF00"/>
                </a:highlight>
                <a:latin typeface="Comic Sans MS" panose="030F0702030302020204" pitchFamily="66" charset="0"/>
              </a:rPr>
              <a:t>We need to find the </a:t>
            </a:r>
            <a:r>
              <a:rPr lang="en-GB" sz="2400" u="sng" dirty="0">
                <a:highlight>
                  <a:srgbClr val="00FF00"/>
                </a:highlight>
                <a:latin typeface="Comic Sans MS" panose="030F0702030302020204" pitchFamily="66" charset="0"/>
              </a:rPr>
              <a:t>difference</a:t>
            </a:r>
            <a:r>
              <a:rPr lang="en-GB" sz="2400" dirty="0">
                <a:highlight>
                  <a:srgbClr val="00FF00"/>
                </a:highlight>
                <a:latin typeface="Comic Sans MS" panose="030F0702030302020204" pitchFamily="66" charset="0"/>
              </a:rPr>
              <a:t> between the height the plane is at now and its new height.</a:t>
            </a:r>
          </a:p>
          <a:p>
            <a:endParaRPr lang="en-GB" sz="2400" dirty="0">
              <a:highlight>
                <a:srgbClr val="00FF00"/>
              </a:highlight>
              <a:latin typeface="Comic Sans MS" panose="030F0702030302020204" pitchFamily="66" charset="0"/>
            </a:endParaRPr>
          </a:p>
          <a:p>
            <a:r>
              <a:rPr lang="en-GB" sz="2400" dirty="0">
                <a:highlight>
                  <a:srgbClr val="00FF00"/>
                </a:highlight>
                <a:latin typeface="Comic Sans MS" panose="030F0702030302020204" pitchFamily="66" charset="0"/>
              </a:rPr>
              <a:t>Finding the difference means that this is a subtraction problem.</a:t>
            </a:r>
          </a:p>
        </p:txBody>
      </p:sp>
      <p:sp>
        <p:nvSpPr>
          <p:cNvPr id="7" name="TextBox 6">
            <a:extLst>
              <a:ext uri="{FF2B5EF4-FFF2-40B4-BE49-F238E27FC236}">
                <a16:creationId xmlns:a16="http://schemas.microsoft.com/office/drawing/2014/main" id="{5137DD2D-FE12-4534-BCD0-E624CB8D0B22}"/>
              </a:ext>
            </a:extLst>
          </p:cNvPr>
          <p:cNvSpPr txBox="1"/>
          <p:nvPr/>
        </p:nvSpPr>
        <p:spPr>
          <a:xfrm>
            <a:off x="189914" y="5922499"/>
            <a:ext cx="4908716" cy="461665"/>
          </a:xfrm>
          <a:prstGeom prst="rect">
            <a:avLst/>
          </a:prstGeom>
          <a:noFill/>
        </p:spPr>
        <p:txBody>
          <a:bodyPr wrap="none" rtlCol="0">
            <a:spAutoFit/>
          </a:bodyPr>
          <a:lstStyle/>
          <a:p>
            <a:r>
              <a:rPr lang="en-GB" sz="2400" dirty="0">
                <a:latin typeface="Comic Sans MS" panose="030F0702030302020204" pitchFamily="66" charset="0"/>
              </a:rPr>
              <a:t>So our calculation is 9240 - 1425</a:t>
            </a:r>
          </a:p>
        </p:txBody>
      </p:sp>
    </p:spTree>
    <p:extLst>
      <p:ext uri="{BB962C8B-B14F-4D97-AF65-F5344CB8AC3E}">
        <p14:creationId xmlns:p14="http://schemas.microsoft.com/office/powerpoint/2010/main" val="929593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B624490-B23C-455F-9376-C56D49004614}"/>
              </a:ext>
            </a:extLst>
          </p:cNvPr>
          <p:cNvSpPr txBox="1"/>
          <p:nvPr/>
        </p:nvSpPr>
        <p:spPr>
          <a:xfrm>
            <a:off x="0" y="0"/>
            <a:ext cx="12192000"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27.04.20</a:t>
            </a:r>
          </a:p>
          <a:p>
            <a:r>
              <a:rPr lang="en-GB" sz="2400" dirty="0">
                <a:solidFill>
                  <a:srgbClr val="0070C0"/>
                </a:solidFill>
                <a:latin typeface="Comic Sans MS" panose="030F0702030302020204" pitchFamily="66" charset="0"/>
              </a:rPr>
              <a:t>L.O. Revise column subtraction</a:t>
            </a:r>
          </a:p>
        </p:txBody>
      </p:sp>
      <p:sp>
        <p:nvSpPr>
          <p:cNvPr id="5" name="TextBox 4">
            <a:extLst>
              <a:ext uri="{FF2B5EF4-FFF2-40B4-BE49-F238E27FC236}">
                <a16:creationId xmlns:a16="http://schemas.microsoft.com/office/drawing/2014/main" id="{1E7CDB21-62A1-43C0-837E-C0674AF19440}"/>
              </a:ext>
            </a:extLst>
          </p:cNvPr>
          <p:cNvSpPr txBox="1"/>
          <p:nvPr/>
        </p:nvSpPr>
        <p:spPr>
          <a:xfrm>
            <a:off x="404385" y="1392702"/>
            <a:ext cx="10751296" cy="4401205"/>
          </a:xfrm>
          <a:prstGeom prst="rect">
            <a:avLst/>
          </a:prstGeom>
          <a:noFill/>
        </p:spPr>
        <p:txBody>
          <a:bodyPr wrap="square" rtlCol="0">
            <a:spAutoFit/>
          </a:bodyPr>
          <a:lstStyle/>
          <a:p>
            <a:r>
              <a:rPr lang="en-GB" sz="2800" dirty="0">
                <a:latin typeface="Comic Sans MS" panose="030F0702030302020204" pitchFamily="66" charset="0"/>
              </a:rPr>
              <a:t>Today, our focus is on column subtraction. Remember:</a:t>
            </a:r>
          </a:p>
          <a:p>
            <a:endParaRPr lang="en-GB" sz="2800" dirty="0">
              <a:latin typeface="Comic Sans MS" panose="030F0702030302020204" pitchFamily="66" charset="0"/>
            </a:endParaRPr>
          </a:p>
          <a:p>
            <a:r>
              <a:rPr lang="en-GB" sz="2800" dirty="0">
                <a:latin typeface="Comic Sans MS" panose="030F0702030302020204" pitchFamily="66" charset="0"/>
              </a:rPr>
              <a:t>1. The largest number always goes on the top.</a:t>
            </a:r>
          </a:p>
          <a:p>
            <a:r>
              <a:rPr lang="en-GB" sz="2800" dirty="0">
                <a:latin typeface="Comic Sans MS" panose="030F0702030302020204" pitchFamily="66" charset="0"/>
              </a:rPr>
              <a:t>2. You must ensure that the columns are correctly aligned.</a:t>
            </a:r>
          </a:p>
          <a:p>
            <a:r>
              <a:rPr lang="en-GB" sz="2800" dirty="0">
                <a:latin typeface="Comic Sans MS" panose="030F0702030302020204" pitchFamily="66" charset="0"/>
              </a:rPr>
              <a:t>3. You always subtract the digit on the bottom from the one on the top. </a:t>
            </a:r>
          </a:p>
          <a:p>
            <a:r>
              <a:rPr lang="en-GB" sz="2800" dirty="0">
                <a:latin typeface="Comic Sans MS" panose="030F0702030302020204" pitchFamily="66" charset="0"/>
              </a:rPr>
              <a:t>4. </a:t>
            </a:r>
            <a:r>
              <a:rPr lang="en-GB" sz="2800" u="sng" dirty="0">
                <a:latin typeface="Comic Sans MS" panose="030F0702030302020204" pitchFamily="66" charset="0"/>
              </a:rPr>
              <a:t>Always</a:t>
            </a:r>
            <a:r>
              <a:rPr lang="en-GB" sz="2800" dirty="0">
                <a:latin typeface="Comic Sans MS" panose="030F0702030302020204" pitchFamily="66" charset="0"/>
              </a:rPr>
              <a:t> start on the right hand-side (the column with the lowest value).</a:t>
            </a:r>
          </a:p>
          <a:p>
            <a:r>
              <a:rPr lang="en-GB" sz="2800" dirty="0">
                <a:latin typeface="Comic Sans MS" panose="030F0702030302020204" pitchFamily="66" charset="0"/>
              </a:rPr>
              <a:t>5. </a:t>
            </a:r>
            <a:r>
              <a:rPr lang="en-GB" sz="2800" u="sng" dirty="0">
                <a:latin typeface="Comic Sans MS" panose="030F0702030302020204" pitchFamily="66" charset="0"/>
              </a:rPr>
              <a:t>Always</a:t>
            </a:r>
            <a:r>
              <a:rPr lang="en-GB" sz="2800" dirty="0">
                <a:latin typeface="Comic Sans MS" panose="030F0702030302020204" pitchFamily="66" charset="0"/>
              </a:rPr>
              <a:t> double-check your mental calculations. Don’t let the little errors catch you out!</a:t>
            </a:r>
          </a:p>
        </p:txBody>
      </p:sp>
    </p:spTree>
    <p:extLst>
      <p:ext uri="{BB962C8B-B14F-4D97-AF65-F5344CB8AC3E}">
        <p14:creationId xmlns:p14="http://schemas.microsoft.com/office/powerpoint/2010/main" val="11159197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B624490-B23C-455F-9376-C56D49004614}"/>
              </a:ext>
            </a:extLst>
          </p:cNvPr>
          <p:cNvSpPr txBox="1"/>
          <p:nvPr/>
        </p:nvSpPr>
        <p:spPr>
          <a:xfrm>
            <a:off x="0" y="30344"/>
            <a:ext cx="12192000"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27.04.20</a:t>
            </a:r>
          </a:p>
          <a:p>
            <a:r>
              <a:rPr lang="en-GB" sz="2400" dirty="0">
                <a:solidFill>
                  <a:srgbClr val="0070C0"/>
                </a:solidFill>
                <a:latin typeface="Comic Sans MS" panose="030F0702030302020204" pitchFamily="66" charset="0"/>
              </a:rPr>
              <a:t>L.O. Revise column subtraction</a:t>
            </a:r>
          </a:p>
        </p:txBody>
      </p:sp>
      <p:sp>
        <p:nvSpPr>
          <p:cNvPr id="2" name="TextBox 1">
            <a:extLst>
              <a:ext uri="{FF2B5EF4-FFF2-40B4-BE49-F238E27FC236}">
                <a16:creationId xmlns:a16="http://schemas.microsoft.com/office/drawing/2014/main" id="{1DECC875-7333-4618-88E1-D21B201E447B}"/>
              </a:ext>
            </a:extLst>
          </p:cNvPr>
          <p:cNvSpPr txBox="1"/>
          <p:nvPr/>
        </p:nvSpPr>
        <p:spPr>
          <a:xfrm>
            <a:off x="291843" y="1069144"/>
            <a:ext cx="10329265" cy="2215991"/>
          </a:xfrm>
          <a:prstGeom prst="rect">
            <a:avLst/>
          </a:prstGeom>
          <a:noFill/>
        </p:spPr>
        <p:txBody>
          <a:bodyPr wrap="square" rtlCol="0">
            <a:spAutoFit/>
          </a:bodyPr>
          <a:lstStyle/>
          <a:p>
            <a:r>
              <a:rPr lang="en-GB" sz="2400" dirty="0">
                <a:latin typeface="Comic Sans MS" panose="030F0702030302020204" pitchFamily="66" charset="0"/>
              </a:rPr>
              <a:t>Our calculation is 9240 - 1425</a:t>
            </a:r>
          </a:p>
          <a:p>
            <a:endParaRPr lang="en-GB" sz="2400" dirty="0">
              <a:latin typeface="Comic Sans MS" panose="030F0702030302020204" pitchFamily="66" charset="0"/>
            </a:endParaRPr>
          </a:p>
          <a:p>
            <a:r>
              <a:rPr lang="en-GB" sz="2400" dirty="0">
                <a:latin typeface="Comic Sans MS" panose="030F0702030302020204" pitchFamily="66" charset="0"/>
              </a:rPr>
              <a:t>We would set this out like this:</a:t>
            </a:r>
          </a:p>
          <a:p>
            <a:endParaRPr lang="en-GB" sz="2400" dirty="0">
              <a:latin typeface="Comic Sans MS" panose="030F0702030302020204" pitchFamily="66" charset="0"/>
            </a:endParaRPr>
          </a:p>
          <a:p>
            <a:endParaRPr lang="en-GB" sz="2400" dirty="0">
              <a:latin typeface="Comic Sans MS" panose="030F0702030302020204" pitchFamily="66" charset="0"/>
            </a:endParaRPr>
          </a:p>
          <a:p>
            <a:endParaRPr lang="en-GB" dirty="0"/>
          </a:p>
        </p:txBody>
      </p:sp>
      <p:pic>
        <p:nvPicPr>
          <p:cNvPr id="3" name="Picture 2">
            <a:extLst>
              <a:ext uri="{FF2B5EF4-FFF2-40B4-BE49-F238E27FC236}">
                <a16:creationId xmlns:a16="http://schemas.microsoft.com/office/drawing/2014/main" id="{F8240C25-AA05-4522-BB0D-57706D035CBC}"/>
              </a:ext>
            </a:extLst>
          </p:cNvPr>
          <p:cNvPicPr>
            <a:picLocks noChangeAspect="1"/>
          </p:cNvPicPr>
          <p:nvPr/>
        </p:nvPicPr>
        <p:blipFill>
          <a:blip r:embed="rId2"/>
          <a:stretch>
            <a:fillRect/>
          </a:stretch>
        </p:blipFill>
        <p:spPr>
          <a:xfrm>
            <a:off x="3247849" y="3881370"/>
            <a:ext cx="2759057" cy="1725930"/>
          </a:xfrm>
          <a:prstGeom prst="rect">
            <a:avLst/>
          </a:prstGeom>
        </p:spPr>
      </p:pic>
      <p:sp>
        <p:nvSpPr>
          <p:cNvPr id="6" name="TextBox 5">
            <a:extLst>
              <a:ext uri="{FF2B5EF4-FFF2-40B4-BE49-F238E27FC236}">
                <a16:creationId xmlns:a16="http://schemas.microsoft.com/office/drawing/2014/main" id="{C975F7CF-A081-4524-8580-745EA115D1D1}"/>
              </a:ext>
            </a:extLst>
          </p:cNvPr>
          <p:cNvSpPr txBox="1"/>
          <p:nvPr/>
        </p:nvSpPr>
        <p:spPr>
          <a:xfrm>
            <a:off x="6139674" y="4051424"/>
            <a:ext cx="3773790" cy="400110"/>
          </a:xfrm>
          <a:prstGeom prst="rect">
            <a:avLst/>
          </a:prstGeom>
          <a:noFill/>
        </p:spPr>
        <p:txBody>
          <a:bodyPr wrap="none" rtlCol="0">
            <a:spAutoFit/>
          </a:bodyPr>
          <a:lstStyle/>
          <a:p>
            <a:r>
              <a:rPr lang="en-GB" sz="2000" dirty="0">
                <a:latin typeface="Comic Sans MS" panose="030F0702030302020204" pitchFamily="66" charset="0"/>
              </a:rPr>
              <a:t>Largest number (9240) on top</a:t>
            </a:r>
          </a:p>
        </p:txBody>
      </p:sp>
      <p:sp>
        <p:nvSpPr>
          <p:cNvPr id="7" name="TextBox 6">
            <a:extLst>
              <a:ext uri="{FF2B5EF4-FFF2-40B4-BE49-F238E27FC236}">
                <a16:creationId xmlns:a16="http://schemas.microsoft.com/office/drawing/2014/main" id="{5A9A6419-7B14-4491-85B1-7412DDD1EBC1}"/>
              </a:ext>
            </a:extLst>
          </p:cNvPr>
          <p:cNvSpPr txBox="1"/>
          <p:nvPr/>
        </p:nvSpPr>
        <p:spPr>
          <a:xfrm>
            <a:off x="3017451" y="2721114"/>
            <a:ext cx="3991798" cy="707886"/>
          </a:xfrm>
          <a:prstGeom prst="rect">
            <a:avLst/>
          </a:prstGeom>
          <a:noFill/>
        </p:spPr>
        <p:txBody>
          <a:bodyPr wrap="none" rtlCol="0">
            <a:spAutoFit/>
          </a:bodyPr>
          <a:lstStyle/>
          <a:p>
            <a:r>
              <a:rPr lang="en-GB" sz="2000" dirty="0">
                <a:latin typeface="Comic Sans MS" panose="030F0702030302020204" pitchFamily="66" charset="0"/>
              </a:rPr>
              <a:t>Columns aligned: </a:t>
            </a:r>
          </a:p>
          <a:p>
            <a:r>
              <a:rPr lang="en-GB" sz="2000" dirty="0">
                <a:latin typeface="Comic Sans MS" panose="030F0702030302020204" pitchFamily="66" charset="0"/>
              </a:rPr>
              <a:t>thousands, hundreds, tens, ones</a:t>
            </a:r>
          </a:p>
        </p:txBody>
      </p:sp>
      <p:cxnSp>
        <p:nvCxnSpPr>
          <p:cNvPr id="11" name="Straight Arrow Connector 10">
            <a:extLst>
              <a:ext uri="{FF2B5EF4-FFF2-40B4-BE49-F238E27FC236}">
                <a16:creationId xmlns:a16="http://schemas.microsoft.com/office/drawing/2014/main" id="{351EA2B7-BBB5-44D4-9DAA-23CF3841FB9F}"/>
              </a:ext>
            </a:extLst>
          </p:cNvPr>
          <p:cNvCxnSpPr/>
          <p:nvPr/>
        </p:nvCxnSpPr>
        <p:spPr>
          <a:xfrm flipH="1">
            <a:off x="4627377" y="3429000"/>
            <a:ext cx="99368" cy="41491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FE4B7F8-E38B-4C2B-9DB4-11D2CA588D3C}"/>
              </a:ext>
            </a:extLst>
          </p:cNvPr>
          <p:cNvCxnSpPr>
            <a:cxnSpLocks/>
          </p:cNvCxnSpPr>
          <p:nvPr/>
        </p:nvCxnSpPr>
        <p:spPr>
          <a:xfrm flipH="1">
            <a:off x="5157131" y="3344652"/>
            <a:ext cx="661182" cy="53671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035D52F5-61B4-494D-B562-E2B0807C4117}"/>
              </a:ext>
            </a:extLst>
          </p:cNvPr>
          <p:cNvCxnSpPr>
            <a:cxnSpLocks/>
          </p:cNvCxnSpPr>
          <p:nvPr/>
        </p:nvCxnSpPr>
        <p:spPr>
          <a:xfrm flipH="1">
            <a:off x="5697415" y="3386751"/>
            <a:ext cx="783400" cy="49461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0688F555-7D39-4BE9-8C8B-DD92FFD8D12C}"/>
              </a:ext>
            </a:extLst>
          </p:cNvPr>
          <p:cNvCxnSpPr>
            <a:cxnSpLocks/>
          </p:cNvCxnSpPr>
          <p:nvPr/>
        </p:nvCxnSpPr>
        <p:spPr>
          <a:xfrm>
            <a:off x="3717796" y="3405552"/>
            <a:ext cx="301914" cy="43836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8183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B624490-B23C-455F-9376-C56D49004614}"/>
              </a:ext>
            </a:extLst>
          </p:cNvPr>
          <p:cNvSpPr txBox="1"/>
          <p:nvPr/>
        </p:nvSpPr>
        <p:spPr>
          <a:xfrm>
            <a:off x="0" y="30344"/>
            <a:ext cx="12192000"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27.04.20</a:t>
            </a:r>
          </a:p>
          <a:p>
            <a:r>
              <a:rPr lang="en-GB" sz="2400" dirty="0">
                <a:solidFill>
                  <a:srgbClr val="0070C0"/>
                </a:solidFill>
                <a:latin typeface="Comic Sans MS" panose="030F0702030302020204" pitchFamily="66" charset="0"/>
              </a:rPr>
              <a:t>L.O. Revise column subtraction</a:t>
            </a:r>
          </a:p>
        </p:txBody>
      </p:sp>
      <p:pic>
        <p:nvPicPr>
          <p:cNvPr id="3" name="Picture 2">
            <a:extLst>
              <a:ext uri="{FF2B5EF4-FFF2-40B4-BE49-F238E27FC236}">
                <a16:creationId xmlns:a16="http://schemas.microsoft.com/office/drawing/2014/main" id="{F8240C25-AA05-4522-BB0D-57706D035CBC}"/>
              </a:ext>
            </a:extLst>
          </p:cNvPr>
          <p:cNvPicPr>
            <a:picLocks noChangeAspect="1"/>
          </p:cNvPicPr>
          <p:nvPr/>
        </p:nvPicPr>
        <p:blipFill>
          <a:blip r:embed="rId2"/>
          <a:stretch>
            <a:fillRect/>
          </a:stretch>
        </p:blipFill>
        <p:spPr>
          <a:xfrm>
            <a:off x="8931197" y="1006724"/>
            <a:ext cx="2759057" cy="1725930"/>
          </a:xfrm>
          <a:prstGeom prst="rect">
            <a:avLst/>
          </a:prstGeom>
        </p:spPr>
      </p:pic>
      <p:sp>
        <p:nvSpPr>
          <p:cNvPr id="5" name="TextBox 4">
            <a:extLst>
              <a:ext uri="{FF2B5EF4-FFF2-40B4-BE49-F238E27FC236}">
                <a16:creationId xmlns:a16="http://schemas.microsoft.com/office/drawing/2014/main" id="{ABAF300B-E74F-4D64-A122-BB80ADCEB793}"/>
              </a:ext>
            </a:extLst>
          </p:cNvPr>
          <p:cNvSpPr txBox="1"/>
          <p:nvPr/>
        </p:nvSpPr>
        <p:spPr>
          <a:xfrm>
            <a:off x="145980" y="1028364"/>
            <a:ext cx="8441835" cy="2462213"/>
          </a:xfrm>
          <a:prstGeom prst="rect">
            <a:avLst/>
          </a:prstGeom>
          <a:noFill/>
        </p:spPr>
        <p:txBody>
          <a:bodyPr wrap="square" rtlCol="0">
            <a:spAutoFit/>
          </a:bodyPr>
          <a:lstStyle/>
          <a:p>
            <a:r>
              <a:rPr lang="en-GB" sz="2200" dirty="0">
                <a:latin typeface="Comic Sans MS" panose="030F0702030302020204" pitchFamily="66" charset="0"/>
              </a:rPr>
              <a:t>As we start on the righthand side and subtract the digit on the bottom from the digit on the top, our first step is 0 – 5.</a:t>
            </a:r>
          </a:p>
          <a:p>
            <a:endParaRPr lang="en-GB" sz="2200" dirty="0">
              <a:latin typeface="Comic Sans MS" panose="030F0702030302020204" pitchFamily="66" charset="0"/>
            </a:endParaRPr>
          </a:p>
          <a:p>
            <a:r>
              <a:rPr lang="en-GB" sz="2200" dirty="0">
                <a:latin typeface="Comic Sans MS" panose="030F0702030302020204" pitchFamily="66" charset="0"/>
              </a:rPr>
              <a:t>However, we can’t subtract 5 from 0 so we need to exchange with the tens column.</a:t>
            </a:r>
          </a:p>
          <a:p>
            <a:endParaRPr lang="en-GB" sz="2200" dirty="0">
              <a:latin typeface="Comic Sans MS" panose="030F0702030302020204" pitchFamily="66" charset="0"/>
            </a:endParaRPr>
          </a:p>
          <a:p>
            <a:r>
              <a:rPr lang="en-GB" sz="2200" dirty="0">
                <a:latin typeface="Comic Sans MS" panose="030F0702030302020204" pitchFamily="66" charset="0"/>
              </a:rPr>
              <a:t>We exchange one 10 for ten 1s. See below:</a:t>
            </a:r>
          </a:p>
        </p:txBody>
      </p:sp>
      <p:sp>
        <p:nvSpPr>
          <p:cNvPr id="9" name="TextBox 8">
            <a:extLst>
              <a:ext uri="{FF2B5EF4-FFF2-40B4-BE49-F238E27FC236}">
                <a16:creationId xmlns:a16="http://schemas.microsoft.com/office/drawing/2014/main" id="{27D88B6B-F709-4FFA-BAC7-CAABFA9DF27B}"/>
              </a:ext>
            </a:extLst>
          </p:cNvPr>
          <p:cNvSpPr txBox="1"/>
          <p:nvPr/>
        </p:nvSpPr>
        <p:spPr>
          <a:xfrm>
            <a:off x="2947251" y="6288257"/>
            <a:ext cx="3159839" cy="369332"/>
          </a:xfrm>
          <a:prstGeom prst="rect">
            <a:avLst/>
          </a:prstGeom>
          <a:noFill/>
        </p:spPr>
        <p:txBody>
          <a:bodyPr wrap="none" rtlCol="0">
            <a:spAutoFit/>
          </a:bodyPr>
          <a:lstStyle/>
          <a:p>
            <a:r>
              <a:rPr lang="en-GB" dirty="0">
                <a:latin typeface="Comic Sans MS" panose="030F0702030302020204" pitchFamily="66" charset="0"/>
              </a:rPr>
              <a:t>and we have 3 – 2 which is 1</a:t>
            </a:r>
          </a:p>
        </p:txBody>
      </p:sp>
      <p:sp>
        <p:nvSpPr>
          <p:cNvPr id="10" name="Rectangle 9">
            <a:extLst>
              <a:ext uri="{FF2B5EF4-FFF2-40B4-BE49-F238E27FC236}">
                <a16:creationId xmlns:a16="http://schemas.microsoft.com/office/drawing/2014/main" id="{8807B0A3-C6F4-4E6D-8024-046E4AEF4F6F}"/>
              </a:ext>
            </a:extLst>
          </p:cNvPr>
          <p:cNvSpPr/>
          <p:nvPr/>
        </p:nvSpPr>
        <p:spPr>
          <a:xfrm>
            <a:off x="5874595" y="4272296"/>
            <a:ext cx="3523722" cy="369332"/>
          </a:xfrm>
          <a:prstGeom prst="rect">
            <a:avLst/>
          </a:prstGeom>
        </p:spPr>
        <p:txBody>
          <a:bodyPr wrap="none">
            <a:spAutoFit/>
          </a:bodyPr>
          <a:lstStyle/>
          <a:p>
            <a:r>
              <a:rPr lang="en-GB" dirty="0">
                <a:latin typeface="Comic Sans MS" panose="030F0702030302020204" pitchFamily="66" charset="0"/>
              </a:rPr>
              <a:t>Now we have 10 – 5, which is 5 </a:t>
            </a:r>
            <a:endParaRPr lang="en-GB" dirty="0"/>
          </a:p>
        </p:txBody>
      </p:sp>
      <p:pic>
        <p:nvPicPr>
          <p:cNvPr id="15" name="Picture 14">
            <a:extLst>
              <a:ext uri="{FF2B5EF4-FFF2-40B4-BE49-F238E27FC236}">
                <a16:creationId xmlns:a16="http://schemas.microsoft.com/office/drawing/2014/main" id="{C9858339-21C2-4746-8F79-BF9805067E48}"/>
              </a:ext>
            </a:extLst>
          </p:cNvPr>
          <p:cNvPicPr>
            <a:picLocks noChangeAspect="1"/>
          </p:cNvPicPr>
          <p:nvPr/>
        </p:nvPicPr>
        <p:blipFill>
          <a:blip r:embed="rId3"/>
          <a:stretch>
            <a:fillRect/>
          </a:stretch>
        </p:blipFill>
        <p:spPr>
          <a:xfrm>
            <a:off x="2290408" y="3675379"/>
            <a:ext cx="3089275" cy="1932498"/>
          </a:xfrm>
          <a:prstGeom prst="rect">
            <a:avLst/>
          </a:prstGeom>
        </p:spPr>
      </p:pic>
      <p:cxnSp>
        <p:nvCxnSpPr>
          <p:cNvPr id="18" name="Straight Arrow Connector 17">
            <a:extLst>
              <a:ext uri="{FF2B5EF4-FFF2-40B4-BE49-F238E27FC236}">
                <a16:creationId xmlns:a16="http://schemas.microsoft.com/office/drawing/2014/main" id="{46495C20-9EB1-456D-88C1-B0B738347FAA}"/>
              </a:ext>
            </a:extLst>
          </p:cNvPr>
          <p:cNvCxnSpPr/>
          <p:nvPr/>
        </p:nvCxnSpPr>
        <p:spPr>
          <a:xfrm flipH="1">
            <a:off x="4979963" y="4740812"/>
            <a:ext cx="1127127" cy="53457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EDD66EAE-FABA-41E6-A521-A62AE2A0B9BF}"/>
              </a:ext>
            </a:extLst>
          </p:cNvPr>
          <p:cNvCxnSpPr/>
          <p:nvPr/>
        </p:nvCxnSpPr>
        <p:spPr>
          <a:xfrm flipV="1">
            <a:off x="4037428" y="5607877"/>
            <a:ext cx="140677" cy="55377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86079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B624490-B23C-455F-9376-C56D49004614}"/>
              </a:ext>
            </a:extLst>
          </p:cNvPr>
          <p:cNvSpPr txBox="1"/>
          <p:nvPr/>
        </p:nvSpPr>
        <p:spPr>
          <a:xfrm>
            <a:off x="0" y="30344"/>
            <a:ext cx="12192000"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27.04.20</a:t>
            </a:r>
          </a:p>
          <a:p>
            <a:r>
              <a:rPr lang="en-GB" sz="2400" dirty="0">
                <a:solidFill>
                  <a:srgbClr val="0070C0"/>
                </a:solidFill>
                <a:latin typeface="Comic Sans MS" panose="030F0702030302020204" pitchFamily="66" charset="0"/>
              </a:rPr>
              <a:t>L.O. Revise column subtraction</a:t>
            </a:r>
          </a:p>
        </p:txBody>
      </p:sp>
      <p:sp>
        <p:nvSpPr>
          <p:cNvPr id="5" name="TextBox 4">
            <a:extLst>
              <a:ext uri="{FF2B5EF4-FFF2-40B4-BE49-F238E27FC236}">
                <a16:creationId xmlns:a16="http://schemas.microsoft.com/office/drawing/2014/main" id="{ABAF300B-E74F-4D64-A122-BB80ADCEB793}"/>
              </a:ext>
            </a:extLst>
          </p:cNvPr>
          <p:cNvSpPr txBox="1"/>
          <p:nvPr/>
        </p:nvSpPr>
        <p:spPr>
          <a:xfrm>
            <a:off x="137083" y="1051220"/>
            <a:ext cx="11917833" cy="769441"/>
          </a:xfrm>
          <a:prstGeom prst="rect">
            <a:avLst/>
          </a:prstGeom>
          <a:noFill/>
        </p:spPr>
        <p:txBody>
          <a:bodyPr wrap="square" rtlCol="0">
            <a:spAutoFit/>
          </a:bodyPr>
          <a:lstStyle/>
          <a:p>
            <a:r>
              <a:rPr lang="en-GB" sz="2200" dirty="0">
                <a:latin typeface="Comic Sans MS" panose="030F0702030302020204" pitchFamily="66" charset="0"/>
              </a:rPr>
              <a:t>Our next step is 2 hundreds – 4 hundreds but we can’t do this as 2 is smaller than 4 so we need to exchange one 1000 for ten 100s.</a:t>
            </a:r>
          </a:p>
        </p:txBody>
      </p:sp>
      <p:pic>
        <p:nvPicPr>
          <p:cNvPr id="22" name="Picture 21">
            <a:extLst>
              <a:ext uri="{FF2B5EF4-FFF2-40B4-BE49-F238E27FC236}">
                <a16:creationId xmlns:a16="http://schemas.microsoft.com/office/drawing/2014/main" id="{1233C7B1-609A-4B42-B172-B4CB24B57859}"/>
              </a:ext>
            </a:extLst>
          </p:cNvPr>
          <p:cNvPicPr>
            <a:picLocks noChangeAspect="1"/>
          </p:cNvPicPr>
          <p:nvPr/>
        </p:nvPicPr>
        <p:blipFill>
          <a:blip r:embed="rId2"/>
          <a:stretch>
            <a:fillRect/>
          </a:stretch>
        </p:blipFill>
        <p:spPr>
          <a:xfrm>
            <a:off x="4201903" y="2714588"/>
            <a:ext cx="2929500" cy="2042941"/>
          </a:xfrm>
          <a:prstGeom prst="rect">
            <a:avLst/>
          </a:prstGeom>
        </p:spPr>
      </p:pic>
      <p:sp>
        <p:nvSpPr>
          <p:cNvPr id="23" name="Rectangle 22">
            <a:extLst>
              <a:ext uri="{FF2B5EF4-FFF2-40B4-BE49-F238E27FC236}">
                <a16:creationId xmlns:a16="http://schemas.microsoft.com/office/drawing/2014/main" id="{10E2936A-280A-4A33-ABF0-5074949A3181}"/>
              </a:ext>
            </a:extLst>
          </p:cNvPr>
          <p:cNvSpPr/>
          <p:nvPr/>
        </p:nvSpPr>
        <p:spPr>
          <a:xfrm>
            <a:off x="821841" y="2072096"/>
            <a:ext cx="4270721" cy="646331"/>
          </a:xfrm>
          <a:prstGeom prst="rect">
            <a:avLst/>
          </a:prstGeom>
        </p:spPr>
        <p:txBody>
          <a:bodyPr wrap="none">
            <a:spAutoFit/>
          </a:bodyPr>
          <a:lstStyle/>
          <a:p>
            <a:r>
              <a:rPr lang="en-GB" dirty="0">
                <a:latin typeface="Comic Sans MS" panose="030F0702030302020204" pitchFamily="66" charset="0"/>
              </a:rPr>
              <a:t>Now we have twelve 100s – four 100s </a:t>
            </a:r>
          </a:p>
          <a:p>
            <a:r>
              <a:rPr lang="en-GB" dirty="0">
                <a:latin typeface="Comic Sans MS" panose="030F0702030302020204" pitchFamily="66" charset="0"/>
              </a:rPr>
              <a:t>which is eight 100s </a:t>
            </a:r>
            <a:endParaRPr lang="en-GB" dirty="0"/>
          </a:p>
        </p:txBody>
      </p:sp>
      <p:cxnSp>
        <p:nvCxnSpPr>
          <p:cNvPr id="24" name="Straight Arrow Connector 23">
            <a:extLst>
              <a:ext uri="{FF2B5EF4-FFF2-40B4-BE49-F238E27FC236}">
                <a16:creationId xmlns:a16="http://schemas.microsoft.com/office/drawing/2014/main" id="{D634BB70-4B93-4C37-9B40-E633C2FC57AB}"/>
              </a:ext>
            </a:extLst>
          </p:cNvPr>
          <p:cNvCxnSpPr>
            <a:cxnSpLocks/>
          </p:cNvCxnSpPr>
          <p:nvPr/>
        </p:nvCxnSpPr>
        <p:spPr>
          <a:xfrm>
            <a:off x="3193774" y="2597426"/>
            <a:ext cx="2084736" cy="30298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EE1B5A39-3693-4B39-A601-7A2D10A0E731}"/>
              </a:ext>
            </a:extLst>
          </p:cNvPr>
          <p:cNvCxnSpPr>
            <a:cxnSpLocks/>
          </p:cNvCxnSpPr>
          <p:nvPr/>
        </p:nvCxnSpPr>
        <p:spPr>
          <a:xfrm flipV="1">
            <a:off x="2849217" y="3278006"/>
            <a:ext cx="1908124" cy="67958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FC5BFF36-10C0-404C-80D8-8F2F126B2EB8}"/>
              </a:ext>
            </a:extLst>
          </p:cNvPr>
          <p:cNvSpPr/>
          <p:nvPr/>
        </p:nvSpPr>
        <p:spPr>
          <a:xfrm>
            <a:off x="300672" y="4135882"/>
            <a:ext cx="3396685" cy="646331"/>
          </a:xfrm>
          <a:prstGeom prst="rect">
            <a:avLst/>
          </a:prstGeom>
        </p:spPr>
        <p:txBody>
          <a:bodyPr wrap="square">
            <a:spAutoFit/>
          </a:bodyPr>
          <a:lstStyle/>
          <a:p>
            <a:r>
              <a:rPr lang="en-GB" dirty="0">
                <a:latin typeface="Comic Sans MS" panose="030F0702030302020204" pitchFamily="66" charset="0"/>
              </a:rPr>
              <a:t>Eight 1000s – one thousand = seven thousands </a:t>
            </a:r>
            <a:endParaRPr lang="en-GB" dirty="0"/>
          </a:p>
        </p:txBody>
      </p:sp>
      <p:sp>
        <p:nvSpPr>
          <p:cNvPr id="31" name="TextBox 30">
            <a:extLst>
              <a:ext uri="{FF2B5EF4-FFF2-40B4-BE49-F238E27FC236}">
                <a16:creationId xmlns:a16="http://schemas.microsoft.com/office/drawing/2014/main" id="{F92C1BBE-E063-4729-90A9-B722A36CB230}"/>
              </a:ext>
            </a:extLst>
          </p:cNvPr>
          <p:cNvSpPr txBox="1"/>
          <p:nvPr/>
        </p:nvSpPr>
        <p:spPr>
          <a:xfrm>
            <a:off x="407850" y="5482445"/>
            <a:ext cx="6720109" cy="461665"/>
          </a:xfrm>
          <a:prstGeom prst="rect">
            <a:avLst/>
          </a:prstGeom>
          <a:noFill/>
        </p:spPr>
        <p:txBody>
          <a:bodyPr wrap="none" rtlCol="0">
            <a:spAutoFit/>
          </a:bodyPr>
          <a:lstStyle/>
          <a:p>
            <a:r>
              <a:rPr lang="en-GB" sz="2400" dirty="0">
                <a:latin typeface="Comic Sans MS" panose="030F0702030302020204" pitchFamily="66" charset="0"/>
              </a:rPr>
              <a:t>Answer: The plane is now travelling at 7815m </a:t>
            </a:r>
          </a:p>
        </p:txBody>
      </p:sp>
    </p:spTree>
    <p:extLst>
      <p:ext uri="{BB962C8B-B14F-4D97-AF65-F5344CB8AC3E}">
        <p14:creationId xmlns:p14="http://schemas.microsoft.com/office/powerpoint/2010/main" val="8891387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351</TotalTime>
  <Words>1138</Words>
  <Application>Microsoft Office PowerPoint</Application>
  <PresentationFormat>Widescreen</PresentationFormat>
  <Paragraphs>129</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Debbie Preston</cp:lastModifiedBy>
  <cp:revision>28</cp:revision>
  <dcterms:created xsi:type="dcterms:W3CDTF">2020-04-20T09:34:20Z</dcterms:created>
  <dcterms:modified xsi:type="dcterms:W3CDTF">2020-04-23T08:50:40Z</dcterms:modified>
</cp:coreProperties>
</file>