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63" r:id="rId2"/>
    <p:sldId id="264" r:id="rId3"/>
    <p:sldId id="265" r:id="rId4"/>
    <p:sldId id="258" r:id="rId5"/>
    <p:sldId id="259" r:id="rId6"/>
    <p:sldId id="260" r:id="rId7"/>
    <p:sldId id="261" r:id="rId8"/>
    <p:sldId id="266" r:id="rId9"/>
    <p:sldId id="262" r:id="rId10"/>
    <p:sldId id="267"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74" autoAdjust="0"/>
    <p:restoredTop sz="94660"/>
  </p:normalViewPr>
  <p:slideViewPr>
    <p:cSldViewPr snapToGrid="0">
      <p:cViewPr varScale="1">
        <p:scale>
          <a:sx n="73" d="100"/>
          <a:sy n="73" d="100"/>
        </p:scale>
        <p:origin x="61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AE67CF-95F1-48AD-82C6-B1F4A8E34100}" type="datetimeFigureOut">
              <a:rPr lang="en-GB" smtClean="0"/>
              <a:t>06/05/2020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F272B2-DF8D-43A5-BE7D-CB1F36F6BEF5}" type="slidenum">
              <a:rPr lang="en-GB" smtClean="0"/>
              <a:t>‹#›</a:t>
            </a:fld>
            <a:endParaRPr lang="en-GB"/>
          </a:p>
        </p:txBody>
      </p:sp>
    </p:spTree>
    <p:extLst>
      <p:ext uri="{BB962C8B-B14F-4D97-AF65-F5344CB8AC3E}">
        <p14:creationId xmlns:p14="http://schemas.microsoft.com/office/powerpoint/2010/main" val="2215386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Pre-requisite skills – to use this starter, drag this slide to the start of Day 1</a:t>
            </a:r>
          </a:p>
          <a:p>
            <a:r>
              <a:rPr lang="en-GB" dirty="0">
                <a:solidFill>
                  <a:srgbClr val="253746"/>
                </a:solidFill>
              </a:rPr>
              <a:t>Play Soccer Maths (www.math-play.com/soccer-math-adding-one-digit-numbers/adding-one-digit-numbers.html). Divide class into 2; each team has a team captain. The captain enters the most common answer after the rest of their team have written the answer they think is correct on their individual whiteboards.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93537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1200" b="0" i="0" u="none" strike="noStrike" kern="1200" cap="none" spc="0" normalizeH="0" baseline="0" noProof="0" dirty="0">
              <a:ln>
                <a:noFill/>
              </a:ln>
              <a:solidFill>
                <a:srgbClr val="253746"/>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9334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17096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91049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98405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Children </a:t>
            </a:r>
            <a:r>
              <a:rPr kumimoji="0" lang="en-GB" sz="1200" b="1" i="0" u="none" strike="noStrike" kern="1200" cap="none" spc="0" normalizeH="0" baseline="0" noProof="0" dirty="0">
                <a:ln>
                  <a:noFill/>
                </a:ln>
                <a:solidFill>
                  <a:prstClr val="black"/>
                </a:solidFill>
                <a:effectLst/>
                <a:uLnTx/>
                <a:uFillTx/>
                <a:latin typeface="+mn-lt"/>
                <a:ea typeface="+mn-ea"/>
                <a:cs typeface="+mn-cs"/>
              </a:rPr>
              <a:t>can now go on to do differentiated GROUP ACTIVITIES. You can find Hamilton’s group activities in this unit’s TEACHING AND GROUP ACTIVITIES download.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WT/ARE/GD:  Add two 3-digit numbers, using expanded and compact addition methods OR Make two 3-digit numbers using dice. Then add the numbers using compact addition.</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02355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The Practice Sheet on this slide is suitable for most children.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Differentiated PRACTICE WORKSHEETS are available on Hamilton’s website in this unit’s PROCEDURAL FLUENCY box.</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WT:  Adding two 3-digit numbers Sheet 1, practise using expanded addition.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ARE:   Adding two 3-digit numbers Sheet 1, aim to complete numbers 1-12.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GD:  Adding two 3-digit numbers Sheet 1, start at question 7 and use compact addition only.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59955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hamilton-trust.org.uk/maths/year-3-maths/"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r>
              <a:rPr lang="en-GB" dirty="0"/>
              <a:t>Year 3</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37407849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r>
              <a:rPr lang="en-GB" dirty="0"/>
              <a:t>Year 3</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1271728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r>
              <a:rPr lang="en-GB" dirty="0"/>
              <a:t>Year 3</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762689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FB96D1F-83BC-4887-89A5-175B6E6C68B9}"/>
              </a:ext>
            </a:extLst>
          </p:cNvPr>
          <p:cNvSpPr/>
          <p:nvPr userDrawn="1"/>
        </p:nvSpPr>
        <p:spPr>
          <a:xfrm>
            <a:off x="-70810" y="6221406"/>
            <a:ext cx="12262811" cy="657069"/>
          </a:xfrm>
          <a:prstGeom prst="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b="1" dirty="0"/>
          </a:p>
        </p:txBody>
      </p:sp>
      <p:sp>
        <p:nvSpPr>
          <p:cNvPr id="3" name="Subtitle 2">
            <a:extLst>
              <a:ext uri="{FF2B5EF4-FFF2-40B4-BE49-F238E27FC236}">
                <a16:creationId xmlns:a16="http://schemas.microsoft.com/office/drawing/2014/main" id="{7413BC91-F6D0-4DC8-B0B8-6E7E7FAB663D}"/>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GB" dirty="0"/>
          </a:p>
        </p:txBody>
      </p:sp>
      <p:sp>
        <p:nvSpPr>
          <p:cNvPr id="17" name="Slide Number Placeholder 16">
            <a:extLst>
              <a:ext uri="{FF2B5EF4-FFF2-40B4-BE49-F238E27FC236}">
                <a16:creationId xmlns:a16="http://schemas.microsoft.com/office/drawing/2014/main" id="{5D9A2E24-96C9-44BE-881E-97F4ADE1902D}"/>
              </a:ext>
            </a:extLst>
          </p:cNvPr>
          <p:cNvSpPr>
            <a:spLocks noGrp="1"/>
          </p:cNvSpPr>
          <p:nvPr>
            <p:ph type="sldNum" sz="quarter" idx="12"/>
          </p:nvPr>
        </p:nvSpPr>
        <p:spPr>
          <a:xfrm>
            <a:off x="5580650" y="6367376"/>
            <a:ext cx="959895" cy="365125"/>
          </a:xfrm>
        </p:spPr>
        <p:txBody>
          <a:bodyPr/>
          <a:lstStyle>
            <a:lvl1pPr algn="ctr">
              <a:defRPr sz="1300" b="0">
                <a:solidFill>
                  <a:srgbClr val="EA7600"/>
                </a:solidFill>
                <a:latin typeface="+mn-lt"/>
              </a:defRPr>
            </a:lvl1pPr>
          </a:lstStyle>
          <a:p>
            <a:fld id="{BA0EE811-478C-4958-8104-2A70B5A19611}" type="slidenum">
              <a:rPr lang="en-GB" smtClean="0"/>
              <a:pPr/>
              <a:t>‹#›</a:t>
            </a:fld>
            <a:endParaRPr lang="en-GB" dirty="0"/>
          </a:p>
        </p:txBody>
      </p:sp>
      <p:sp>
        <p:nvSpPr>
          <p:cNvPr id="2" name="Rectangle 1">
            <a:extLst>
              <a:ext uri="{FF2B5EF4-FFF2-40B4-BE49-F238E27FC236}">
                <a16:creationId xmlns:a16="http://schemas.microsoft.com/office/drawing/2014/main" id="{D89D1CB2-11BF-434A-9AE8-BEAF97E774D6}"/>
              </a:ext>
            </a:extLst>
          </p:cNvPr>
          <p:cNvSpPr/>
          <p:nvPr userDrawn="1"/>
        </p:nvSpPr>
        <p:spPr>
          <a:xfrm>
            <a:off x="1080546" y="6380189"/>
            <a:ext cx="3029116" cy="292388"/>
          </a:xfrm>
          <a:prstGeom prst="rect">
            <a:avLst/>
          </a:prstGeom>
        </p:spPr>
        <p:txBody>
          <a:bodyPr wrap="square">
            <a:spAutoFit/>
          </a:bodyPr>
          <a:lstStyle/>
          <a:p>
            <a:pPr algn="l"/>
            <a:r>
              <a:rPr lang="en-GB" sz="1300" b="0" dirty="0">
                <a:solidFill>
                  <a:srgbClr val="EA7600"/>
                </a:solidFill>
              </a:rPr>
              <a:t>©</a:t>
            </a:r>
            <a:r>
              <a:rPr lang="en-GB" sz="1200" b="0" dirty="0">
                <a:solidFill>
                  <a:srgbClr val="EA7600"/>
                </a:solidFill>
              </a:rPr>
              <a:t>  </a:t>
            </a:r>
            <a:r>
              <a:rPr lang="en-GB" sz="1300" b="0" u="none" dirty="0">
                <a:solidFill>
                  <a:srgbClr val="EA7600"/>
                </a:solidFill>
                <a:hlinkClick r:id="rId2"/>
              </a:rPr>
              <a:t>hamilton-trust.org.uk</a:t>
            </a:r>
            <a:endParaRPr lang="en-GB" sz="1300" b="0" u="none" dirty="0">
              <a:solidFill>
                <a:srgbClr val="EA7600"/>
              </a:solidFill>
            </a:endParaRPr>
          </a:p>
        </p:txBody>
      </p:sp>
      <p:pic>
        <p:nvPicPr>
          <p:cNvPr id="9" name="Picture 8">
            <a:extLst>
              <a:ext uri="{FF2B5EF4-FFF2-40B4-BE49-F238E27FC236}">
                <a16:creationId xmlns:a16="http://schemas.microsoft.com/office/drawing/2014/main" id="{251EBB7B-6C39-48C7-850C-99BEC78CA16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744" y="6091748"/>
            <a:ext cx="1034461" cy="721945"/>
          </a:xfrm>
          <a:prstGeom prst="rect">
            <a:avLst/>
          </a:prstGeom>
        </p:spPr>
      </p:pic>
      <p:sp>
        <p:nvSpPr>
          <p:cNvPr id="16" name="Footer Placeholder 15">
            <a:extLst>
              <a:ext uri="{FF2B5EF4-FFF2-40B4-BE49-F238E27FC236}">
                <a16:creationId xmlns:a16="http://schemas.microsoft.com/office/drawing/2014/main" id="{7E7D638D-B41C-46A9-87E5-34C770A46C82}"/>
              </a:ext>
            </a:extLst>
          </p:cNvPr>
          <p:cNvSpPr>
            <a:spLocks noGrp="1"/>
          </p:cNvSpPr>
          <p:nvPr>
            <p:ph type="ftr" sz="quarter" idx="11"/>
          </p:nvPr>
        </p:nvSpPr>
        <p:spPr>
          <a:xfrm>
            <a:off x="7924803" y="6367377"/>
            <a:ext cx="4114800" cy="365125"/>
          </a:xfrm>
        </p:spPr>
        <p:txBody>
          <a:bodyPr/>
          <a:lstStyle>
            <a:lvl1pPr>
              <a:defRPr sz="1300" b="0">
                <a:solidFill>
                  <a:srgbClr val="EA7600"/>
                </a:solidFill>
                <a:latin typeface="+mn-lt"/>
              </a:defRPr>
            </a:lvl1pPr>
          </a:lstStyle>
          <a:p>
            <a:pPr algn="r"/>
            <a:r>
              <a:rPr lang="en-GB" dirty="0"/>
              <a:t>Year 3</a:t>
            </a:r>
          </a:p>
        </p:txBody>
      </p:sp>
    </p:spTree>
    <p:extLst>
      <p:ext uri="{BB962C8B-B14F-4D97-AF65-F5344CB8AC3E}">
        <p14:creationId xmlns:p14="http://schemas.microsoft.com/office/powerpoint/2010/main" val="2989489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r>
              <a:rPr lang="en-GB" dirty="0"/>
              <a:t>Year 3</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1793834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r>
              <a:rPr lang="en-GB" dirty="0"/>
              <a:t>Year 3</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397478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GB" dirty="0"/>
          </a:p>
        </p:txBody>
      </p:sp>
      <p:sp>
        <p:nvSpPr>
          <p:cNvPr id="6" name="Footer Placeholder 5"/>
          <p:cNvSpPr>
            <a:spLocks noGrp="1"/>
          </p:cNvSpPr>
          <p:nvPr>
            <p:ph type="ftr" sz="quarter" idx="11"/>
          </p:nvPr>
        </p:nvSpPr>
        <p:spPr/>
        <p:txBody>
          <a:bodyPr/>
          <a:lstStyle/>
          <a:p>
            <a:r>
              <a:rPr lang="en-GB" dirty="0"/>
              <a:t>Year 3</a:t>
            </a:r>
          </a:p>
        </p:txBody>
      </p:sp>
      <p:sp>
        <p:nvSpPr>
          <p:cNvPr id="7" name="Slide Number Placeholder 6"/>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3001291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GB" dirty="0"/>
          </a:p>
        </p:txBody>
      </p:sp>
      <p:sp>
        <p:nvSpPr>
          <p:cNvPr id="8" name="Footer Placeholder 7"/>
          <p:cNvSpPr>
            <a:spLocks noGrp="1"/>
          </p:cNvSpPr>
          <p:nvPr>
            <p:ph type="ftr" sz="quarter" idx="11"/>
          </p:nvPr>
        </p:nvSpPr>
        <p:spPr/>
        <p:txBody>
          <a:bodyPr/>
          <a:lstStyle/>
          <a:p>
            <a:r>
              <a:rPr lang="en-GB" dirty="0"/>
              <a:t>Year 3</a:t>
            </a:r>
          </a:p>
        </p:txBody>
      </p:sp>
      <p:sp>
        <p:nvSpPr>
          <p:cNvPr id="9" name="Slide Number Placeholder 8"/>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41839524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GB" dirty="0"/>
          </a:p>
        </p:txBody>
      </p:sp>
      <p:sp>
        <p:nvSpPr>
          <p:cNvPr id="4" name="Footer Placeholder 3"/>
          <p:cNvSpPr>
            <a:spLocks noGrp="1"/>
          </p:cNvSpPr>
          <p:nvPr>
            <p:ph type="ftr" sz="quarter" idx="11"/>
          </p:nvPr>
        </p:nvSpPr>
        <p:spPr/>
        <p:txBody>
          <a:bodyPr/>
          <a:lstStyle/>
          <a:p>
            <a:r>
              <a:rPr lang="en-GB" dirty="0"/>
              <a:t>Year 3</a:t>
            </a:r>
          </a:p>
        </p:txBody>
      </p:sp>
      <p:sp>
        <p:nvSpPr>
          <p:cNvPr id="5" name="Slide Number Placeholder 4"/>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3792821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dirty="0"/>
          </a:p>
        </p:txBody>
      </p:sp>
      <p:sp>
        <p:nvSpPr>
          <p:cNvPr id="3" name="Footer Placeholder 2"/>
          <p:cNvSpPr>
            <a:spLocks noGrp="1"/>
          </p:cNvSpPr>
          <p:nvPr>
            <p:ph type="ftr" sz="quarter" idx="11"/>
          </p:nvPr>
        </p:nvSpPr>
        <p:spPr/>
        <p:txBody>
          <a:bodyPr/>
          <a:lstStyle/>
          <a:p>
            <a:r>
              <a:rPr lang="en-GB" dirty="0"/>
              <a:t>Year 3</a:t>
            </a:r>
          </a:p>
        </p:txBody>
      </p:sp>
      <p:sp>
        <p:nvSpPr>
          <p:cNvPr id="4" name="Slide Number Placeholder 3"/>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32816427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GB" dirty="0"/>
          </a:p>
        </p:txBody>
      </p:sp>
      <p:sp>
        <p:nvSpPr>
          <p:cNvPr id="6" name="Footer Placeholder 5"/>
          <p:cNvSpPr>
            <a:spLocks noGrp="1"/>
          </p:cNvSpPr>
          <p:nvPr>
            <p:ph type="ftr" sz="quarter" idx="11"/>
          </p:nvPr>
        </p:nvSpPr>
        <p:spPr/>
        <p:txBody>
          <a:bodyPr/>
          <a:lstStyle/>
          <a:p>
            <a:r>
              <a:rPr lang="en-GB" dirty="0"/>
              <a:t>Year 3</a:t>
            </a:r>
          </a:p>
        </p:txBody>
      </p:sp>
      <p:sp>
        <p:nvSpPr>
          <p:cNvPr id="7" name="Slide Number Placeholder 6"/>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25725793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GB" dirty="0"/>
          </a:p>
        </p:txBody>
      </p:sp>
      <p:sp>
        <p:nvSpPr>
          <p:cNvPr id="6" name="Footer Placeholder 5"/>
          <p:cNvSpPr>
            <a:spLocks noGrp="1"/>
          </p:cNvSpPr>
          <p:nvPr>
            <p:ph type="ftr" sz="quarter" idx="11"/>
          </p:nvPr>
        </p:nvSpPr>
        <p:spPr/>
        <p:txBody>
          <a:bodyPr/>
          <a:lstStyle/>
          <a:p>
            <a:r>
              <a:rPr lang="en-GB" dirty="0"/>
              <a:t>Year 3</a:t>
            </a:r>
          </a:p>
        </p:txBody>
      </p:sp>
      <p:sp>
        <p:nvSpPr>
          <p:cNvPr id="7" name="Slide Number Placeholder 6"/>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3548045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1000">
              <a:srgbClr val="F2F2F2"/>
            </a:gs>
            <a:gs pos="0">
              <a:srgbClr val="FFF2CC"/>
            </a:gs>
            <a:gs pos="100000">
              <a:srgbClr val="FFE699"/>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dirty="0"/>
              <a:t>Year 3</a:t>
            </a: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0EE811-478C-4958-8104-2A70B5A19611}" type="slidenum">
              <a:rPr lang="en-GB" smtClean="0"/>
              <a:t>‹#›</a:t>
            </a:fld>
            <a:endParaRPr lang="en-GB" dirty="0"/>
          </a:p>
        </p:txBody>
      </p:sp>
    </p:spTree>
    <p:extLst>
      <p:ext uri="{BB962C8B-B14F-4D97-AF65-F5344CB8AC3E}">
        <p14:creationId xmlns:p14="http://schemas.microsoft.com/office/powerpoint/2010/main" val="40735762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youtube.com/watch?v=Us1Cd7of5OY"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hyperlink" Target="https://www.splashlearn.com/addition-gam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57150">
            <a:solidFill>
              <a:srgbClr val="FF0000"/>
            </a:solidFill>
          </a:ln>
        </p:spPr>
        <p:txBody>
          <a:bodyPr/>
          <a:lstStyle/>
          <a:p>
            <a:pPr algn="ctr"/>
            <a:r>
              <a:rPr lang="en-GB" b="1" dirty="0" smtClean="0">
                <a:latin typeface="Comic Sans MS" panose="030F0702030302020204" pitchFamily="66" charset="0"/>
              </a:rPr>
              <a:t>Week </a:t>
            </a:r>
            <a:r>
              <a:rPr lang="en-GB" b="1" dirty="0" smtClean="0">
                <a:latin typeface="Comic Sans MS" panose="030F0702030302020204" pitchFamily="66" charset="0"/>
              </a:rPr>
              <a:t>4 Day 1</a:t>
            </a:r>
            <a:r>
              <a:rPr lang="en-GB" b="1" dirty="0" smtClean="0">
                <a:latin typeface="Comic Sans MS" panose="030F0702030302020204" pitchFamily="66" charset="0"/>
              </a:rPr>
              <a:t/>
            </a:r>
            <a:br>
              <a:rPr lang="en-GB" b="1" dirty="0" smtClean="0">
                <a:latin typeface="Comic Sans MS" panose="030F0702030302020204" pitchFamily="66" charset="0"/>
              </a:rPr>
            </a:br>
            <a:r>
              <a:rPr lang="en-GB" b="1" dirty="0" smtClean="0">
                <a:latin typeface="Comic Sans MS" panose="030F0702030302020204" pitchFamily="66" charset="0"/>
              </a:rPr>
              <a:t>Expanded and </a:t>
            </a:r>
            <a:r>
              <a:rPr lang="en-GB" b="1" dirty="0">
                <a:latin typeface="Comic Sans MS" panose="030F0702030302020204" pitchFamily="66" charset="0"/>
              </a:rPr>
              <a:t>C</a:t>
            </a:r>
            <a:r>
              <a:rPr lang="en-GB" b="1" dirty="0" smtClean="0">
                <a:latin typeface="Comic Sans MS" panose="030F0702030302020204" pitchFamily="66" charset="0"/>
              </a:rPr>
              <a:t>ompact Addition</a:t>
            </a:r>
            <a:endParaRPr lang="en-GB" b="1" dirty="0">
              <a:latin typeface="Comic Sans MS" panose="030F0702030302020204" pitchFamily="66" charset="0"/>
            </a:endParaRPr>
          </a:p>
        </p:txBody>
      </p:sp>
      <p:sp>
        <p:nvSpPr>
          <p:cNvPr id="3" name="Content Placeholder 2"/>
          <p:cNvSpPr>
            <a:spLocks noGrp="1"/>
          </p:cNvSpPr>
          <p:nvPr>
            <p:ph idx="1"/>
          </p:nvPr>
        </p:nvSpPr>
        <p:spPr/>
        <p:txBody>
          <a:bodyPr/>
          <a:lstStyle/>
          <a:p>
            <a:endParaRPr lang="en-GB" dirty="0" smtClean="0"/>
          </a:p>
          <a:p>
            <a:pPr marL="0" indent="0">
              <a:buNone/>
            </a:pPr>
            <a:endParaRPr lang="en-GB" dirty="0" smtClean="0"/>
          </a:p>
          <a:p>
            <a:pPr marL="0" indent="0">
              <a:buNone/>
            </a:pPr>
            <a:r>
              <a:rPr lang="en-GB" dirty="0" smtClean="0">
                <a:latin typeface="Comic Sans MS" panose="030F0702030302020204" pitchFamily="66" charset="0"/>
              </a:rPr>
              <a:t>Look at the link</a:t>
            </a:r>
          </a:p>
          <a:p>
            <a:pPr marL="0" indent="0">
              <a:buNone/>
            </a:pPr>
            <a:r>
              <a:rPr lang="en-GB" dirty="0">
                <a:latin typeface="Comic Sans MS" panose="030F0702030302020204" pitchFamily="66" charset="0"/>
              </a:rPr>
              <a:t>t</a:t>
            </a:r>
            <a:r>
              <a:rPr lang="en-GB" dirty="0" smtClean="0">
                <a:latin typeface="Comic Sans MS" panose="030F0702030302020204" pitchFamily="66" charset="0"/>
              </a:rPr>
              <a:t>o help you get </a:t>
            </a:r>
          </a:p>
          <a:p>
            <a:pPr marL="0" indent="0">
              <a:buNone/>
            </a:pPr>
            <a:r>
              <a:rPr lang="en-GB" dirty="0">
                <a:latin typeface="Comic Sans MS" panose="030F0702030302020204" pitchFamily="66" charset="0"/>
              </a:rPr>
              <a:t>s</a:t>
            </a:r>
            <a:r>
              <a:rPr lang="en-GB" dirty="0" smtClean="0">
                <a:latin typeface="Comic Sans MS" panose="030F0702030302020204" pitchFamily="66" charset="0"/>
              </a:rPr>
              <a:t>tarted.</a:t>
            </a:r>
            <a:endParaRPr lang="en-GB" dirty="0">
              <a:latin typeface="Comic Sans MS" panose="030F0702030302020204" pitchFamily="66" charset="0"/>
            </a:endParaRPr>
          </a:p>
        </p:txBody>
      </p:sp>
      <p:sp>
        <p:nvSpPr>
          <p:cNvPr id="4" name="Footer Placeholder 3"/>
          <p:cNvSpPr>
            <a:spLocks noGrp="1"/>
          </p:cNvSpPr>
          <p:nvPr>
            <p:ph type="ftr" sz="quarter" idx="11"/>
          </p:nvPr>
        </p:nvSpPr>
        <p:spPr/>
        <p:txBody>
          <a:bodyPr/>
          <a:lstStyle/>
          <a:p>
            <a:pPr defTabSz="457200"/>
            <a:r>
              <a:rPr lang="en-GB">
                <a:solidFill>
                  <a:prstClr val="black">
                    <a:tint val="75000"/>
                  </a:prstClr>
                </a:solidFill>
                <a:latin typeface="Calibri"/>
              </a:rPr>
              <a:t>Year 3</a:t>
            </a:r>
          </a:p>
        </p:txBody>
      </p:sp>
      <p:sp>
        <p:nvSpPr>
          <p:cNvPr id="5" name="Slide Number Placeholder 4"/>
          <p:cNvSpPr>
            <a:spLocks noGrp="1"/>
          </p:cNvSpPr>
          <p:nvPr>
            <p:ph type="sldNum" sz="quarter" idx="12"/>
          </p:nvPr>
        </p:nvSpPr>
        <p:spPr/>
        <p:txBody>
          <a:bodyPr/>
          <a:lstStyle/>
          <a:p>
            <a:pPr defTabSz="457200"/>
            <a:fld id="{BA0EE811-478C-4958-8104-2A70B5A19611}" type="slidenum">
              <a:rPr lang="en-GB">
                <a:solidFill>
                  <a:prstClr val="black">
                    <a:tint val="75000"/>
                  </a:prstClr>
                </a:solidFill>
                <a:latin typeface="Calibri"/>
              </a:rPr>
              <a:pPr defTabSz="457200"/>
              <a:t>1</a:t>
            </a:fld>
            <a:endParaRPr lang="en-GB">
              <a:solidFill>
                <a:prstClr val="black">
                  <a:tint val="75000"/>
                </a:prstClr>
              </a:solidFill>
              <a:latin typeface="Calibri"/>
            </a:endParaRPr>
          </a:p>
        </p:txBody>
      </p:sp>
      <p:pic>
        <p:nvPicPr>
          <p:cNvPr id="7" name="Picture 6"/>
          <p:cNvPicPr>
            <a:picLocks noChangeAspect="1"/>
          </p:cNvPicPr>
          <p:nvPr/>
        </p:nvPicPr>
        <p:blipFill>
          <a:blip r:embed="rId2"/>
          <a:stretch>
            <a:fillRect/>
          </a:stretch>
        </p:blipFill>
        <p:spPr>
          <a:xfrm>
            <a:off x="3781153" y="3033850"/>
            <a:ext cx="4372247" cy="2448458"/>
          </a:xfrm>
          <a:prstGeom prst="rect">
            <a:avLst/>
          </a:prstGeom>
        </p:spPr>
      </p:pic>
      <p:sp>
        <p:nvSpPr>
          <p:cNvPr id="8" name="Rectangle 7"/>
          <p:cNvSpPr/>
          <p:nvPr/>
        </p:nvSpPr>
        <p:spPr>
          <a:xfrm>
            <a:off x="3494483" y="5807631"/>
            <a:ext cx="4945585" cy="646331"/>
          </a:xfrm>
          <a:prstGeom prst="rect">
            <a:avLst/>
          </a:prstGeom>
        </p:spPr>
        <p:txBody>
          <a:bodyPr wrap="none">
            <a:spAutoFit/>
          </a:bodyPr>
          <a:lstStyle/>
          <a:p>
            <a:r>
              <a:rPr lang="en-GB" dirty="0">
                <a:hlinkClick r:id="rId3"/>
              </a:rPr>
              <a:t>https://</a:t>
            </a:r>
            <a:r>
              <a:rPr lang="en-GB" dirty="0" smtClean="0">
                <a:hlinkClick r:id="rId3"/>
              </a:rPr>
              <a:t>www.youtube.com/watch?v=Us1Cd7of5OY</a:t>
            </a:r>
            <a:endParaRPr lang="en-GB" dirty="0" smtClean="0"/>
          </a:p>
          <a:p>
            <a:endParaRPr lang="en-GB" dirty="0"/>
          </a:p>
        </p:txBody>
      </p:sp>
      <p:pic>
        <p:nvPicPr>
          <p:cNvPr id="9" name="Picture 8" descr="Free Stock Photo 8950 cartoon eyes 1 | freeimagesliv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021567"/>
            <a:ext cx="728213" cy="643255"/>
          </a:xfrm>
          <a:prstGeom prst="rect">
            <a:avLst/>
          </a:prstGeom>
        </p:spPr>
      </p:pic>
    </p:spTree>
    <p:extLst>
      <p:ext uri="{BB962C8B-B14F-4D97-AF65-F5344CB8AC3E}">
        <p14:creationId xmlns:p14="http://schemas.microsoft.com/office/powerpoint/2010/main" val="1941552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a:solidFill>
              <a:srgbClr val="7030A0"/>
            </a:solidFill>
          </a:ln>
        </p:spPr>
        <p:txBody>
          <a:bodyPr/>
          <a:lstStyle/>
          <a:p>
            <a:pPr algn="ctr"/>
            <a:r>
              <a:rPr lang="en-GB" b="1" u="sng" dirty="0" smtClean="0">
                <a:latin typeface="Comic Sans MS" panose="030F0702030302020204" pitchFamily="66" charset="0"/>
              </a:rPr>
              <a:t>Challenge.</a:t>
            </a:r>
            <a:endParaRPr lang="en-GB" b="1" u="sng" dirty="0">
              <a:latin typeface="Comic Sans MS" panose="030F0702030302020204" pitchFamily="66" charset="0"/>
            </a:endParaRPr>
          </a:p>
        </p:txBody>
      </p:sp>
      <p:sp>
        <p:nvSpPr>
          <p:cNvPr id="4" name="Footer Placeholder 3"/>
          <p:cNvSpPr>
            <a:spLocks noGrp="1"/>
          </p:cNvSpPr>
          <p:nvPr>
            <p:ph type="ftr" sz="quarter" idx="11"/>
          </p:nvPr>
        </p:nvSpPr>
        <p:spPr/>
        <p:txBody>
          <a:bodyPr/>
          <a:lstStyle/>
          <a:p>
            <a:pPr defTabSz="457200"/>
            <a:r>
              <a:rPr lang="en-GB">
                <a:solidFill>
                  <a:prstClr val="black">
                    <a:tint val="75000"/>
                  </a:prstClr>
                </a:solidFill>
                <a:latin typeface="Calibri"/>
              </a:rPr>
              <a:t>Year 3</a:t>
            </a:r>
          </a:p>
        </p:txBody>
      </p:sp>
      <p:sp>
        <p:nvSpPr>
          <p:cNvPr id="5" name="Slide Number Placeholder 4"/>
          <p:cNvSpPr>
            <a:spLocks noGrp="1"/>
          </p:cNvSpPr>
          <p:nvPr>
            <p:ph type="sldNum" sz="quarter" idx="12"/>
          </p:nvPr>
        </p:nvSpPr>
        <p:spPr/>
        <p:txBody>
          <a:bodyPr/>
          <a:lstStyle/>
          <a:p>
            <a:pPr defTabSz="457200"/>
            <a:fld id="{BA0EE811-478C-4958-8104-2A70B5A19611}" type="slidenum">
              <a:rPr lang="en-GB">
                <a:solidFill>
                  <a:prstClr val="black">
                    <a:tint val="75000"/>
                  </a:prstClr>
                </a:solidFill>
                <a:latin typeface="Calibri"/>
              </a:rPr>
              <a:pPr defTabSz="457200"/>
              <a:t>10</a:t>
            </a:fld>
            <a:endParaRPr lang="en-GB">
              <a:solidFill>
                <a:prstClr val="black">
                  <a:tint val="75000"/>
                </a:prstClr>
              </a:solidFill>
              <a:latin typeface="Calibri"/>
            </a:endParaRPr>
          </a:p>
        </p:txBody>
      </p:sp>
      <p:pic>
        <p:nvPicPr>
          <p:cNvPr id="7" name="Picture 6"/>
          <p:cNvPicPr>
            <a:picLocks noChangeAspect="1"/>
          </p:cNvPicPr>
          <p:nvPr/>
        </p:nvPicPr>
        <p:blipFill>
          <a:blip r:embed="rId2"/>
          <a:stretch>
            <a:fillRect/>
          </a:stretch>
        </p:blipFill>
        <p:spPr>
          <a:xfrm>
            <a:off x="8293511" y="4214988"/>
            <a:ext cx="2088740" cy="2506488"/>
          </a:xfrm>
          <a:prstGeom prst="rect">
            <a:avLst/>
          </a:prstGeom>
          <a:ln w="38100">
            <a:solidFill>
              <a:srgbClr val="FF0000"/>
            </a:solidFill>
          </a:ln>
        </p:spPr>
      </p:pic>
      <p:pic>
        <p:nvPicPr>
          <p:cNvPr id="8" name="Picture 7"/>
          <p:cNvPicPr>
            <a:picLocks noChangeAspect="1"/>
          </p:cNvPicPr>
          <p:nvPr/>
        </p:nvPicPr>
        <p:blipFill>
          <a:blip r:embed="rId3"/>
          <a:stretch>
            <a:fillRect/>
          </a:stretch>
        </p:blipFill>
        <p:spPr>
          <a:xfrm>
            <a:off x="2462838" y="503606"/>
            <a:ext cx="1042506" cy="1048603"/>
          </a:xfrm>
          <a:prstGeom prst="rect">
            <a:avLst/>
          </a:prstGeom>
        </p:spPr>
      </p:pic>
      <p:sp>
        <p:nvSpPr>
          <p:cNvPr id="3" name="Content Placeholder 2"/>
          <p:cNvSpPr>
            <a:spLocks noGrp="1"/>
          </p:cNvSpPr>
          <p:nvPr>
            <p:ph idx="1"/>
          </p:nvPr>
        </p:nvSpPr>
        <p:spPr>
          <a:xfrm>
            <a:off x="838200" y="2060756"/>
            <a:ext cx="10515600" cy="1867948"/>
          </a:xfrm>
          <a:ln w="38100">
            <a:solidFill>
              <a:srgbClr val="00B050"/>
            </a:solidFill>
          </a:ln>
        </p:spPr>
        <p:txBody>
          <a:bodyPr/>
          <a:lstStyle/>
          <a:p>
            <a:pPr marL="0" indent="0">
              <a:spcAft>
                <a:spcPts val="0"/>
              </a:spcAft>
              <a:buNone/>
            </a:pPr>
            <a:r>
              <a:rPr lang="en-GB" sz="2400" b="1" dirty="0">
                <a:latin typeface="Calibri" panose="020F0502020204030204" pitchFamily="34" charset="0"/>
                <a:ea typeface="MS Mincho"/>
                <a:cs typeface="Times New Roman" panose="02020603050405020304" pitchFamily="18" charset="0"/>
              </a:rPr>
              <a:t> </a:t>
            </a:r>
            <a:endParaRPr lang="en-GB" sz="2000" dirty="0">
              <a:latin typeface="Cambria" panose="02040503050406030204" pitchFamily="18" charset="0"/>
              <a:ea typeface="MS Mincho"/>
              <a:cs typeface="Times New Roman" panose="02020603050405020304" pitchFamily="18" charset="0"/>
            </a:endParaRPr>
          </a:p>
          <a:p>
            <a:pPr>
              <a:spcAft>
                <a:spcPts val="0"/>
              </a:spcAft>
            </a:pPr>
            <a:r>
              <a:rPr lang="en-GB" b="1" dirty="0" smtClean="0">
                <a:latin typeface="Comic Sans MS" panose="030F0702030302020204" pitchFamily="66" charset="0"/>
                <a:ea typeface="MS Mincho"/>
                <a:cs typeface="Times New Roman" panose="02020603050405020304" pitchFamily="18" charset="0"/>
              </a:rPr>
              <a:t>Have a go at the ‘Problem </a:t>
            </a:r>
            <a:r>
              <a:rPr lang="en-GB" b="1" dirty="0">
                <a:latin typeface="Comic Sans MS" panose="030F0702030302020204" pitchFamily="66" charset="0"/>
                <a:ea typeface="MS Mincho"/>
                <a:cs typeface="Times New Roman" panose="02020603050405020304" pitchFamily="18" charset="0"/>
              </a:rPr>
              <a:t>solving and reasoning </a:t>
            </a:r>
            <a:r>
              <a:rPr lang="en-GB" b="1" dirty="0" smtClean="0">
                <a:latin typeface="Comic Sans MS" panose="030F0702030302020204" pitchFamily="66" charset="0"/>
                <a:ea typeface="MS Mincho"/>
                <a:cs typeface="Times New Roman" panose="02020603050405020304" pitchFamily="18" charset="0"/>
              </a:rPr>
              <a:t>questions’ in today’s folder – it is labelled Challenge Monday 11</a:t>
            </a:r>
            <a:r>
              <a:rPr lang="en-GB" b="1" baseline="30000" dirty="0" smtClean="0">
                <a:latin typeface="Comic Sans MS" panose="030F0702030302020204" pitchFamily="66" charset="0"/>
                <a:ea typeface="MS Mincho"/>
                <a:cs typeface="Times New Roman" panose="02020603050405020304" pitchFamily="18" charset="0"/>
              </a:rPr>
              <a:t>th</a:t>
            </a:r>
            <a:r>
              <a:rPr lang="en-GB" b="1" dirty="0" smtClean="0">
                <a:latin typeface="Comic Sans MS" panose="030F0702030302020204" pitchFamily="66" charset="0"/>
                <a:ea typeface="MS Mincho"/>
                <a:cs typeface="Times New Roman" panose="02020603050405020304" pitchFamily="18" charset="0"/>
              </a:rPr>
              <a:t> May.</a:t>
            </a:r>
            <a:endParaRPr lang="en-GB" sz="2000" dirty="0">
              <a:latin typeface="Comic Sans MS" panose="030F0702030302020204" pitchFamily="66" charset="0"/>
              <a:ea typeface="MS Mincho"/>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2061094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defTabSz="457200"/>
            <a:fld id="{BA0EE811-478C-4958-8104-2A70B5A19611}" type="slidenum">
              <a:rPr lang="en-GB">
                <a:latin typeface="Calibri"/>
              </a:rPr>
              <a:pPr defTabSz="457200"/>
              <a:t>2</a:t>
            </a:fld>
            <a:endParaRPr lang="en-GB" dirty="0">
              <a:latin typeface="Calibri"/>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p:txBody>
          <a:bodyPr/>
          <a:lstStyle/>
          <a:p>
            <a:pPr algn="r" defTabSz="457200"/>
            <a:r>
              <a:rPr lang="en-GB">
                <a:latin typeface="Calibri"/>
              </a:rPr>
              <a:t>Year 3</a:t>
            </a:r>
            <a:endParaRPr lang="en-GB" dirty="0">
              <a:latin typeface="Calibri"/>
            </a:endParaRPr>
          </a:p>
        </p:txBody>
      </p:sp>
      <p:sp>
        <p:nvSpPr>
          <p:cNvPr id="13" name="TextBox 12">
            <a:extLst>
              <a:ext uri="{FF2B5EF4-FFF2-40B4-BE49-F238E27FC236}">
                <a16:creationId xmlns:a16="http://schemas.microsoft.com/office/drawing/2014/main" id="{B69677ED-5C54-4353-B94F-C526DD00205C}"/>
              </a:ext>
            </a:extLst>
          </p:cNvPr>
          <p:cNvSpPr txBox="1"/>
          <p:nvPr/>
        </p:nvSpPr>
        <p:spPr>
          <a:xfrm>
            <a:off x="2004193" y="278216"/>
            <a:ext cx="8130503" cy="461665"/>
          </a:xfrm>
          <a:prstGeom prst="rect">
            <a:avLst/>
          </a:prstGeom>
          <a:noFill/>
          <a:ln w="38100">
            <a:solidFill>
              <a:srgbClr val="FFC000"/>
            </a:solidFill>
          </a:ln>
        </p:spPr>
        <p:txBody>
          <a:bodyPr wrap="square" rtlCol="0">
            <a:spAutoFit/>
          </a:bodyPr>
          <a:lstStyle/>
          <a:p>
            <a:pPr algn="ctr" defTabSz="457200">
              <a:spcAft>
                <a:spcPts val="450"/>
              </a:spcAft>
              <a:buClr>
                <a:srgbClr val="ED7D31"/>
              </a:buClr>
            </a:pPr>
            <a:r>
              <a:rPr lang="en-GB" sz="2400" b="1" dirty="0">
                <a:solidFill>
                  <a:srgbClr val="253746"/>
                </a:solidFill>
                <a:latin typeface="Calibri"/>
              </a:rPr>
              <a:t>Starter</a:t>
            </a:r>
          </a:p>
        </p:txBody>
      </p:sp>
      <p:pic>
        <p:nvPicPr>
          <p:cNvPr id="3074" name="Picture 2" descr="N:\Documents\Website\Wagtail Website\User Manuel for HT\Alarm-clock---wake-up-your-maths-brain-FINAL.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2849" y="1353026"/>
            <a:ext cx="1505418" cy="142538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805907" y="1353026"/>
            <a:ext cx="6527074" cy="4708981"/>
          </a:xfrm>
          <a:prstGeom prst="rect">
            <a:avLst/>
          </a:prstGeom>
          <a:ln w="38100">
            <a:solidFill>
              <a:srgbClr val="00B050"/>
            </a:solidFill>
          </a:ln>
        </p:spPr>
        <p:txBody>
          <a:bodyPr wrap="square">
            <a:spAutoFit/>
          </a:bodyPr>
          <a:lstStyle/>
          <a:p>
            <a:pPr>
              <a:spcAft>
                <a:spcPts val="0"/>
              </a:spcAft>
            </a:pPr>
            <a:r>
              <a:rPr lang="en-GB" sz="2000" b="1" dirty="0" smtClean="0">
                <a:solidFill>
                  <a:srgbClr val="FF0000"/>
                </a:solidFill>
                <a:latin typeface="Comic Sans MS" panose="030F0702030302020204" pitchFamily="66" charset="0"/>
                <a:ea typeface="MS Mincho"/>
                <a:cs typeface="Times New Roman" panose="02020603050405020304" pitchFamily="18" charset="0"/>
              </a:rPr>
              <a:t>To know </a:t>
            </a:r>
            <a:r>
              <a:rPr lang="en-GB" sz="2000" b="1" dirty="0">
                <a:solidFill>
                  <a:srgbClr val="FF0000"/>
                </a:solidFill>
                <a:latin typeface="Comic Sans MS" panose="030F0702030302020204" pitchFamily="66" charset="0"/>
                <a:ea typeface="MS Mincho"/>
                <a:cs typeface="Times New Roman" panose="02020603050405020304" pitchFamily="18" charset="0"/>
              </a:rPr>
              <a:t>total of any pair of single-digit numbers </a:t>
            </a:r>
            <a:endParaRPr lang="en-GB" sz="2000" b="1" dirty="0" smtClean="0">
              <a:solidFill>
                <a:srgbClr val="FF0000"/>
              </a:solidFill>
              <a:latin typeface="Comic Sans MS" panose="030F0702030302020204" pitchFamily="66" charset="0"/>
              <a:ea typeface="MS Mincho"/>
              <a:cs typeface="Times New Roman" panose="02020603050405020304" pitchFamily="18" charset="0"/>
            </a:endParaRPr>
          </a:p>
          <a:p>
            <a:pPr>
              <a:spcAft>
                <a:spcPts val="0"/>
              </a:spcAft>
            </a:pPr>
            <a:endParaRPr lang="en-GB" sz="2000" b="1" dirty="0" smtClean="0">
              <a:solidFill>
                <a:srgbClr val="FF0000"/>
              </a:solidFill>
              <a:latin typeface="Comic Sans MS" panose="030F0702030302020204" pitchFamily="66" charset="0"/>
              <a:ea typeface="MS Mincho"/>
              <a:cs typeface="Times New Roman" panose="02020603050405020304" pitchFamily="18" charset="0"/>
            </a:endParaRPr>
          </a:p>
          <a:p>
            <a:pPr>
              <a:spcAft>
                <a:spcPts val="0"/>
              </a:spcAft>
            </a:pPr>
            <a:r>
              <a:rPr lang="en-GB" sz="2000" dirty="0" smtClean="0">
                <a:latin typeface="Comic Sans MS" panose="030F0702030302020204" pitchFamily="66" charset="0"/>
                <a:ea typeface="MS Mincho"/>
                <a:cs typeface="Times New Roman" panose="02020603050405020304" pitchFamily="18" charset="0"/>
              </a:rPr>
              <a:t>Make and shuffle </a:t>
            </a:r>
            <a:r>
              <a:rPr lang="en-GB" sz="2000" dirty="0">
                <a:latin typeface="Comic Sans MS" panose="030F0702030302020204" pitchFamily="66" charset="0"/>
                <a:ea typeface="MS Mincho"/>
                <a:cs typeface="Times New Roman" panose="02020603050405020304" pitchFamily="18" charset="0"/>
              </a:rPr>
              <a:t>a pack of 20 cards consisting of 2 of each number 0 to </a:t>
            </a:r>
            <a:r>
              <a:rPr lang="en-GB" sz="2000" dirty="0" smtClean="0">
                <a:latin typeface="Comic Sans MS" panose="030F0702030302020204" pitchFamily="66" charset="0"/>
                <a:ea typeface="MS Mincho"/>
                <a:cs typeface="Times New Roman" panose="02020603050405020304" pitchFamily="18" charset="0"/>
              </a:rPr>
              <a:t>9 (use paper to make the cards).</a:t>
            </a:r>
          </a:p>
          <a:p>
            <a:pPr>
              <a:spcAft>
                <a:spcPts val="0"/>
              </a:spcAft>
            </a:pPr>
            <a:endParaRPr lang="en-GB" sz="2000" dirty="0" smtClean="0">
              <a:latin typeface="Comic Sans MS" panose="030F0702030302020204" pitchFamily="66" charset="0"/>
              <a:ea typeface="MS Mincho"/>
              <a:cs typeface="Times New Roman" panose="02020603050405020304" pitchFamily="18" charset="0"/>
            </a:endParaRPr>
          </a:p>
          <a:p>
            <a:pPr>
              <a:spcAft>
                <a:spcPts val="0"/>
              </a:spcAft>
            </a:pPr>
            <a:r>
              <a:rPr lang="en-GB" sz="2000" dirty="0" smtClean="0">
                <a:latin typeface="Comic Sans MS" panose="030F0702030302020204" pitchFamily="66" charset="0"/>
                <a:ea typeface="MS Mincho"/>
                <a:cs typeface="Times New Roman" panose="02020603050405020304" pitchFamily="18" charset="0"/>
              </a:rPr>
              <a:t>Player one </a:t>
            </a:r>
            <a:r>
              <a:rPr lang="en-GB" sz="2000" dirty="0">
                <a:latin typeface="Comic Sans MS" panose="030F0702030302020204" pitchFamily="66" charset="0"/>
                <a:ea typeface="MS Mincho"/>
                <a:cs typeface="Times New Roman" panose="02020603050405020304" pitchFamily="18" charset="0"/>
              </a:rPr>
              <a:t>turns over the top 2 cards. The first </a:t>
            </a:r>
            <a:r>
              <a:rPr lang="en-GB" sz="2000" dirty="0" smtClean="0">
                <a:latin typeface="Comic Sans MS" panose="030F0702030302020204" pitchFamily="66" charset="0"/>
                <a:ea typeface="MS Mincho"/>
                <a:cs typeface="Times New Roman" panose="02020603050405020304" pitchFamily="18" charset="0"/>
              </a:rPr>
              <a:t>person </a:t>
            </a:r>
            <a:r>
              <a:rPr lang="en-GB" sz="2000" dirty="0">
                <a:latin typeface="Comic Sans MS" panose="030F0702030302020204" pitchFamily="66" charset="0"/>
                <a:ea typeface="MS Mincho"/>
                <a:cs typeface="Times New Roman" panose="02020603050405020304" pitchFamily="18" charset="0"/>
              </a:rPr>
              <a:t>to say the total wins </a:t>
            </a:r>
            <a:r>
              <a:rPr lang="en-GB" sz="2000" dirty="0" smtClean="0">
                <a:latin typeface="Comic Sans MS" panose="030F0702030302020204" pitchFamily="66" charset="0"/>
                <a:ea typeface="MS Mincho"/>
                <a:cs typeface="Times New Roman" panose="02020603050405020304" pitchFamily="18" charset="0"/>
              </a:rPr>
              <a:t>them</a:t>
            </a:r>
            <a:r>
              <a:rPr lang="en-GB" sz="2000" dirty="0">
                <a:latin typeface="Comic Sans MS" panose="030F0702030302020204" pitchFamily="66" charset="0"/>
                <a:ea typeface="MS Mincho"/>
                <a:cs typeface="Times New Roman" panose="02020603050405020304" pitchFamily="18" charset="0"/>
              </a:rPr>
              <a:t> </a:t>
            </a:r>
            <a:r>
              <a:rPr lang="en-GB" sz="2000" dirty="0" smtClean="0">
                <a:latin typeface="Comic Sans MS" panose="030F0702030302020204" pitchFamily="66" charset="0"/>
                <a:ea typeface="MS Mincho"/>
                <a:cs typeface="Times New Roman" panose="02020603050405020304" pitchFamily="18" charset="0"/>
              </a:rPr>
              <a:t>– it’s a bit like </a:t>
            </a:r>
            <a:r>
              <a:rPr lang="en-GB" sz="2000" dirty="0" err="1" smtClean="0">
                <a:latin typeface="Comic Sans MS" panose="030F0702030302020204" pitchFamily="66" charset="0"/>
                <a:ea typeface="MS Mincho"/>
                <a:cs typeface="Times New Roman" panose="02020603050405020304" pitchFamily="18" charset="0"/>
              </a:rPr>
              <a:t>dobble</a:t>
            </a:r>
            <a:r>
              <a:rPr lang="en-GB" sz="2000" dirty="0" smtClean="0">
                <a:latin typeface="Comic Sans MS" panose="030F0702030302020204" pitchFamily="66" charset="0"/>
                <a:ea typeface="MS Mincho"/>
                <a:cs typeface="Times New Roman" panose="02020603050405020304" pitchFamily="18" charset="0"/>
              </a:rPr>
              <a:t>!</a:t>
            </a:r>
          </a:p>
          <a:p>
            <a:pPr>
              <a:spcAft>
                <a:spcPts val="0"/>
              </a:spcAft>
            </a:pPr>
            <a:endParaRPr lang="en-GB" sz="2000" dirty="0">
              <a:latin typeface="Comic Sans MS" panose="030F0702030302020204" pitchFamily="66" charset="0"/>
              <a:ea typeface="MS Mincho"/>
              <a:cs typeface="Times New Roman" panose="02020603050405020304" pitchFamily="18" charset="0"/>
            </a:endParaRPr>
          </a:p>
          <a:p>
            <a:pPr>
              <a:spcAft>
                <a:spcPts val="0"/>
              </a:spcAft>
            </a:pPr>
            <a:r>
              <a:rPr lang="en-GB" sz="2000" dirty="0" smtClean="0">
                <a:latin typeface="Comic Sans MS" panose="030F0702030302020204" pitchFamily="66" charset="0"/>
                <a:ea typeface="MS Mincho"/>
                <a:cs typeface="Times New Roman" panose="02020603050405020304" pitchFamily="18" charset="0"/>
              </a:rPr>
              <a:t>Continue </a:t>
            </a:r>
            <a:r>
              <a:rPr lang="en-GB" sz="2000" dirty="0">
                <a:latin typeface="Comic Sans MS" panose="030F0702030302020204" pitchFamily="66" charset="0"/>
                <a:ea typeface="MS Mincho"/>
                <a:cs typeface="Times New Roman" panose="02020603050405020304" pitchFamily="18" charset="0"/>
              </a:rPr>
              <a:t>until there are no cards left. </a:t>
            </a:r>
            <a:endParaRPr lang="en-GB" sz="2000" dirty="0" smtClean="0">
              <a:latin typeface="Comic Sans MS" panose="030F0702030302020204" pitchFamily="66" charset="0"/>
              <a:ea typeface="MS Mincho"/>
              <a:cs typeface="Times New Roman" panose="02020603050405020304" pitchFamily="18" charset="0"/>
            </a:endParaRPr>
          </a:p>
          <a:p>
            <a:pPr>
              <a:spcAft>
                <a:spcPts val="0"/>
              </a:spcAft>
            </a:pPr>
            <a:endParaRPr lang="en-GB" sz="2000" dirty="0">
              <a:latin typeface="Comic Sans MS" panose="030F0702030302020204" pitchFamily="66" charset="0"/>
              <a:ea typeface="MS Mincho"/>
              <a:cs typeface="Times New Roman" panose="02020603050405020304" pitchFamily="18" charset="0"/>
            </a:endParaRPr>
          </a:p>
          <a:p>
            <a:pPr>
              <a:spcAft>
                <a:spcPts val="0"/>
              </a:spcAft>
            </a:pPr>
            <a:r>
              <a:rPr lang="en-GB" sz="2000" dirty="0" smtClean="0">
                <a:latin typeface="Comic Sans MS" panose="030F0702030302020204" pitchFamily="66" charset="0"/>
                <a:ea typeface="MS Mincho"/>
                <a:cs typeface="Times New Roman" panose="02020603050405020304" pitchFamily="18" charset="0"/>
              </a:rPr>
              <a:t>Who </a:t>
            </a:r>
            <a:r>
              <a:rPr lang="en-GB" sz="2000" dirty="0">
                <a:latin typeface="Comic Sans MS" panose="030F0702030302020204" pitchFamily="66" charset="0"/>
                <a:ea typeface="MS Mincho"/>
                <a:cs typeface="Times New Roman" panose="02020603050405020304" pitchFamily="18" charset="0"/>
              </a:rPr>
              <a:t>won most? Repeat</a:t>
            </a:r>
            <a:r>
              <a:rPr lang="en-GB" sz="2000" dirty="0" smtClean="0">
                <a:latin typeface="Comic Sans MS" panose="030F0702030302020204" pitchFamily="66" charset="0"/>
                <a:ea typeface="MS Mincho"/>
                <a:cs typeface="Times New Roman" panose="02020603050405020304" pitchFamily="18" charset="0"/>
              </a:rPr>
              <a:t>.</a:t>
            </a:r>
          </a:p>
          <a:p>
            <a:pPr>
              <a:spcAft>
                <a:spcPts val="0"/>
              </a:spcAft>
            </a:pPr>
            <a:endParaRPr lang="en-GB" sz="2000" dirty="0">
              <a:effectLst/>
              <a:latin typeface="Comic Sans MS" panose="030F0702030302020204" pitchFamily="66" charset="0"/>
              <a:ea typeface="MS Mincho"/>
              <a:cs typeface="Times New Roman" panose="02020603050405020304" pitchFamily="18" charset="0"/>
            </a:endParaRPr>
          </a:p>
          <a:p>
            <a:pPr>
              <a:spcAft>
                <a:spcPts val="0"/>
              </a:spcAft>
            </a:pPr>
            <a:r>
              <a:rPr lang="en-GB" sz="2000" dirty="0" smtClean="0">
                <a:latin typeface="Comic Sans MS" panose="030F0702030302020204" pitchFamily="66" charset="0"/>
                <a:ea typeface="MS Mincho"/>
                <a:cs typeface="Times New Roman" panose="02020603050405020304" pitchFamily="18" charset="0"/>
              </a:rPr>
              <a:t>If there is no one to play with you can test how speedy you are – How many right in 1 minute?</a:t>
            </a:r>
            <a:endParaRPr lang="en-GB" sz="2000" dirty="0">
              <a:effectLst/>
              <a:latin typeface="Comic Sans MS" panose="030F0702030302020204" pitchFamily="66" charset="0"/>
              <a:ea typeface="MS Mincho"/>
              <a:cs typeface="Times New Roman" panose="02020603050405020304" pitchFamily="18" charset="0"/>
            </a:endParaRPr>
          </a:p>
        </p:txBody>
      </p:sp>
    </p:spTree>
    <p:extLst>
      <p:ext uri="{BB962C8B-B14F-4D97-AF65-F5344CB8AC3E}">
        <p14:creationId xmlns:p14="http://schemas.microsoft.com/office/powerpoint/2010/main" val="1502719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defTabSz="457200"/>
            <a:fld id="{BA0EE811-478C-4958-8104-2A70B5A19611}" type="slidenum">
              <a:rPr lang="en-GB">
                <a:latin typeface="Calibri"/>
              </a:rPr>
              <a:pPr defTabSz="457200"/>
              <a:t>3</a:t>
            </a:fld>
            <a:endParaRPr lang="en-GB" dirty="0">
              <a:latin typeface="Calibri"/>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p:txBody>
          <a:bodyPr/>
          <a:lstStyle/>
          <a:p>
            <a:pPr algn="r" defTabSz="457200"/>
            <a:r>
              <a:rPr lang="en-GB">
                <a:latin typeface="Calibri"/>
              </a:rPr>
              <a:t>Year 3</a:t>
            </a:r>
            <a:endParaRPr lang="en-GB" dirty="0">
              <a:latin typeface="Calibri"/>
            </a:endParaRPr>
          </a:p>
        </p:txBody>
      </p:sp>
      <p:sp>
        <p:nvSpPr>
          <p:cNvPr id="13" name="TextBox 12">
            <a:extLst>
              <a:ext uri="{FF2B5EF4-FFF2-40B4-BE49-F238E27FC236}">
                <a16:creationId xmlns:a16="http://schemas.microsoft.com/office/drawing/2014/main" id="{B69677ED-5C54-4353-B94F-C526DD00205C}"/>
              </a:ext>
            </a:extLst>
          </p:cNvPr>
          <p:cNvSpPr txBox="1"/>
          <p:nvPr/>
        </p:nvSpPr>
        <p:spPr>
          <a:xfrm>
            <a:off x="1751825" y="1575794"/>
            <a:ext cx="8772664" cy="1944122"/>
          </a:xfrm>
          <a:prstGeom prst="rect">
            <a:avLst/>
          </a:prstGeom>
          <a:noFill/>
          <a:ln w="19050">
            <a:solidFill>
              <a:srgbClr val="0070C0"/>
            </a:solidFill>
          </a:ln>
        </p:spPr>
        <p:txBody>
          <a:bodyPr wrap="square" rtlCol="0">
            <a:spAutoFit/>
          </a:bodyPr>
          <a:lstStyle/>
          <a:p>
            <a:pPr algn="ctr" defTabSz="457200">
              <a:buClr>
                <a:srgbClr val="EA7600"/>
              </a:buClr>
              <a:buSzPct val="120000"/>
            </a:pPr>
            <a:r>
              <a:rPr lang="en-GB" sz="2800" b="1" u="sng" dirty="0">
                <a:solidFill>
                  <a:srgbClr val="253746"/>
                </a:solidFill>
                <a:latin typeface="Comic Sans MS" panose="030F0702030302020204" pitchFamily="66" charset="0"/>
              </a:rPr>
              <a:t>Day 1  </a:t>
            </a:r>
          </a:p>
          <a:p>
            <a:pPr defTabSz="457200">
              <a:buClr>
                <a:srgbClr val="EA7600"/>
              </a:buClr>
              <a:buSzPct val="120000"/>
            </a:pPr>
            <a:endParaRPr lang="en-GB" sz="2800" b="1" dirty="0">
              <a:solidFill>
                <a:srgbClr val="253746"/>
              </a:solidFill>
              <a:latin typeface="Comic Sans MS" panose="030F0702030302020204" pitchFamily="66" charset="0"/>
            </a:endParaRPr>
          </a:p>
          <a:p>
            <a:pPr lvl="0" defTabSz="457200">
              <a:spcAft>
                <a:spcPts val="1000"/>
              </a:spcAft>
              <a:buClr>
                <a:srgbClr val="EA7600"/>
              </a:buClr>
              <a:buSzPct val="120000"/>
            </a:pPr>
            <a:r>
              <a:rPr lang="en-GB" sz="2800" b="1" dirty="0">
                <a:solidFill>
                  <a:srgbClr val="FF0000"/>
                </a:solidFill>
                <a:latin typeface="Comic Sans MS" panose="030F0702030302020204" pitchFamily="66" charset="0"/>
              </a:rPr>
              <a:t>LO: Revise using expanded and compact </a:t>
            </a:r>
            <a:endParaRPr lang="en-GB" sz="2800" b="1" dirty="0" smtClean="0">
              <a:solidFill>
                <a:srgbClr val="FF0000"/>
              </a:solidFill>
              <a:latin typeface="Comic Sans MS" panose="030F0702030302020204" pitchFamily="66" charset="0"/>
            </a:endParaRPr>
          </a:p>
          <a:p>
            <a:pPr lvl="0" defTabSz="457200">
              <a:spcAft>
                <a:spcPts val="1000"/>
              </a:spcAft>
              <a:buClr>
                <a:srgbClr val="EA7600"/>
              </a:buClr>
              <a:buSzPct val="120000"/>
            </a:pPr>
            <a:r>
              <a:rPr lang="en-GB" sz="2800" b="1" dirty="0">
                <a:solidFill>
                  <a:srgbClr val="FF0000"/>
                </a:solidFill>
                <a:latin typeface="Comic Sans MS" panose="030F0702030302020204" pitchFamily="66" charset="0"/>
              </a:rPr>
              <a:t> </a:t>
            </a:r>
            <a:r>
              <a:rPr lang="en-GB" sz="2800" b="1" dirty="0" smtClean="0">
                <a:solidFill>
                  <a:srgbClr val="FF0000"/>
                </a:solidFill>
                <a:latin typeface="Comic Sans MS" panose="030F0702030302020204" pitchFamily="66" charset="0"/>
              </a:rPr>
              <a:t>    addition </a:t>
            </a:r>
            <a:r>
              <a:rPr lang="en-GB" sz="2800" b="1" dirty="0">
                <a:solidFill>
                  <a:srgbClr val="FF0000"/>
                </a:solidFill>
                <a:latin typeface="Comic Sans MS" panose="030F0702030302020204" pitchFamily="66" charset="0"/>
              </a:rPr>
              <a:t>to add any pair of 3-digit numbers.</a:t>
            </a:r>
          </a:p>
        </p:txBody>
      </p:sp>
      <p:sp>
        <p:nvSpPr>
          <p:cNvPr id="15" name="TextBox 14">
            <a:extLst>
              <a:ext uri="{FF2B5EF4-FFF2-40B4-BE49-F238E27FC236}">
                <a16:creationId xmlns:a16="http://schemas.microsoft.com/office/drawing/2014/main" id="{A64F3FED-3247-4F55-BF8A-D1D9E087C650}"/>
              </a:ext>
            </a:extLst>
          </p:cNvPr>
          <p:cNvSpPr txBox="1"/>
          <p:nvPr/>
        </p:nvSpPr>
        <p:spPr>
          <a:xfrm>
            <a:off x="1614401" y="223088"/>
            <a:ext cx="8910088" cy="523220"/>
          </a:xfrm>
          <a:prstGeom prst="rect">
            <a:avLst/>
          </a:prstGeom>
          <a:noFill/>
          <a:ln w="38100">
            <a:solidFill>
              <a:srgbClr val="00B050"/>
            </a:solidFill>
          </a:ln>
        </p:spPr>
        <p:txBody>
          <a:bodyPr wrap="square" rtlCol="0">
            <a:spAutoFit/>
          </a:bodyPr>
          <a:lstStyle/>
          <a:p>
            <a:pPr algn="ctr" defTabSz="457200"/>
            <a:r>
              <a:rPr lang="en-GB" sz="2800" b="1" dirty="0" smtClean="0">
                <a:solidFill>
                  <a:srgbClr val="253746"/>
                </a:solidFill>
                <a:latin typeface="Comic Sans MS" panose="030F0702030302020204" pitchFamily="66" charset="0"/>
              </a:rPr>
              <a:t>Expanded and Compact Addition</a:t>
            </a:r>
            <a:endParaRPr lang="en-GB" sz="2400" b="1" dirty="0">
              <a:solidFill>
                <a:srgbClr val="253746"/>
              </a:solidFill>
              <a:latin typeface="Comic Sans MS" panose="030F0702030302020204" pitchFamily="66" charset="0"/>
            </a:endParaRPr>
          </a:p>
        </p:txBody>
      </p:sp>
    </p:spTree>
    <p:extLst>
      <p:ext uri="{BB962C8B-B14F-4D97-AF65-F5344CB8AC3E}">
        <p14:creationId xmlns:p14="http://schemas.microsoft.com/office/powerpoint/2010/main" val="3317964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defTabSz="457200"/>
            <a:fld id="{BA0EE811-478C-4958-8104-2A70B5A19611}" type="slidenum">
              <a:rPr lang="en-GB">
                <a:latin typeface="Calibri"/>
              </a:rPr>
              <a:pPr defTabSz="457200"/>
              <a:t>4</a:t>
            </a:fld>
            <a:endParaRPr lang="en-GB" dirty="0">
              <a:latin typeface="Calibri"/>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6829926" y="6367377"/>
            <a:ext cx="3723776" cy="365125"/>
          </a:xfrm>
        </p:spPr>
        <p:txBody>
          <a:bodyPr/>
          <a:lstStyle/>
          <a:p>
            <a:pPr algn="r" defTabSz="457200"/>
            <a:r>
              <a:rPr lang="en-GB" dirty="0">
                <a:latin typeface="Calibri"/>
              </a:rPr>
              <a:t>Year 3</a:t>
            </a:r>
          </a:p>
        </p:txBody>
      </p:sp>
      <p:sp>
        <p:nvSpPr>
          <p:cNvPr id="12" name="TextBox 11">
            <a:extLst>
              <a:ext uri="{FF2B5EF4-FFF2-40B4-BE49-F238E27FC236}">
                <a16:creationId xmlns:a16="http://schemas.microsoft.com/office/drawing/2014/main" id="{B69677ED-5C54-4353-B94F-C526DD00205C}"/>
              </a:ext>
            </a:extLst>
          </p:cNvPr>
          <p:cNvSpPr txBox="1"/>
          <p:nvPr/>
        </p:nvSpPr>
        <p:spPr>
          <a:xfrm>
            <a:off x="1041735" y="110866"/>
            <a:ext cx="9919948" cy="400110"/>
          </a:xfrm>
          <a:prstGeom prst="rect">
            <a:avLst/>
          </a:prstGeom>
          <a:noFill/>
        </p:spPr>
        <p:txBody>
          <a:bodyPr wrap="square" rtlCol="0">
            <a:spAutoFit/>
          </a:bodyPr>
          <a:lstStyle/>
          <a:p>
            <a:pPr defTabSz="457200">
              <a:buClr>
                <a:srgbClr val="EA7600"/>
              </a:buClr>
              <a:buSzPct val="120000"/>
            </a:pPr>
            <a:r>
              <a:rPr lang="en-GB" sz="2000" b="1" dirty="0">
                <a:solidFill>
                  <a:srgbClr val="253746"/>
                </a:solidFill>
                <a:latin typeface="Calibri"/>
              </a:rPr>
              <a:t>Day 1: </a:t>
            </a:r>
            <a:r>
              <a:rPr lang="en-GB" sz="2000" b="1" dirty="0" smtClean="0">
                <a:solidFill>
                  <a:srgbClr val="FF0000"/>
                </a:solidFill>
                <a:latin typeface="Calibri"/>
              </a:rPr>
              <a:t>To revise </a:t>
            </a:r>
            <a:r>
              <a:rPr lang="en-GB" sz="2000" b="1" dirty="0">
                <a:solidFill>
                  <a:srgbClr val="FF0000"/>
                </a:solidFill>
                <a:latin typeface="Calibri"/>
              </a:rPr>
              <a:t>using expanded and compact addition to add any pair of 3-digit numbers.</a:t>
            </a:r>
          </a:p>
        </p:txBody>
      </p:sp>
      <p:sp>
        <p:nvSpPr>
          <p:cNvPr id="5" name="Folded Corner 4"/>
          <p:cNvSpPr/>
          <p:nvPr/>
        </p:nvSpPr>
        <p:spPr>
          <a:xfrm>
            <a:off x="2807180" y="3150194"/>
            <a:ext cx="2519999" cy="2069343"/>
          </a:xfrm>
          <a:prstGeom prst="foldedCorner">
            <a:avLst/>
          </a:prstGeom>
          <a:solidFill>
            <a:schemeClr val="bg1">
              <a:lumMod val="9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endParaRPr lang="en-GB" sz="2200" b="1" dirty="0">
              <a:solidFill>
                <a:srgbClr val="253746"/>
              </a:solidFill>
              <a:latin typeface="Calibri"/>
            </a:endParaRPr>
          </a:p>
          <a:p>
            <a:pPr defTabSz="457200"/>
            <a:r>
              <a:rPr lang="en-GB" sz="2200" b="1" dirty="0">
                <a:solidFill>
                  <a:srgbClr val="253746"/>
                </a:solidFill>
                <a:latin typeface="Calibri"/>
              </a:rPr>
              <a:t>         </a:t>
            </a:r>
          </a:p>
          <a:p>
            <a:pPr defTabSz="457200"/>
            <a:r>
              <a:rPr lang="en-GB" sz="2200" b="1" dirty="0">
                <a:solidFill>
                  <a:srgbClr val="253746"/>
                </a:solidFill>
                <a:latin typeface="Calibri"/>
              </a:rPr>
              <a:t>             </a:t>
            </a:r>
          </a:p>
          <a:p>
            <a:pPr defTabSz="457200"/>
            <a:r>
              <a:rPr lang="en-GB" sz="2200" b="1" dirty="0">
                <a:solidFill>
                  <a:srgbClr val="253746"/>
                </a:solidFill>
                <a:latin typeface="Calibri"/>
              </a:rPr>
              <a:t>         </a:t>
            </a:r>
          </a:p>
        </p:txBody>
      </p:sp>
      <p:cxnSp>
        <p:nvCxnSpPr>
          <p:cNvPr id="6" name="Straight Connector 5"/>
          <p:cNvCxnSpPr/>
          <p:nvPr/>
        </p:nvCxnSpPr>
        <p:spPr>
          <a:xfrm>
            <a:off x="3448587" y="4326658"/>
            <a:ext cx="1361485" cy="231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76430" y="4326658"/>
            <a:ext cx="860779" cy="430887"/>
          </a:xfrm>
          <a:prstGeom prst="rect">
            <a:avLst/>
          </a:prstGeom>
          <a:noFill/>
        </p:spPr>
        <p:txBody>
          <a:bodyPr wrap="square" rtlCol="0">
            <a:spAutoFit/>
          </a:bodyPr>
          <a:lstStyle/>
          <a:p>
            <a:pPr defTabSz="457200"/>
            <a:r>
              <a:rPr lang="en-GB" sz="2200" b="1" dirty="0">
                <a:solidFill>
                  <a:prstClr val="black"/>
                </a:solidFill>
                <a:latin typeface="Calibri"/>
              </a:rPr>
              <a:t>1200</a:t>
            </a:r>
          </a:p>
        </p:txBody>
      </p:sp>
      <p:sp>
        <p:nvSpPr>
          <p:cNvPr id="8" name="TextBox 7"/>
          <p:cNvSpPr txBox="1"/>
          <p:nvPr/>
        </p:nvSpPr>
        <p:spPr>
          <a:xfrm>
            <a:off x="4060586" y="4326658"/>
            <a:ext cx="688622" cy="430887"/>
          </a:xfrm>
          <a:prstGeom prst="rect">
            <a:avLst/>
          </a:prstGeom>
          <a:noFill/>
        </p:spPr>
        <p:txBody>
          <a:bodyPr wrap="square" rtlCol="0">
            <a:spAutoFit/>
          </a:bodyPr>
          <a:lstStyle/>
          <a:p>
            <a:pPr defTabSz="457200"/>
            <a:r>
              <a:rPr lang="en-GB" sz="2200" b="1" dirty="0">
                <a:solidFill>
                  <a:prstClr val="black"/>
                </a:solidFill>
                <a:latin typeface="Calibri"/>
              </a:rPr>
              <a:t>20</a:t>
            </a:r>
          </a:p>
        </p:txBody>
      </p:sp>
      <p:sp>
        <p:nvSpPr>
          <p:cNvPr id="9" name="TextBox 8"/>
          <p:cNvSpPr txBox="1"/>
          <p:nvPr/>
        </p:nvSpPr>
        <p:spPr>
          <a:xfrm>
            <a:off x="4528586" y="4326658"/>
            <a:ext cx="688622" cy="430887"/>
          </a:xfrm>
          <a:prstGeom prst="rect">
            <a:avLst/>
          </a:prstGeom>
          <a:noFill/>
        </p:spPr>
        <p:txBody>
          <a:bodyPr wrap="square" rtlCol="0">
            <a:spAutoFit/>
          </a:bodyPr>
          <a:lstStyle/>
          <a:p>
            <a:pPr defTabSz="457200"/>
            <a:r>
              <a:rPr lang="en-GB" sz="2200" b="1" dirty="0">
                <a:solidFill>
                  <a:prstClr val="black"/>
                </a:solidFill>
                <a:latin typeface="Calibri"/>
              </a:rPr>
              <a:t>1</a:t>
            </a:r>
          </a:p>
        </p:txBody>
      </p:sp>
      <p:sp>
        <p:nvSpPr>
          <p:cNvPr id="11" name="TextBox 10"/>
          <p:cNvSpPr txBox="1"/>
          <p:nvPr/>
        </p:nvSpPr>
        <p:spPr>
          <a:xfrm>
            <a:off x="3448586" y="3533805"/>
            <a:ext cx="688622" cy="430887"/>
          </a:xfrm>
          <a:prstGeom prst="rect">
            <a:avLst/>
          </a:prstGeom>
          <a:noFill/>
        </p:spPr>
        <p:txBody>
          <a:bodyPr wrap="square" rtlCol="0">
            <a:spAutoFit/>
          </a:bodyPr>
          <a:lstStyle/>
          <a:p>
            <a:pPr defTabSz="457200"/>
            <a:r>
              <a:rPr lang="en-GB" sz="2200" b="1" dirty="0">
                <a:solidFill>
                  <a:prstClr val="black"/>
                </a:solidFill>
                <a:latin typeface="Calibri"/>
              </a:rPr>
              <a:t>500</a:t>
            </a:r>
          </a:p>
        </p:txBody>
      </p:sp>
      <p:sp>
        <p:nvSpPr>
          <p:cNvPr id="13" name="TextBox 12"/>
          <p:cNvSpPr txBox="1"/>
          <p:nvPr/>
        </p:nvSpPr>
        <p:spPr>
          <a:xfrm>
            <a:off x="4060586" y="3533805"/>
            <a:ext cx="688622" cy="430887"/>
          </a:xfrm>
          <a:prstGeom prst="rect">
            <a:avLst/>
          </a:prstGeom>
          <a:noFill/>
        </p:spPr>
        <p:txBody>
          <a:bodyPr wrap="square" rtlCol="0">
            <a:spAutoFit/>
          </a:bodyPr>
          <a:lstStyle/>
          <a:p>
            <a:pPr defTabSz="457200"/>
            <a:r>
              <a:rPr lang="en-GB" sz="2200" b="1" dirty="0">
                <a:solidFill>
                  <a:prstClr val="black"/>
                </a:solidFill>
                <a:latin typeface="Calibri"/>
              </a:rPr>
              <a:t>60</a:t>
            </a:r>
          </a:p>
        </p:txBody>
      </p:sp>
      <p:sp>
        <p:nvSpPr>
          <p:cNvPr id="14" name="TextBox 13"/>
          <p:cNvSpPr txBox="1"/>
          <p:nvPr/>
        </p:nvSpPr>
        <p:spPr>
          <a:xfrm>
            <a:off x="4528586" y="3533805"/>
            <a:ext cx="688622" cy="430887"/>
          </a:xfrm>
          <a:prstGeom prst="rect">
            <a:avLst/>
          </a:prstGeom>
          <a:noFill/>
        </p:spPr>
        <p:txBody>
          <a:bodyPr wrap="square" rtlCol="0">
            <a:spAutoFit/>
          </a:bodyPr>
          <a:lstStyle/>
          <a:p>
            <a:pPr defTabSz="457200"/>
            <a:r>
              <a:rPr lang="en-GB" sz="2200" b="1" dirty="0">
                <a:solidFill>
                  <a:prstClr val="black"/>
                </a:solidFill>
                <a:latin typeface="Calibri"/>
              </a:rPr>
              <a:t>7</a:t>
            </a:r>
          </a:p>
        </p:txBody>
      </p:sp>
      <p:sp>
        <p:nvSpPr>
          <p:cNvPr id="15" name="TextBox 14"/>
          <p:cNvSpPr txBox="1"/>
          <p:nvPr/>
        </p:nvSpPr>
        <p:spPr>
          <a:xfrm>
            <a:off x="3448586" y="3139590"/>
            <a:ext cx="688622" cy="430887"/>
          </a:xfrm>
          <a:prstGeom prst="rect">
            <a:avLst/>
          </a:prstGeom>
          <a:noFill/>
        </p:spPr>
        <p:txBody>
          <a:bodyPr wrap="square" rtlCol="0">
            <a:spAutoFit/>
          </a:bodyPr>
          <a:lstStyle/>
          <a:p>
            <a:pPr defTabSz="457200"/>
            <a:r>
              <a:rPr lang="en-GB" sz="2200" b="1" dirty="0">
                <a:solidFill>
                  <a:prstClr val="black"/>
                </a:solidFill>
                <a:latin typeface="Calibri"/>
              </a:rPr>
              <a:t>600</a:t>
            </a:r>
          </a:p>
        </p:txBody>
      </p:sp>
      <p:sp>
        <p:nvSpPr>
          <p:cNvPr id="16" name="TextBox 15"/>
          <p:cNvSpPr txBox="1"/>
          <p:nvPr/>
        </p:nvSpPr>
        <p:spPr>
          <a:xfrm>
            <a:off x="4060586" y="3139590"/>
            <a:ext cx="688622" cy="430887"/>
          </a:xfrm>
          <a:prstGeom prst="rect">
            <a:avLst/>
          </a:prstGeom>
          <a:noFill/>
        </p:spPr>
        <p:txBody>
          <a:bodyPr wrap="square" rtlCol="0">
            <a:spAutoFit/>
          </a:bodyPr>
          <a:lstStyle/>
          <a:p>
            <a:pPr defTabSz="457200"/>
            <a:r>
              <a:rPr lang="en-GB" sz="2200" b="1" dirty="0">
                <a:solidFill>
                  <a:prstClr val="black"/>
                </a:solidFill>
                <a:latin typeface="Calibri"/>
              </a:rPr>
              <a:t>50</a:t>
            </a:r>
          </a:p>
        </p:txBody>
      </p:sp>
      <p:sp>
        <p:nvSpPr>
          <p:cNvPr id="17" name="TextBox 16"/>
          <p:cNvSpPr txBox="1"/>
          <p:nvPr/>
        </p:nvSpPr>
        <p:spPr>
          <a:xfrm>
            <a:off x="4528586" y="3139590"/>
            <a:ext cx="688622" cy="430887"/>
          </a:xfrm>
          <a:prstGeom prst="rect">
            <a:avLst/>
          </a:prstGeom>
          <a:noFill/>
        </p:spPr>
        <p:txBody>
          <a:bodyPr wrap="square" rtlCol="0">
            <a:spAutoFit/>
          </a:bodyPr>
          <a:lstStyle/>
          <a:p>
            <a:pPr defTabSz="457200"/>
            <a:r>
              <a:rPr lang="en-GB" sz="2200" b="1" dirty="0">
                <a:solidFill>
                  <a:prstClr val="black"/>
                </a:solidFill>
                <a:latin typeface="Calibri"/>
              </a:rPr>
              <a:t>4</a:t>
            </a:r>
          </a:p>
        </p:txBody>
      </p:sp>
      <p:sp>
        <p:nvSpPr>
          <p:cNvPr id="18" name="TextBox 17"/>
          <p:cNvSpPr txBox="1"/>
          <p:nvPr/>
        </p:nvSpPr>
        <p:spPr>
          <a:xfrm>
            <a:off x="3104275" y="3533805"/>
            <a:ext cx="344311" cy="430887"/>
          </a:xfrm>
          <a:prstGeom prst="rect">
            <a:avLst/>
          </a:prstGeom>
          <a:noFill/>
        </p:spPr>
        <p:txBody>
          <a:bodyPr wrap="square" rtlCol="0">
            <a:spAutoFit/>
          </a:bodyPr>
          <a:lstStyle/>
          <a:p>
            <a:pPr defTabSz="457200"/>
            <a:r>
              <a:rPr lang="en-GB" sz="2200" b="1" dirty="0">
                <a:solidFill>
                  <a:prstClr val="black"/>
                </a:solidFill>
                <a:latin typeface="Calibri"/>
              </a:rPr>
              <a:t>+</a:t>
            </a:r>
          </a:p>
        </p:txBody>
      </p:sp>
      <p:sp>
        <p:nvSpPr>
          <p:cNvPr id="19" name="TextBox 18"/>
          <p:cNvSpPr txBox="1"/>
          <p:nvPr/>
        </p:nvSpPr>
        <p:spPr>
          <a:xfrm>
            <a:off x="3447600" y="3894658"/>
            <a:ext cx="688622" cy="430887"/>
          </a:xfrm>
          <a:prstGeom prst="rect">
            <a:avLst/>
          </a:prstGeom>
          <a:noFill/>
        </p:spPr>
        <p:txBody>
          <a:bodyPr wrap="square" rtlCol="0">
            <a:spAutoFit/>
          </a:bodyPr>
          <a:lstStyle/>
          <a:p>
            <a:pPr defTabSz="457200"/>
            <a:r>
              <a:rPr lang="en-GB" sz="2200" b="1" dirty="0">
                <a:solidFill>
                  <a:srgbClr val="C00000"/>
                </a:solidFill>
                <a:latin typeface="Calibri"/>
              </a:rPr>
              <a:t>100</a:t>
            </a:r>
          </a:p>
        </p:txBody>
      </p:sp>
      <p:sp>
        <p:nvSpPr>
          <p:cNvPr id="21" name="TextBox 20"/>
          <p:cNvSpPr txBox="1"/>
          <p:nvPr/>
        </p:nvSpPr>
        <p:spPr>
          <a:xfrm>
            <a:off x="2444362" y="5001946"/>
            <a:ext cx="2343911" cy="400110"/>
          </a:xfrm>
          <a:prstGeom prst="rect">
            <a:avLst/>
          </a:prstGeom>
          <a:solidFill>
            <a:schemeClr val="bg1"/>
          </a:solidFill>
          <a:ln w="12700">
            <a:solidFill>
              <a:schemeClr val="tx1"/>
            </a:solidFill>
          </a:ln>
          <a:effectLst>
            <a:outerShdw blurRad="50800" dist="38100" dir="6000000" algn="t" rotWithShape="0">
              <a:prstClr val="black">
                <a:alpha val="40000"/>
              </a:prstClr>
            </a:outerShdw>
          </a:effectLst>
        </p:spPr>
        <p:txBody>
          <a:bodyPr wrap="none" rtlCol="0">
            <a:spAutoFit/>
          </a:bodyPr>
          <a:lstStyle/>
          <a:p>
            <a:pPr defTabSz="457200"/>
            <a:r>
              <a:rPr lang="en-GB" sz="2000" b="1" dirty="0">
                <a:solidFill>
                  <a:prstClr val="black"/>
                </a:solidFill>
                <a:latin typeface="Calibri"/>
              </a:rPr>
              <a:t>1200 + 20 + 1 = 1221</a:t>
            </a:r>
          </a:p>
        </p:txBody>
      </p:sp>
      <p:sp>
        <p:nvSpPr>
          <p:cNvPr id="35" name="Speech Bubble: Rectangle with Corners Rounded 10">
            <a:extLst>
              <a:ext uri="{FF2B5EF4-FFF2-40B4-BE49-F238E27FC236}">
                <a16:creationId xmlns:a16="http://schemas.microsoft.com/office/drawing/2014/main" id="{CD2579CE-2DB8-4F93-8ECD-0E9BF715B235}"/>
              </a:ext>
            </a:extLst>
          </p:cNvPr>
          <p:cNvSpPr/>
          <p:nvPr/>
        </p:nvSpPr>
        <p:spPr>
          <a:xfrm>
            <a:off x="2807179" y="1984724"/>
            <a:ext cx="4040616" cy="703012"/>
          </a:xfrm>
          <a:prstGeom prst="wedgeEllipseCallout">
            <a:avLst>
              <a:gd name="adj1" fmla="val -24733"/>
              <a:gd name="adj2" fmla="val 78675"/>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253746"/>
                </a:solidFill>
                <a:latin typeface="Calibri"/>
              </a:rPr>
              <a:t>First let’s check using </a:t>
            </a:r>
            <a:r>
              <a:rPr lang="en-GB" b="1" dirty="0">
                <a:solidFill>
                  <a:srgbClr val="FF0000"/>
                </a:solidFill>
                <a:latin typeface="Calibri"/>
              </a:rPr>
              <a:t>expanded addition</a:t>
            </a:r>
            <a:r>
              <a:rPr lang="en-GB" b="1" dirty="0">
                <a:solidFill>
                  <a:srgbClr val="253746"/>
                </a:solidFill>
                <a:latin typeface="Calibri"/>
              </a:rPr>
              <a:t>.</a:t>
            </a:r>
          </a:p>
        </p:txBody>
      </p:sp>
      <p:sp>
        <p:nvSpPr>
          <p:cNvPr id="38" name="Speech Bubble: Rectangle with Corners Rounded 10">
            <a:extLst>
              <a:ext uri="{FF2B5EF4-FFF2-40B4-BE49-F238E27FC236}">
                <a16:creationId xmlns:a16="http://schemas.microsoft.com/office/drawing/2014/main" id="{CD2579CE-2DB8-4F93-8ECD-0E9BF715B235}"/>
              </a:ext>
            </a:extLst>
          </p:cNvPr>
          <p:cNvSpPr/>
          <p:nvPr/>
        </p:nvSpPr>
        <p:spPr>
          <a:xfrm>
            <a:off x="5217208" y="519557"/>
            <a:ext cx="5096130" cy="1344094"/>
          </a:xfrm>
          <a:prstGeom prst="wedgeEllipseCallout">
            <a:avLst>
              <a:gd name="adj1" fmla="val -61316"/>
              <a:gd name="adj2" fmla="val -42351"/>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253746"/>
                </a:solidFill>
                <a:latin typeface="Calibri"/>
              </a:rPr>
              <a:t>Today we are going to revise the </a:t>
            </a:r>
            <a:r>
              <a:rPr lang="en-GB" b="1" dirty="0">
                <a:solidFill>
                  <a:srgbClr val="FF0000"/>
                </a:solidFill>
                <a:latin typeface="Calibri"/>
              </a:rPr>
              <a:t>expanded</a:t>
            </a:r>
            <a:r>
              <a:rPr lang="en-GB" b="1" dirty="0">
                <a:solidFill>
                  <a:srgbClr val="253746"/>
                </a:solidFill>
                <a:latin typeface="Calibri"/>
              </a:rPr>
              <a:t> or </a:t>
            </a:r>
            <a:r>
              <a:rPr lang="en-GB" b="1" dirty="0">
                <a:solidFill>
                  <a:srgbClr val="FF0000"/>
                </a:solidFill>
                <a:latin typeface="Calibri"/>
              </a:rPr>
              <a:t>compact </a:t>
            </a:r>
            <a:r>
              <a:rPr lang="en-GB" b="1" dirty="0">
                <a:solidFill>
                  <a:srgbClr val="253746"/>
                </a:solidFill>
                <a:latin typeface="Calibri"/>
              </a:rPr>
              <a:t>layouts for adding 3-digit numbers.</a:t>
            </a:r>
          </a:p>
        </p:txBody>
      </p:sp>
      <p:sp>
        <p:nvSpPr>
          <p:cNvPr id="40" name="TextBox 39"/>
          <p:cNvSpPr txBox="1"/>
          <p:nvPr/>
        </p:nvSpPr>
        <p:spPr>
          <a:xfrm>
            <a:off x="4059600" y="3895201"/>
            <a:ext cx="688622" cy="430887"/>
          </a:xfrm>
          <a:prstGeom prst="rect">
            <a:avLst/>
          </a:prstGeom>
          <a:noFill/>
        </p:spPr>
        <p:txBody>
          <a:bodyPr wrap="square" rtlCol="0">
            <a:spAutoFit/>
          </a:bodyPr>
          <a:lstStyle/>
          <a:p>
            <a:pPr defTabSz="457200"/>
            <a:r>
              <a:rPr lang="en-GB" sz="2200" b="1" dirty="0">
                <a:solidFill>
                  <a:srgbClr val="C00000"/>
                </a:solidFill>
                <a:latin typeface="Calibri"/>
              </a:rPr>
              <a:t>10</a:t>
            </a:r>
          </a:p>
        </p:txBody>
      </p:sp>
      <p:sp>
        <p:nvSpPr>
          <p:cNvPr id="43" name="Rectangle 42"/>
          <p:cNvSpPr/>
          <p:nvPr/>
        </p:nvSpPr>
        <p:spPr>
          <a:xfrm>
            <a:off x="3158118" y="848337"/>
            <a:ext cx="1478290" cy="461665"/>
          </a:xfrm>
          <a:prstGeom prst="rect">
            <a:avLst/>
          </a:prstGeom>
          <a:solidFill>
            <a:schemeClr val="bg1"/>
          </a:solidFill>
          <a:ln w="15875">
            <a:solidFill>
              <a:schemeClr val="tx1"/>
            </a:solidFill>
          </a:ln>
          <a:effectLst>
            <a:outerShdw blurRad="50800" dist="38100" dir="6000000" algn="t" rotWithShape="0">
              <a:prstClr val="black">
                <a:alpha val="40000"/>
              </a:prstClr>
            </a:outerShdw>
          </a:effectLst>
        </p:spPr>
        <p:txBody>
          <a:bodyPr wrap="none">
            <a:spAutoFit/>
          </a:bodyPr>
          <a:lstStyle/>
          <a:p>
            <a:pPr defTabSz="457200"/>
            <a:r>
              <a:rPr lang="en-GB" sz="2400" b="1" dirty="0">
                <a:solidFill>
                  <a:prstClr val="black"/>
                </a:solidFill>
                <a:latin typeface="Calibri"/>
              </a:rPr>
              <a:t>654 + 567 </a:t>
            </a:r>
          </a:p>
        </p:txBody>
      </p:sp>
      <p:sp>
        <p:nvSpPr>
          <p:cNvPr id="45" name="Speech Bubble: Rectangle with Corners Rounded 10">
            <a:extLst>
              <a:ext uri="{FF2B5EF4-FFF2-40B4-BE49-F238E27FC236}">
                <a16:creationId xmlns:a16="http://schemas.microsoft.com/office/drawing/2014/main" id="{CD2579CE-2DB8-4F93-8ECD-0E9BF715B235}"/>
              </a:ext>
            </a:extLst>
          </p:cNvPr>
          <p:cNvSpPr/>
          <p:nvPr/>
        </p:nvSpPr>
        <p:spPr>
          <a:xfrm>
            <a:off x="5851795" y="2871801"/>
            <a:ext cx="4290620" cy="1754891"/>
          </a:xfrm>
          <a:prstGeom prst="wedgeEllipseCallout">
            <a:avLst>
              <a:gd name="adj1" fmla="val -24733"/>
              <a:gd name="adj2" fmla="val 78675"/>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253746"/>
                </a:solidFill>
                <a:latin typeface="Calibri"/>
              </a:rPr>
              <a:t>First partition the numbers and set them out neatly, leaving a space, then a line for the answer.</a:t>
            </a:r>
          </a:p>
        </p:txBody>
      </p:sp>
      <p:sp>
        <p:nvSpPr>
          <p:cNvPr id="46" name="Speech Bubble: Rectangle with Corners Rounded 10">
            <a:extLst>
              <a:ext uri="{FF2B5EF4-FFF2-40B4-BE49-F238E27FC236}">
                <a16:creationId xmlns:a16="http://schemas.microsoft.com/office/drawing/2014/main" id="{CD2579CE-2DB8-4F93-8ECD-0E9BF715B235}"/>
              </a:ext>
            </a:extLst>
          </p:cNvPr>
          <p:cNvSpPr/>
          <p:nvPr/>
        </p:nvSpPr>
        <p:spPr>
          <a:xfrm>
            <a:off x="6213187" y="3002654"/>
            <a:ext cx="4040616" cy="1754891"/>
          </a:xfrm>
          <a:prstGeom prst="wedgeEllipseCallout">
            <a:avLst>
              <a:gd name="adj1" fmla="val -24733"/>
              <a:gd name="adj2" fmla="val 78675"/>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FF0000"/>
                </a:solidFill>
                <a:latin typeface="Calibri"/>
              </a:rPr>
              <a:t>4 + 7 = 11.</a:t>
            </a:r>
            <a:r>
              <a:rPr lang="en-GB" b="1" dirty="0">
                <a:solidFill>
                  <a:srgbClr val="253746"/>
                </a:solidFill>
                <a:latin typeface="Calibri"/>
              </a:rPr>
              <a:t> Put 1 in the answer line and 10 in the waiting line.</a:t>
            </a:r>
          </a:p>
        </p:txBody>
      </p:sp>
      <p:sp>
        <p:nvSpPr>
          <p:cNvPr id="47" name="Speech Bubble: Rectangle with Corners Rounded 10">
            <a:extLst>
              <a:ext uri="{FF2B5EF4-FFF2-40B4-BE49-F238E27FC236}">
                <a16:creationId xmlns:a16="http://schemas.microsoft.com/office/drawing/2014/main" id="{CD2579CE-2DB8-4F93-8ECD-0E9BF715B235}"/>
              </a:ext>
            </a:extLst>
          </p:cNvPr>
          <p:cNvSpPr/>
          <p:nvPr/>
        </p:nvSpPr>
        <p:spPr>
          <a:xfrm>
            <a:off x="6213188" y="2938990"/>
            <a:ext cx="4252095" cy="1754891"/>
          </a:xfrm>
          <a:prstGeom prst="wedgeEllipseCallout">
            <a:avLst>
              <a:gd name="adj1" fmla="val -24733"/>
              <a:gd name="adj2" fmla="val 78675"/>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FF0000"/>
                </a:solidFill>
                <a:latin typeface="Calibri"/>
              </a:rPr>
              <a:t>50 + 60 + 10 = 120. </a:t>
            </a:r>
            <a:r>
              <a:rPr lang="en-GB" b="1" dirty="0">
                <a:solidFill>
                  <a:srgbClr val="253746"/>
                </a:solidFill>
                <a:latin typeface="Calibri"/>
              </a:rPr>
              <a:t>Put 20 in the answer line and 100 in the waiting line.</a:t>
            </a:r>
          </a:p>
        </p:txBody>
      </p:sp>
      <p:sp>
        <p:nvSpPr>
          <p:cNvPr id="48" name="Speech Bubble: Rectangle with Corners Rounded 10">
            <a:extLst>
              <a:ext uri="{FF2B5EF4-FFF2-40B4-BE49-F238E27FC236}">
                <a16:creationId xmlns:a16="http://schemas.microsoft.com/office/drawing/2014/main" id="{CD2579CE-2DB8-4F93-8ECD-0E9BF715B235}"/>
              </a:ext>
            </a:extLst>
          </p:cNvPr>
          <p:cNvSpPr/>
          <p:nvPr/>
        </p:nvSpPr>
        <p:spPr>
          <a:xfrm>
            <a:off x="6001709" y="2871802"/>
            <a:ext cx="4252095" cy="1754891"/>
          </a:xfrm>
          <a:prstGeom prst="wedgeEllipseCallout">
            <a:avLst>
              <a:gd name="adj1" fmla="val -24733"/>
              <a:gd name="adj2" fmla="val 78675"/>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FF0000"/>
                </a:solidFill>
                <a:latin typeface="Calibri"/>
              </a:rPr>
              <a:t>600 + 500 + 100 = 1200. </a:t>
            </a:r>
            <a:r>
              <a:rPr lang="en-GB" b="1" dirty="0">
                <a:solidFill>
                  <a:srgbClr val="253746"/>
                </a:solidFill>
                <a:latin typeface="Calibri"/>
              </a:rPr>
              <a:t>Put 1200 in the answer line and then recombine 1200, 20 and 1.</a:t>
            </a:r>
          </a:p>
        </p:txBody>
      </p:sp>
    </p:spTree>
    <p:extLst>
      <p:ext uri="{BB962C8B-B14F-4D97-AF65-F5344CB8AC3E}">
        <p14:creationId xmlns:p14="http://schemas.microsoft.com/office/powerpoint/2010/main" val="3769881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1500"/>
                            </p:stCondLst>
                            <p:childTnLst>
                              <p:par>
                                <p:cTn id="47" presetID="10" presetClass="entr" presetSubtype="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500"/>
                                        <p:tgtEl>
                                          <p:spTgt spid="45"/>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xit" presetSubtype="0" fill="hold" grpId="1" nodeType="clickEffect">
                                  <p:stCondLst>
                                    <p:cond delay="0"/>
                                  </p:stCondLst>
                                  <p:childTnLst>
                                    <p:set>
                                      <p:cBhvr>
                                        <p:cTn id="57" dur="1" fill="hold">
                                          <p:stCondLst>
                                            <p:cond delay="0"/>
                                          </p:stCondLst>
                                        </p:cTn>
                                        <p:tgtEl>
                                          <p:spTgt spid="45"/>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500"/>
                                        <p:tgtEl>
                                          <p:spTgt spid="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600"/>
                                        <p:tgtEl>
                                          <p:spTgt spid="40"/>
                                        </p:tgtEl>
                                      </p:cBhvr>
                                    </p:animEffect>
                                  </p:childTnLst>
                                </p:cTn>
                              </p:par>
                            </p:childTnLst>
                          </p:cTn>
                        </p:par>
                        <p:par>
                          <p:cTn id="64" fill="hold">
                            <p:stCondLst>
                              <p:cond delay="600"/>
                            </p:stCondLst>
                            <p:childTnLst>
                              <p:par>
                                <p:cTn id="65" presetID="10" presetClass="entr" presetSubtype="0"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500"/>
                                        <p:tgtEl>
                                          <p:spTgt spid="46"/>
                                        </p:tgtEl>
                                      </p:cBhvr>
                                    </p:animEffect>
                                  </p:childTnLst>
                                </p:cTn>
                              </p:par>
                            </p:childTnLst>
                          </p:cTn>
                        </p:par>
                      </p:childTnLst>
                    </p:cTn>
                  </p:par>
                  <p:par>
                    <p:cTn id="68" fill="hold">
                      <p:stCondLst>
                        <p:cond delay="indefinite"/>
                      </p:stCondLst>
                      <p:childTnLst>
                        <p:par>
                          <p:cTn id="69" fill="hold">
                            <p:stCondLst>
                              <p:cond delay="0"/>
                            </p:stCondLst>
                            <p:childTnLst>
                              <p:par>
                                <p:cTn id="70" presetID="1" presetClass="exit" presetSubtype="0" fill="hold" grpId="1" nodeType="clickEffect">
                                  <p:stCondLst>
                                    <p:cond delay="0"/>
                                  </p:stCondLst>
                                  <p:childTnLst>
                                    <p:set>
                                      <p:cBhvr>
                                        <p:cTn id="71" dur="1" fill="hold">
                                          <p:stCondLst>
                                            <p:cond delay="0"/>
                                          </p:stCondLst>
                                        </p:cTn>
                                        <p:tgtEl>
                                          <p:spTgt spid="46"/>
                                        </p:tgtEl>
                                        <p:attrNameLst>
                                          <p:attrName>style.visibility</p:attrName>
                                        </p:attrNameLst>
                                      </p:cBhvr>
                                      <p:to>
                                        <p:strVal val="hidden"/>
                                      </p:to>
                                    </p:set>
                                  </p:childTnLst>
                                </p:cTn>
                              </p:par>
                              <p:par>
                                <p:cTn id="72" presetID="10" presetClass="entr" presetSubtype="0" fill="hold" grpId="0" nodeType="with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500"/>
                                        <p:tgtEl>
                                          <p:spTgt spid="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600"/>
                                        <p:tgtEl>
                                          <p:spTgt spid="19"/>
                                        </p:tgtEl>
                                      </p:cBhvr>
                                    </p:animEffect>
                                  </p:childTnLst>
                                </p:cTn>
                              </p:par>
                            </p:childTnLst>
                          </p:cTn>
                        </p:par>
                        <p:par>
                          <p:cTn id="78" fill="hold">
                            <p:stCondLst>
                              <p:cond delay="600"/>
                            </p:stCondLst>
                            <p:childTnLst>
                              <p:par>
                                <p:cTn id="79" presetID="10" presetClass="entr" presetSubtype="0" fill="hold" grpId="0"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childTnLst>
                          </p:cTn>
                        </p:par>
                      </p:childTnLst>
                    </p:cTn>
                  </p:par>
                  <p:par>
                    <p:cTn id="82" fill="hold">
                      <p:stCondLst>
                        <p:cond delay="indefinite"/>
                      </p:stCondLst>
                      <p:childTnLst>
                        <p:par>
                          <p:cTn id="83" fill="hold">
                            <p:stCondLst>
                              <p:cond delay="0"/>
                            </p:stCondLst>
                            <p:childTnLst>
                              <p:par>
                                <p:cTn id="84" presetID="1" presetClass="exit" presetSubtype="0" fill="hold" grpId="1" nodeType="clickEffect">
                                  <p:stCondLst>
                                    <p:cond delay="0"/>
                                  </p:stCondLst>
                                  <p:childTnLst>
                                    <p:set>
                                      <p:cBhvr>
                                        <p:cTn id="85" dur="1" fill="hold">
                                          <p:stCondLst>
                                            <p:cond delay="0"/>
                                          </p:stCondLst>
                                        </p:cTn>
                                        <p:tgtEl>
                                          <p:spTgt spid="47"/>
                                        </p:tgtEl>
                                        <p:attrNameLst>
                                          <p:attrName>style.visibility</p:attrName>
                                        </p:attrNameLst>
                                      </p:cBhvr>
                                      <p:to>
                                        <p:strVal val="hidden"/>
                                      </p:to>
                                    </p:set>
                                  </p:childTnLst>
                                </p:cTn>
                              </p:par>
                              <p:par>
                                <p:cTn id="86" presetID="10" presetClass="entr" presetSubtype="0" fill="hold" grpId="0" nodeType="with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fade">
                                      <p:cBhvr>
                                        <p:cTn id="88" dur="500"/>
                                        <p:tgtEl>
                                          <p:spTgt spid="7"/>
                                        </p:tgtEl>
                                      </p:cBhvr>
                                    </p:animEffect>
                                  </p:childTnLst>
                                </p:cTn>
                              </p:par>
                            </p:childTnLst>
                          </p:cTn>
                        </p:par>
                        <p:par>
                          <p:cTn id="89" fill="hold">
                            <p:stCondLst>
                              <p:cond delay="500"/>
                            </p:stCondLst>
                            <p:childTnLst>
                              <p:par>
                                <p:cTn id="90" presetID="10" presetClass="entr" presetSubtype="0" fill="hold" grpId="0" nodeType="after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500"/>
                                        <p:tgtEl>
                                          <p:spTgt spid="21"/>
                                        </p:tgtEl>
                                      </p:cBhvr>
                                    </p:animEffect>
                                  </p:childTnLst>
                                </p:cTn>
                              </p:par>
                            </p:childTnLst>
                          </p:cTn>
                        </p:par>
                        <p:par>
                          <p:cTn id="93" fill="hold">
                            <p:stCondLst>
                              <p:cond delay="1000"/>
                            </p:stCondLst>
                            <p:childTnLst>
                              <p:par>
                                <p:cTn id="94" presetID="10" presetClass="entr" presetSubtype="0" fill="hold" grpId="0" nodeType="afterEffect">
                                  <p:stCondLst>
                                    <p:cond delay="0"/>
                                  </p:stCondLst>
                                  <p:childTnLst>
                                    <p:set>
                                      <p:cBhvr>
                                        <p:cTn id="95" dur="1" fill="hold">
                                          <p:stCondLst>
                                            <p:cond delay="0"/>
                                          </p:stCondLst>
                                        </p:cTn>
                                        <p:tgtEl>
                                          <p:spTgt spid="48"/>
                                        </p:tgtEl>
                                        <p:attrNameLst>
                                          <p:attrName>style.visibility</p:attrName>
                                        </p:attrNameLst>
                                      </p:cBhvr>
                                      <p:to>
                                        <p:strVal val="visible"/>
                                      </p:to>
                                    </p:set>
                                    <p:animEffect transition="in" filter="fade">
                                      <p:cBhvr>
                                        <p:cTn id="9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1" grpId="0"/>
      <p:bldP spid="13" grpId="0"/>
      <p:bldP spid="14" grpId="0"/>
      <p:bldP spid="15" grpId="0"/>
      <p:bldP spid="16" grpId="0"/>
      <p:bldP spid="17" grpId="0"/>
      <p:bldP spid="18" grpId="0"/>
      <p:bldP spid="19" grpId="0"/>
      <p:bldP spid="21" grpId="0" animBg="1"/>
      <p:bldP spid="35" grpId="0" animBg="1"/>
      <p:bldP spid="38" grpId="0" animBg="1"/>
      <p:bldP spid="40" grpId="0"/>
      <p:bldP spid="43" grpId="0" animBg="1"/>
      <p:bldP spid="45" grpId="0" animBg="1"/>
      <p:bldP spid="45" grpId="1" animBg="1"/>
      <p:bldP spid="46" grpId="0" animBg="1"/>
      <p:bldP spid="46" grpId="1" animBg="1"/>
      <p:bldP spid="47" grpId="0" animBg="1"/>
      <p:bldP spid="47" grpId="1" animBg="1"/>
      <p:bldP spid="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defTabSz="457200"/>
            <a:fld id="{BA0EE811-478C-4958-8104-2A70B5A19611}" type="slidenum">
              <a:rPr lang="en-GB">
                <a:latin typeface="Calibri"/>
              </a:rPr>
              <a:pPr defTabSz="457200"/>
              <a:t>5</a:t>
            </a:fld>
            <a:endParaRPr lang="en-GB" dirty="0">
              <a:latin typeface="Calibri"/>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6829926" y="6367377"/>
            <a:ext cx="3723776" cy="365125"/>
          </a:xfrm>
        </p:spPr>
        <p:txBody>
          <a:bodyPr/>
          <a:lstStyle/>
          <a:p>
            <a:pPr algn="r" defTabSz="457200"/>
            <a:r>
              <a:rPr lang="en-GB" dirty="0">
                <a:latin typeface="Calibri"/>
              </a:rPr>
              <a:t>Year 3</a:t>
            </a:r>
          </a:p>
        </p:txBody>
      </p:sp>
      <p:sp>
        <p:nvSpPr>
          <p:cNvPr id="22" name="Folded Corner 21"/>
          <p:cNvSpPr/>
          <p:nvPr/>
        </p:nvSpPr>
        <p:spPr>
          <a:xfrm>
            <a:off x="7310729" y="2259628"/>
            <a:ext cx="2005942" cy="2069343"/>
          </a:xfrm>
          <a:prstGeom prst="foldedCorner">
            <a:avLst/>
          </a:prstGeom>
          <a:solidFill>
            <a:schemeClr val="bg1">
              <a:lumMod val="9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endParaRPr lang="en-GB" sz="2200" b="1" dirty="0">
              <a:solidFill>
                <a:srgbClr val="253746"/>
              </a:solidFill>
              <a:latin typeface="Calibri"/>
            </a:endParaRPr>
          </a:p>
          <a:p>
            <a:pPr defTabSz="457200"/>
            <a:r>
              <a:rPr lang="en-GB" sz="2200" b="1" dirty="0">
                <a:solidFill>
                  <a:srgbClr val="253746"/>
                </a:solidFill>
                <a:latin typeface="Calibri"/>
              </a:rPr>
              <a:t>         </a:t>
            </a:r>
          </a:p>
          <a:p>
            <a:pPr defTabSz="457200"/>
            <a:r>
              <a:rPr lang="en-GB" sz="2200" b="1" dirty="0">
                <a:solidFill>
                  <a:srgbClr val="253746"/>
                </a:solidFill>
                <a:latin typeface="Calibri"/>
              </a:rPr>
              <a:t>             </a:t>
            </a:r>
          </a:p>
          <a:p>
            <a:pPr defTabSz="457200"/>
            <a:r>
              <a:rPr lang="en-GB" sz="2200" b="1" dirty="0">
                <a:solidFill>
                  <a:srgbClr val="253746"/>
                </a:solidFill>
                <a:latin typeface="Calibri"/>
              </a:rPr>
              <a:t>         </a:t>
            </a:r>
          </a:p>
        </p:txBody>
      </p:sp>
      <p:cxnSp>
        <p:nvCxnSpPr>
          <p:cNvPr id="23" name="Straight Connector 22"/>
          <p:cNvCxnSpPr/>
          <p:nvPr/>
        </p:nvCxnSpPr>
        <p:spPr>
          <a:xfrm>
            <a:off x="8040000" y="3436092"/>
            <a:ext cx="720000" cy="231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8144400" y="3436092"/>
            <a:ext cx="688622" cy="430887"/>
          </a:xfrm>
          <a:prstGeom prst="rect">
            <a:avLst/>
          </a:prstGeom>
          <a:noFill/>
        </p:spPr>
        <p:txBody>
          <a:bodyPr wrap="square" rtlCol="0">
            <a:spAutoFit/>
          </a:bodyPr>
          <a:lstStyle/>
          <a:p>
            <a:pPr defTabSz="457200"/>
            <a:r>
              <a:rPr lang="en-GB" sz="2200" b="1" dirty="0">
                <a:solidFill>
                  <a:prstClr val="black"/>
                </a:solidFill>
                <a:latin typeface="Calibri"/>
              </a:rPr>
              <a:t>2</a:t>
            </a:r>
          </a:p>
        </p:txBody>
      </p:sp>
      <p:sp>
        <p:nvSpPr>
          <p:cNvPr id="25" name="TextBox 24"/>
          <p:cNvSpPr txBox="1"/>
          <p:nvPr/>
        </p:nvSpPr>
        <p:spPr>
          <a:xfrm>
            <a:off x="8323468" y="3436092"/>
            <a:ext cx="688622" cy="430887"/>
          </a:xfrm>
          <a:prstGeom prst="rect">
            <a:avLst/>
          </a:prstGeom>
          <a:noFill/>
        </p:spPr>
        <p:txBody>
          <a:bodyPr wrap="square" rtlCol="0">
            <a:spAutoFit/>
          </a:bodyPr>
          <a:lstStyle/>
          <a:p>
            <a:pPr defTabSz="457200"/>
            <a:r>
              <a:rPr lang="en-GB" sz="2200" b="1" dirty="0">
                <a:solidFill>
                  <a:prstClr val="black"/>
                </a:solidFill>
                <a:latin typeface="Calibri"/>
              </a:rPr>
              <a:t>2</a:t>
            </a:r>
          </a:p>
        </p:txBody>
      </p:sp>
      <p:sp>
        <p:nvSpPr>
          <p:cNvPr id="26" name="TextBox 25"/>
          <p:cNvSpPr txBox="1"/>
          <p:nvPr/>
        </p:nvSpPr>
        <p:spPr>
          <a:xfrm>
            <a:off x="8503468" y="3436092"/>
            <a:ext cx="688622" cy="430887"/>
          </a:xfrm>
          <a:prstGeom prst="rect">
            <a:avLst/>
          </a:prstGeom>
          <a:noFill/>
        </p:spPr>
        <p:txBody>
          <a:bodyPr wrap="square" rtlCol="0">
            <a:spAutoFit/>
          </a:bodyPr>
          <a:lstStyle/>
          <a:p>
            <a:pPr defTabSz="457200"/>
            <a:r>
              <a:rPr lang="en-GB" sz="2200" b="1" dirty="0">
                <a:solidFill>
                  <a:prstClr val="black"/>
                </a:solidFill>
                <a:latin typeface="Calibri"/>
              </a:rPr>
              <a:t>1</a:t>
            </a:r>
          </a:p>
        </p:txBody>
      </p:sp>
      <p:sp>
        <p:nvSpPr>
          <p:cNvPr id="27" name="TextBox 26"/>
          <p:cNvSpPr txBox="1"/>
          <p:nvPr/>
        </p:nvSpPr>
        <p:spPr>
          <a:xfrm>
            <a:off x="8143468" y="2643239"/>
            <a:ext cx="688622" cy="430887"/>
          </a:xfrm>
          <a:prstGeom prst="rect">
            <a:avLst/>
          </a:prstGeom>
          <a:noFill/>
        </p:spPr>
        <p:txBody>
          <a:bodyPr wrap="square" rtlCol="0">
            <a:spAutoFit/>
          </a:bodyPr>
          <a:lstStyle/>
          <a:p>
            <a:pPr defTabSz="457200"/>
            <a:r>
              <a:rPr lang="en-GB" sz="2200" b="1" dirty="0">
                <a:solidFill>
                  <a:prstClr val="black"/>
                </a:solidFill>
                <a:latin typeface="Calibri"/>
              </a:rPr>
              <a:t>5</a:t>
            </a:r>
          </a:p>
        </p:txBody>
      </p:sp>
      <p:sp>
        <p:nvSpPr>
          <p:cNvPr id="28" name="TextBox 27"/>
          <p:cNvSpPr txBox="1"/>
          <p:nvPr/>
        </p:nvSpPr>
        <p:spPr>
          <a:xfrm>
            <a:off x="8323468" y="2643239"/>
            <a:ext cx="688622" cy="430887"/>
          </a:xfrm>
          <a:prstGeom prst="rect">
            <a:avLst/>
          </a:prstGeom>
          <a:noFill/>
        </p:spPr>
        <p:txBody>
          <a:bodyPr wrap="square" rtlCol="0">
            <a:spAutoFit/>
          </a:bodyPr>
          <a:lstStyle/>
          <a:p>
            <a:pPr defTabSz="457200"/>
            <a:r>
              <a:rPr lang="en-GB" sz="2200" b="1" dirty="0">
                <a:solidFill>
                  <a:prstClr val="black"/>
                </a:solidFill>
                <a:latin typeface="Calibri"/>
              </a:rPr>
              <a:t>6</a:t>
            </a:r>
          </a:p>
        </p:txBody>
      </p:sp>
      <p:sp>
        <p:nvSpPr>
          <p:cNvPr id="29" name="TextBox 28"/>
          <p:cNvSpPr txBox="1"/>
          <p:nvPr/>
        </p:nvSpPr>
        <p:spPr>
          <a:xfrm>
            <a:off x="8503468" y="2643239"/>
            <a:ext cx="688622" cy="430887"/>
          </a:xfrm>
          <a:prstGeom prst="rect">
            <a:avLst/>
          </a:prstGeom>
          <a:noFill/>
        </p:spPr>
        <p:txBody>
          <a:bodyPr wrap="square" rtlCol="0">
            <a:spAutoFit/>
          </a:bodyPr>
          <a:lstStyle/>
          <a:p>
            <a:pPr defTabSz="457200"/>
            <a:r>
              <a:rPr lang="en-GB" sz="2200" b="1" dirty="0">
                <a:solidFill>
                  <a:prstClr val="black"/>
                </a:solidFill>
                <a:latin typeface="Calibri"/>
              </a:rPr>
              <a:t>7</a:t>
            </a:r>
          </a:p>
        </p:txBody>
      </p:sp>
      <p:sp>
        <p:nvSpPr>
          <p:cNvPr id="30" name="TextBox 29"/>
          <p:cNvSpPr txBox="1"/>
          <p:nvPr/>
        </p:nvSpPr>
        <p:spPr>
          <a:xfrm>
            <a:off x="8143468" y="2249024"/>
            <a:ext cx="688622" cy="430887"/>
          </a:xfrm>
          <a:prstGeom prst="rect">
            <a:avLst/>
          </a:prstGeom>
          <a:noFill/>
        </p:spPr>
        <p:txBody>
          <a:bodyPr wrap="square" rtlCol="0">
            <a:spAutoFit/>
          </a:bodyPr>
          <a:lstStyle/>
          <a:p>
            <a:pPr defTabSz="457200"/>
            <a:r>
              <a:rPr lang="en-GB" sz="2200" b="1" dirty="0">
                <a:solidFill>
                  <a:prstClr val="black"/>
                </a:solidFill>
                <a:latin typeface="Calibri"/>
              </a:rPr>
              <a:t>6</a:t>
            </a:r>
          </a:p>
        </p:txBody>
      </p:sp>
      <p:sp>
        <p:nvSpPr>
          <p:cNvPr id="31" name="TextBox 30"/>
          <p:cNvSpPr txBox="1"/>
          <p:nvPr/>
        </p:nvSpPr>
        <p:spPr>
          <a:xfrm>
            <a:off x="8323468" y="2249024"/>
            <a:ext cx="688622" cy="430887"/>
          </a:xfrm>
          <a:prstGeom prst="rect">
            <a:avLst/>
          </a:prstGeom>
          <a:noFill/>
        </p:spPr>
        <p:txBody>
          <a:bodyPr wrap="square" rtlCol="0">
            <a:spAutoFit/>
          </a:bodyPr>
          <a:lstStyle/>
          <a:p>
            <a:pPr defTabSz="457200"/>
            <a:r>
              <a:rPr lang="en-GB" sz="2200" b="1" dirty="0">
                <a:solidFill>
                  <a:prstClr val="black"/>
                </a:solidFill>
                <a:latin typeface="Calibri"/>
              </a:rPr>
              <a:t>5</a:t>
            </a:r>
          </a:p>
        </p:txBody>
      </p:sp>
      <p:sp>
        <p:nvSpPr>
          <p:cNvPr id="32" name="TextBox 31"/>
          <p:cNvSpPr txBox="1"/>
          <p:nvPr/>
        </p:nvSpPr>
        <p:spPr>
          <a:xfrm>
            <a:off x="8503468" y="2249024"/>
            <a:ext cx="688622" cy="430887"/>
          </a:xfrm>
          <a:prstGeom prst="rect">
            <a:avLst/>
          </a:prstGeom>
          <a:noFill/>
        </p:spPr>
        <p:txBody>
          <a:bodyPr wrap="square" rtlCol="0">
            <a:spAutoFit/>
          </a:bodyPr>
          <a:lstStyle/>
          <a:p>
            <a:pPr defTabSz="457200"/>
            <a:r>
              <a:rPr lang="en-GB" sz="2200" b="1" dirty="0">
                <a:solidFill>
                  <a:prstClr val="black"/>
                </a:solidFill>
                <a:latin typeface="Calibri"/>
              </a:rPr>
              <a:t>4</a:t>
            </a:r>
          </a:p>
        </p:txBody>
      </p:sp>
      <p:sp>
        <p:nvSpPr>
          <p:cNvPr id="33" name="TextBox 32"/>
          <p:cNvSpPr txBox="1"/>
          <p:nvPr/>
        </p:nvSpPr>
        <p:spPr>
          <a:xfrm>
            <a:off x="7891469" y="2643239"/>
            <a:ext cx="344311" cy="430887"/>
          </a:xfrm>
          <a:prstGeom prst="rect">
            <a:avLst/>
          </a:prstGeom>
          <a:noFill/>
        </p:spPr>
        <p:txBody>
          <a:bodyPr wrap="square" rtlCol="0">
            <a:spAutoFit/>
          </a:bodyPr>
          <a:lstStyle/>
          <a:p>
            <a:pPr defTabSz="457200"/>
            <a:r>
              <a:rPr lang="en-GB" sz="2200" b="1" dirty="0">
                <a:solidFill>
                  <a:prstClr val="black"/>
                </a:solidFill>
                <a:latin typeface="Calibri"/>
              </a:rPr>
              <a:t>+</a:t>
            </a:r>
          </a:p>
        </p:txBody>
      </p:sp>
      <p:sp>
        <p:nvSpPr>
          <p:cNvPr id="34" name="TextBox 33"/>
          <p:cNvSpPr txBox="1"/>
          <p:nvPr/>
        </p:nvSpPr>
        <p:spPr>
          <a:xfrm>
            <a:off x="8143368" y="3006001"/>
            <a:ext cx="688622" cy="430887"/>
          </a:xfrm>
          <a:prstGeom prst="rect">
            <a:avLst/>
          </a:prstGeom>
          <a:noFill/>
        </p:spPr>
        <p:txBody>
          <a:bodyPr wrap="square" rtlCol="0">
            <a:spAutoFit/>
          </a:bodyPr>
          <a:lstStyle/>
          <a:p>
            <a:pPr defTabSz="457200"/>
            <a:r>
              <a:rPr lang="en-GB" sz="2200" b="1" dirty="0">
                <a:solidFill>
                  <a:srgbClr val="C00000"/>
                </a:solidFill>
                <a:latin typeface="Calibri"/>
              </a:rPr>
              <a:t>1</a:t>
            </a:r>
          </a:p>
        </p:txBody>
      </p:sp>
      <p:sp>
        <p:nvSpPr>
          <p:cNvPr id="41" name="TextBox 40"/>
          <p:cNvSpPr txBox="1"/>
          <p:nvPr/>
        </p:nvSpPr>
        <p:spPr>
          <a:xfrm>
            <a:off x="8323368" y="3006001"/>
            <a:ext cx="688622" cy="430887"/>
          </a:xfrm>
          <a:prstGeom prst="rect">
            <a:avLst/>
          </a:prstGeom>
          <a:noFill/>
        </p:spPr>
        <p:txBody>
          <a:bodyPr wrap="square" rtlCol="0">
            <a:spAutoFit/>
          </a:bodyPr>
          <a:lstStyle/>
          <a:p>
            <a:pPr defTabSz="457200"/>
            <a:r>
              <a:rPr lang="en-GB" sz="2200" b="1" dirty="0">
                <a:solidFill>
                  <a:srgbClr val="C00000"/>
                </a:solidFill>
                <a:latin typeface="Calibri"/>
              </a:rPr>
              <a:t>1</a:t>
            </a:r>
          </a:p>
        </p:txBody>
      </p:sp>
      <p:sp>
        <p:nvSpPr>
          <p:cNvPr id="43" name="Rectangle 42"/>
          <p:cNvSpPr/>
          <p:nvPr/>
        </p:nvSpPr>
        <p:spPr>
          <a:xfrm>
            <a:off x="3158118" y="848337"/>
            <a:ext cx="1478290" cy="461665"/>
          </a:xfrm>
          <a:prstGeom prst="rect">
            <a:avLst/>
          </a:prstGeom>
          <a:solidFill>
            <a:schemeClr val="bg1"/>
          </a:solidFill>
          <a:ln w="15875">
            <a:solidFill>
              <a:schemeClr val="tx1"/>
            </a:solidFill>
          </a:ln>
          <a:effectLst>
            <a:outerShdw blurRad="50800" dist="38100" dir="6000000" algn="t" rotWithShape="0">
              <a:prstClr val="black">
                <a:alpha val="40000"/>
              </a:prstClr>
            </a:outerShdw>
          </a:effectLst>
        </p:spPr>
        <p:txBody>
          <a:bodyPr wrap="none">
            <a:spAutoFit/>
          </a:bodyPr>
          <a:lstStyle/>
          <a:p>
            <a:pPr defTabSz="457200"/>
            <a:r>
              <a:rPr lang="en-GB" sz="2400" b="1" dirty="0">
                <a:solidFill>
                  <a:prstClr val="black"/>
                </a:solidFill>
                <a:latin typeface="Calibri"/>
              </a:rPr>
              <a:t>654 + 567 </a:t>
            </a:r>
          </a:p>
        </p:txBody>
      </p:sp>
      <p:sp>
        <p:nvSpPr>
          <p:cNvPr id="44" name="Speech Bubble: Rectangle with Corners Rounded 10">
            <a:extLst>
              <a:ext uri="{FF2B5EF4-FFF2-40B4-BE49-F238E27FC236}">
                <a16:creationId xmlns:a16="http://schemas.microsoft.com/office/drawing/2014/main" id="{CD2579CE-2DB8-4F93-8ECD-0E9BF715B235}"/>
              </a:ext>
            </a:extLst>
          </p:cNvPr>
          <p:cNvSpPr/>
          <p:nvPr/>
        </p:nvSpPr>
        <p:spPr>
          <a:xfrm>
            <a:off x="5717392" y="704850"/>
            <a:ext cx="4040616" cy="846498"/>
          </a:xfrm>
          <a:prstGeom prst="wedgeEllipseCallout">
            <a:avLst>
              <a:gd name="adj1" fmla="val -24733"/>
              <a:gd name="adj2" fmla="val 78675"/>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253746"/>
                </a:solidFill>
                <a:latin typeface="Calibri"/>
              </a:rPr>
              <a:t>Now let’s check with the </a:t>
            </a:r>
            <a:r>
              <a:rPr lang="en-GB" b="1" dirty="0">
                <a:solidFill>
                  <a:srgbClr val="FF0000"/>
                </a:solidFill>
                <a:latin typeface="Calibri"/>
              </a:rPr>
              <a:t>compact method.</a:t>
            </a:r>
          </a:p>
        </p:txBody>
      </p:sp>
      <p:sp>
        <p:nvSpPr>
          <p:cNvPr id="45" name="Speech Bubble: Rectangle with Corners Rounded 10">
            <a:extLst>
              <a:ext uri="{FF2B5EF4-FFF2-40B4-BE49-F238E27FC236}">
                <a16:creationId xmlns:a16="http://schemas.microsoft.com/office/drawing/2014/main" id="{CD2579CE-2DB8-4F93-8ECD-0E9BF715B235}"/>
              </a:ext>
            </a:extLst>
          </p:cNvPr>
          <p:cNvSpPr/>
          <p:nvPr/>
        </p:nvSpPr>
        <p:spPr>
          <a:xfrm>
            <a:off x="2146662" y="1798177"/>
            <a:ext cx="4290620" cy="1754891"/>
          </a:xfrm>
          <a:prstGeom prst="wedgeEllipseCallout">
            <a:avLst>
              <a:gd name="adj1" fmla="val 12562"/>
              <a:gd name="adj2" fmla="val 85188"/>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253746"/>
                </a:solidFill>
                <a:latin typeface="Calibri"/>
              </a:rPr>
              <a:t>Set the numbers out neatly, leaving a space, then a line for the answer.</a:t>
            </a:r>
          </a:p>
        </p:txBody>
      </p:sp>
      <p:sp>
        <p:nvSpPr>
          <p:cNvPr id="46" name="Speech Bubble: Rectangle with Corners Rounded 10">
            <a:extLst>
              <a:ext uri="{FF2B5EF4-FFF2-40B4-BE49-F238E27FC236}">
                <a16:creationId xmlns:a16="http://schemas.microsoft.com/office/drawing/2014/main" id="{CD2579CE-2DB8-4F93-8ECD-0E9BF715B235}"/>
              </a:ext>
            </a:extLst>
          </p:cNvPr>
          <p:cNvSpPr/>
          <p:nvPr/>
        </p:nvSpPr>
        <p:spPr>
          <a:xfrm>
            <a:off x="1943100" y="1723958"/>
            <a:ext cx="4290934" cy="1754891"/>
          </a:xfrm>
          <a:prstGeom prst="wedgeEllipseCallout">
            <a:avLst>
              <a:gd name="adj1" fmla="val 18183"/>
              <a:gd name="adj2" fmla="val 87359"/>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FF0000"/>
                </a:solidFill>
                <a:latin typeface="Calibri"/>
              </a:rPr>
              <a:t>Add the 1s.</a:t>
            </a:r>
            <a:r>
              <a:rPr lang="en-GB" b="1" dirty="0">
                <a:solidFill>
                  <a:srgbClr val="253746"/>
                </a:solidFill>
                <a:latin typeface="Calibri"/>
              </a:rPr>
              <a:t> Put 1 in the answer line under the 1s and 1 in 10s column in the waiting line.</a:t>
            </a:r>
          </a:p>
        </p:txBody>
      </p:sp>
      <p:sp>
        <p:nvSpPr>
          <p:cNvPr id="47" name="Speech Bubble: Rectangle with Corners Rounded 10">
            <a:extLst>
              <a:ext uri="{FF2B5EF4-FFF2-40B4-BE49-F238E27FC236}">
                <a16:creationId xmlns:a16="http://schemas.microsoft.com/office/drawing/2014/main" id="{CD2579CE-2DB8-4F93-8ECD-0E9BF715B235}"/>
              </a:ext>
            </a:extLst>
          </p:cNvPr>
          <p:cNvSpPr/>
          <p:nvPr/>
        </p:nvSpPr>
        <p:spPr>
          <a:xfrm>
            <a:off x="2146663" y="1723958"/>
            <a:ext cx="4142449" cy="1754891"/>
          </a:xfrm>
          <a:prstGeom prst="wedgeEllipseCallout">
            <a:avLst>
              <a:gd name="adj1" fmla="val 21561"/>
              <a:gd name="adj2" fmla="val 87359"/>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FF0000"/>
                </a:solidFill>
                <a:latin typeface="Calibri"/>
              </a:rPr>
              <a:t>Add the 10s. </a:t>
            </a:r>
            <a:r>
              <a:rPr lang="en-GB" b="1" dirty="0">
                <a:solidFill>
                  <a:srgbClr val="253746"/>
                </a:solidFill>
                <a:latin typeface="Calibri"/>
              </a:rPr>
              <a:t>Put 2 in the answer line under the 10s and 1 in 100s in the waiting line.</a:t>
            </a:r>
          </a:p>
        </p:txBody>
      </p:sp>
      <p:sp>
        <p:nvSpPr>
          <p:cNvPr id="48" name="Speech Bubble: Rectangle with Corners Rounded 10">
            <a:extLst>
              <a:ext uri="{FF2B5EF4-FFF2-40B4-BE49-F238E27FC236}">
                <a16:creationId xmlns:a16="http://schemas.microsoft.com/office/drawing/2014/main" id="{CD2579CE-2DB8-4F93-8ECD-0E9BF715B235}"/>
              </a:ext>
            </a:extLst>
          </p:cNvPr>
          <p:cNvSpPr/>
          <p:nvPr/>
        </p:nvSpPr>
        <p:spPr>
          <a:xfrm>
            <a:off x="2165925" y="1896644"/>
            <a:ext cx="4252095" cy="1754891"/>
          </a:xfrm>
          <a:prstGeom prst="wedgeEllipseCallout">
            <a:avLst>
              <a:gd name="adj1" fmla="val 12900"/>
              <a:gd name="adj2" fmla="val 75780"/>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FF0000"/>
                </a:solidFill>
                <a:latin typeface="Calibri"/>
              </a:rPr>
              <a:t>Add the 100s. </a:t>
            </a:r>
            <a:r>
              <a:rPr lang="en-GB" b="1" dirty="0">
                <a:solidFill>
                  <a:srgbClr val="253746"/>
                </a:solidFill>
                <a:latin typeface="Calibri"/>
              </a:rPr>
              <a:t>Put 1 and 2 under the 1000s and 100s in the answer line.</a:t>
            </a:r>
          </a:p>
        </p:txBody>
      </p:sp>
      <p:sp>
        <p:nvSpPr>
          <p:cNvPr id="49" name="TextBox 48"/>
          <p:cNvSpPr txBox="1"/>
          <p:nvPr/>
        </p:nvSpPr>
        <p:spPr>
          <a:xfrm>
            <a:off x="7964400" y="3438001"/>
            <a:ext cx="688622" cy="430887"/>
          </a:xfrm>
          <a:prstGeom prst="rect">
            <a:avLst/>
          </a:prstGeom>
          <a:noFill/>
        </p:spPr>
        <p:txBody>
          <a:bodyPr wrap="square" rtlCol="0">
            <a:spAutoFit/>
          </a:bodyPr>
          <a:lstStyle/>
          <a:p>
            <a:pPr defTabSz="457200"/>
            <a:r>
              <a:rPr lang="en-GB" sz="2200" b="1" dirty="0">
                <a:solidFill>
                  <a:prstClr val="black"/>
                </a:solidFill>
                <a:latin typeface="Calibri"/>
              </a:rPr>
              <a:t>1</a:t>
            </a:r>
          </a:p>
        </p:txBody>
      </p:sp>
      <p:pic>
        <p:nvPicPr>
          <p:cNvPr id="3" name="Picture 2"/>
          <p:cNvPicPr>
            <a:picLocks noChangeAspect="1"/>
          </p:cNvPicPr>
          <p:nvPr/>
        </p:nvPicPr>
        <p:blipFill>
          <a:blip r:embed="rId3"/>
          <a:stretch>
            <a:fillRect/>
          </a:stretch>
        </p:blipFill>
        <p:spPr>
          <a:xfrm>
            <a:off x="1296055" y="94137"/>
            <a:ext cx="9986113" cy="536494"/>
          </a:xfrm>
          <a:prstGeom prst="rect">
            <a:avLst/>
          </a:prstGeom>
        </p:spPr>
      </p:pic>
    </p:spTree>
    <p:extLst>
      <p:ext uri="{BB962C8B-B14F-4D97-AF65-F5344CB8AC3E}">
        <p14:creationId xmlns:p14="http://schemas.microsoft.com/office/powerpoint/2010/main" val="3476671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500"/>
                                        <p:tgtEl>
                                          <p:spTgt spid="3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1500"/>
                            </p:stCondLst>
                            <p:childTnLst>
                              <p:par>
                                <p:cTn id="37" presetID="10" presetClass="entr" presetSubtype="0"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xit" presetSubtype="0" fill="hold" grpId="1" nodeType="clickEffect">
                                  <p:stCondLst>
                                    <p:cond delay="0"/>
                                  </p:stCondLst>
                                  <p:childTnLst>
                                    <p:set>
                                      <p:cBhvr>
                                        <p:cTn id="47" dur="1" fill="hold">
                                          <p:stCondLst>
                                            <p:cond delay="0"/>
                                          </p:stCondLst>
                                        </p:cTn>
                                        <p:tgtEl>
                                          <p:spTgt spid="45"/>
                                        </p:tgtEl>
                                        <p:attrNameLst>
                                          <p:attrName>style.visibility</p:attrName>
                                        </p:attrNameLst>
                                      </p:cBhvr>
                                      <p:to>
                                        <p:strVal val="hidden"/>
                                      </p:to>
                                    </p:set>
                                  </p:childTnLst>
                                </p:cTn>
                              </p:par>
                              <p:par>
                                <p:cTn id="48" presetID="10"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par>
                          <p:cTn id="51" fill="hold">
                            <p:stCondLst>
                              <p:cond delay="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500"/>
                                        <p:tgtEl>
                                          <p:spTgt spid="41"/>
                                        </p:tgtEl>
                                      </p:cBhvr>
                                    </p:animEffect>
                                  </p:childTnLst>
                                </p:cTn>
                              </p:par>
                            </p:childTnLst>
                          </p:cTn>
                        </p:par>
                        <p:par>
                          <p:cTn id="55" fill="hold">
                            <p:stCondLst>
                              <p:cond delay="1000"/>
                            </p:stCondLst>
                            <p:childTnLst>
                              <p:par>
                                <p:cTn id="56" presetID="10" presetClass="entr" presetSubtype="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500"/>
                                        <p:tgtEl>
                                          <p:spTgt spid="46"/>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1" nodeType="clickEffect">
                                  <p:stCondLst>
                                    <p:cond delay="0"/>
                                  </p:stCondLst>
                                  <p:childTnLst>
                                    <p:set>
                                      <p:cBhvr>
                                        <p:cTn id="62" dur="1" fill="hold">
                                          <p:stCondLst>
                                            <p:cond delay="0"/>
                                          </p:stCondLst>
                                        </p:cTn>
                                        <p:tgtEl>
                                          <p:spTgt spid="46"/>
                                        </p:tgtEl>
                                        <p:attrNameLst>
                                          <p:attrName>style.visibility</p:attrName>
                                        </p:attrNameLst>
                                      </p:cBhvr>
                                      <p:to>
                                        <p:strVal val="hidden"/>
                                      </p:to>
                                    </p:set>
                                  </p:childTnLst>
                                </p:cTn>
                              </p:par>
                              <p:par>
                                <p:cTn id="63" presetID="10"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childTnLst>
                          </p:cTn>
                        </p:par>
                        <p:par>
                          <p:cTn id="66" fill="hold">
                            <p:stCondLst>
                              <p:cond delay="500"/>
                            </p:stCondLst>
                            <p:childTnLst>
                              <p:par>
                                <p:cTn id="67" presetID="10" presetClass="entr" presetSubtype="0" fill="hold" grpId="0" nodeType="after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500"/>
                                        <p:tgtEl>
                                          <p:spTgt spid="34"/>
                                        </p:tgtEl>
                                      </p:cBhvr>
                                    </p:animEffect>
                                  </p:childTnLst>
                                </p:cTn>
                              </p:par>
                            </p:childTnLst>
                          </p:cTn>
                        </p:par>
                        <p:par>
                          <p:cTn id="70" fill="hold">
                            <p:stCondLst>
                              <p:cond delay="1000"/>
                            </p:stCondLst>
                            <p:childTnLst>
                              <p:par>
                                <p:cTn id="71" presetID="10"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500"/>
                                        <p:tgtEl>
                                          <p:spTgt spid="47"/>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xit" presetSubtype="0" fill="hold" grpId="1" nodeType="clickEffect">
                                  <p:stCondLst>
                                    <p:cond delay="0"/>
                                  </p:stCondLst>
                                  <p:childTnLst>
                                    <p:set>
                                      <p:cBhvr>
                                        <p:cTn id="77" dur="1" fill="hold">
                                          <p:stCondLst>
                                            <p:cond delay="0"/>
                                          </p:stCondLst>
                                        </p:cTn>
                                        <p:tgtEl>
                                          <p:spTgt spid="47"/>
                                        </p:tgtEl>
                                        <p:attrNameLst>
                                          <p:attrName>style.visibility</p:attrName>
                                        </p:attrNameLst>
                                      </p:cBhvr>
                                      <p:to>
                                        <p:strVal val="hidden"/>
                                      </p:to>
                                    </p:set>
                                  </p:childTnLst>
                                </p:cTn>
                              </p:par>
                              <p:par>
                                <p:cTn id="78" presetID="10" presetClass="entr" presetSubtype="0" fill="hold" grpId="0" nodeType="with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fade">
                                      <p:cBhvr>
                                        <p:cTn id="80" dur="500"/>
                                        <p:tgtEl>
                                          <p:spTgt spid="49"/>
                                        </p:tgtEl>
                                      </p:cBhvr>
                                    </p:animEffect>
                                  </p:childTnLst>
                                </p:cTn>
                              </p:par>
                            </p:childTnLst>
                          </p:cTn>
                        </p:par>
                        <p:par>
                          <p:cTn id="81" fill="hold">
                            <p:stCondLst>
                              <p:cond delay="500"/>
                            </p:stCondLst>
                            <p:childTnLst>
                              <p:par>
                                <p:cTn id="82" presetID="10" presetClass="entr" presetSubtype="0"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500"/>
                                        <p:tgtEl>
                                          <p:spTgt spid="24"/>
                                        </p:tgtEl>
                                      </p:cBhvr>
                                    </p:animEffect>
                                  </p:childTnLst>
                                </p:cTn>
                              </p:par>
                            </p:childTnLst>
                          </p:cTn>
                        </p:par>
                        <p:par>
                          <p:cTn id="85" fill="hold">
                            <p:stCondLst>
                              <p:cond delay="1000"/>
                            </p:stCondLst>
                            <p:childTnLst>
                              <p:par>
                                <p:cTn id="86" presetID="10" presetClass="entr" presetSubtype="0" fill="hold" grpId="0" nodeType="after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fade">
                                      <p:cBhvr>
                                        <p:cTn id="8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P spid="25" grpId="0"/>
      <p:bldP spid="26" grpId="0"/>
      <p:bldP spid="27" grpId="0"/>
      <p:bldP spid="28" grpId="0"/>
      <p:bldP spid="29" grpId="0"/>
      <p:bldP spid="30" grpId="0"/>
      <p:bldP spid="31" grpId="0"/>
      <p:bldP spid="32" grpId="0"/>
      <p:bldP spid="33" grpId="0"/>
      <p:bldP spid="34" grpId="0"/>
      <p:bldP spid="41" grpId="0"/>
      <p:bldP spid="44" grpId="0" animBg="1"/>
      <p:bldP spid="45" grpId="0" animBg="1"/>
      <p:bldP spid="45" grpId="1" animBg="1"/>
      <p:bldP spid="46" grpId="0" animBg="1"/>
      <p:bldP spid="46" grpId="1" animBg="1"/>
      <p:bldP spid="47" grpId="0" animBg="1"/>
      <p:bldP spid="47" grpId="1" animBg="1"/>
      <p:bldP spid="48" grpId="0" animBg="1"/>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a:xfrm>
            <a:off x="5657031" y="6077168"/>
            <a:ext cx="719921" cy="365125"/>
          </a:xfrm>
        </p:spPr>
        <p:txBody>
          <a:bodyPr/>
          <a:lstStyle/>
          <a:p>
            <a:pPr defTabSz="457200"/>
            <a:fld id="{BA0EE811-478C-4958-8104-2A70B5A19611}" type="slidenum">
              <a:rPr lang="en-GB">
                <a:latin typeface="Calibri"/>
              </a:rPr>
              <a:pPr defTabSz="457200"/>
              <a:t>6</a:t>
            </a:fld>
            <a:endParaRPr lang="en-GB" dirty="0">
              <a:latin typeface="Calibri"/>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6777469" y="6077169"/>
            <a:ext cx="3723776" cy="365125"/>
          </a:xfrm>
        </p:spPr>
        <p:txBody>
          <a:bodyPr/>
          <a:lstStyle/>
          <a:p>
            <a:pPr algn="r" defTabSz="457200"/>
            <a:r>
              <a:rPr lang="en-GB" dirty="0">
                <a:latin typeface="Calibri"/>
              </a:rPr>
              <a:t>Year 3</a:t>
            </a:r>
          </a:p>
        </p:txBody>
      </p:sp>
      <p:sp>
        <p:nvSpPr>
          <p:cNvPr id="5" name="Folded Corner 4"/>
          <p:cNvSpPr/>
          <p:nvPr/>
        </p:nvSpPr>
        <p:spPr>
          <a:xfrm>
            <a:off x="2423650" y="3024971"/>
            <a:ext cx="2519999" cy="2069343"/>
          </a:xfrm>
          <a:prstGeom prst="foldedCorner">
            <a:avLst/>
          </a:prstGeom>
          <a:solidFill>
            <a:schemeClr val="bg1">
              <a:lumMod val="9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endParaRPr lang="en-GB" sz="2200" b="1" dirty="0">
              <a:solidFill>
                <a:srgbClr val="253746"/>
              </a:solidFill>
              <a:latin typeface="Calibri"/>
            </a:endParaRPr>
          </a:p>
          <a:p>
            <a:pPr defTabSz="457200"/>
            <a:r>
              <a:rPr lang="en-GB" sz="2200" b="1" dirty="0">
                <a:solidFill>
                  <a:srgbClr val="253746"/>
                </a:solidFill>
                <a:latin typeface="Calibri"/>
              </a:rPr>
              <a:t>         </a:t>
            </a:r>
          </a:p>
          <a:p>
            <a:pPr defTabSz="457200"/>
            <a:r>
              <a:rPr lang="en-GB" sz="2200" b="1" dirty="0">
                <a:solidFill>
                  <a:srgbClr val="253746"/>
                </a:solidFill>
                <a:latin typeface="Calibri"/>
              </a:rPr>
              <a:t>             </a:t>
            </a:r>
          </a:p>
          <a:p>
            <a:pPr defTabSz="457200"/>
            <a:r>
              <a:rPr lang="en-GB" sz="2200" b="1" dirty="0">
                <a:solidFill>
                  <a:srgbClr val="253746"/>
                </a:solidFill>
                <a:latin typeface="Calibri"/>
              </a:rPr>
              <a:t>         </a:t>
            </a:r>
          </a:p>
        </p:txBody>
      </p:sp>
      <p:cxnSp>
        <p:nvCxnSpPr>
          <p:cNvPr id="6" name="Straight Connector 5"/>
          <p:cNvCxnSpPr/>
          <p:nvPr/>
        </p:nvCxnSpPr>
        <p:spPr>
          <a:xfrm>
            <a:off x="3065057" y="4201435"/>
            <a:ext cx="1361485" cy="231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892900" y="4201435"/>
            <a:ext cx="860779" cy="430887"/>
          </a:xfrm>
          <a:prstGeom prst="rect">
            <a:avLst/>
          </a:prstGeom>
          <a:noFill/>
        </p:spPr>
        <p:txBody>
          <a:bodyPr wrap="square" rtlCol="0">
            <a:spAutoFit/>
          </a:bodyPr>
          <a:lstStyle/>
          <a:p>
            <a:pPr defTabSz="457200"/>
            <a:r>
              <a:rPr lang="en-GB" sz="2200" b="1" dirty="0">
                <a:solidFill>
                  <a:prstClr val="black"/>
                </a:solidFill>
                <a:latin typeface="Calibri"/>
              </a:rPr>
              <a:t>1200</a:t>
            </a:r>
          </a:p>
        </p:txBody>
      </p:sp>
      <p:sp>
        <p:nvSpPr>
          <p:cNvPr id="8" name="TextBox 7"/>
          <p:cNvSpPr txBox="1"/>
          <p:nvPr/>
        </p:nvSpPr>
        <p:spPr>
          <a:xfrm>
            <a:off x="3677056" y="4201435"/>
            <a:ext cx="688622" cy="430887"/>
          </a:xfrm>
          <a:prstGeom prst="rect">
            <a:avLst/>
          </a:prstGeom>
          <a:noFill/>
        </p:spPr>
        <p:txBody>
          <a:bodyPr wrap="square" rtlCol="0">
            <a:spAutoFit/>
          </a:bodyPr>
          <a:lstStyle/>
          <a:p>
            <a:pPr defTabSz="457200"/>
            <a:r>
              <a:rPr lang="en-GB" sz="2200" b="1" dirty="0">
                <a:solidFill>
                  <a:prstClr val="black"/>
                </a:solidFill>
                <a:latin typeface="Calibri"/>
              </a:rPr>
              <a:t>20</a:t>
            </a:r>
          </a:p>
        </p:txBody>
      </p:sp>
      <p:sp>
        <p:nvSpPr>
          <p:cNvPr id="9" name="TextBox 8"/>
          <p:cNvSpPr txBox="1"/>
          <p:nvPr/>
        </p:nvSpPr>
        <p:spPr>
          <a:xfrm>
            <a:off x="4145056" y="4201435"/>
            <a:ext cx="688622" cy="430887"/>
          </a:xfrm>
          <a:prstGeom prst="rect">
            <a:avLst/>
          </a:prstGeom>
          <a:noFill/>
        </p:spPr>
        <p:txBody>
          <a:bodyPr wrap="square" rtlCol="0">
            <a:spAutoFit/>
          </a:bodyPr>
          <a:lstStyle/>
          <a:p>
            <a:pPr defTabSz="457200"/>
            <a:r>
              <a:rPr lang="en-GB" sz="2200" b="1" dirty="0">
                <a:solidFill>
                  <a:prstClr val="black"/>
                </a:solidFill>
                <a:latin typeface="Calibri"/>
              </a:rPr>
              <a:t>1</a:t>
            </a:r>
          </a:p>
        </p:txBody>
      </p:sp>
      <p:sp>
        <p:nvSpPr>
          <p:cNvPr id="11" name="TextBox 10"/>
          <p:cNvSpPr txBox="1"/>
          <p:nvPr/>
        </p:nvSpPr>
        <p:spPr>
          <a:xfrm>
            <a:off x="3065056" y="3408582"/>
            <a:ext cx="688622" cy="430887"/>
          </a:xfrm>
          <a:prstGeom prst="rect">
            <a:avLst/>
          </a:prstGeom>
          <a:noFill/>
        </p:spPr>
        <p:txBody>
          <a:bodyPr wrap="square" rtlCol="0">
            <a:spAutoFit/>
          </a:bodyPr>
          <a:lstStyle/>
          <a:p>
            <a:pPr defTabSz="457200"/>
            <a:r>
              <a:rPr lang="en-GB" sz="2200" b="1" dirty="0">
                <a:solidFill>
                  <a:prstClr val="black"/>
                </a:solidFill>
                <a:latin typeface="Calibri"/>
              </a:rPr>
              <a:t>500</a:t>
            </a:r>
          </a:p>
        </p:txBody>
      </p:sp>
      <p:sp>
        <p:nvSpPr>
          <p:cNvPr id="13" name="TextBox 12"/>
          <p:cNvSpPr txBox="1"/>
          <p:nvPr/>
        </p:nvSpPr>
        <p:spPr>
          <a:xfrm>
            <a:off x="3677056" y="3408582"/>
            <a:ext cx="688622" cy="430887"/>
          </a:xfrm>
          <a:prstGeom prst="rect">
            <a:avLst/>
          </a:prstGeom>
          <a:noFill/>
        </p:spPr>
        <p:txBody>
          <a:bodyPr wrap="square" rtlCol="0">
            <a:spAutoFit/>
          </a:bodyPr>
          <a:lstStyle/>
          <a:p>
            <a:pPr defTabSz="457200"/>
            <a:r>
              <a:rPr lang="en-GB" sz="2200" b="1" dirty="0">
                <a:solidFill>
                  <a:prstClr val="black"/>
                </a:solidFill>
                <a:latin typeface="Calibri"/>
              </a:rPr>
              <a:t>60</a:t>
            </a:r>
          </a:p>
        </p:txBody>
      </p:sp>
      <p:sp>
        <p:nvSpPr>
          <p:cNvPr id="14" name="TextBox 13"/>
          <p:cNvSpPr txBox="1"/>
          <p:nvPr/>
        </p:nvSpPr>
        <p:spPr>
          <a:xfrm>
            <a:off x="4145056" y="3408582"/>
            <a:ext cx="688622" cy="430887"/>
          </a:xfrm>
          <a:prstGeom prst="rect">
            <a:avLst/>
          </a:prstGeom>
          <a:noFill/>
        </p:spPr>
        <p:txBody>
          <a:bodyPr wrap="square" rtlCol="0">
            <a:spAutoFit/>
          </a:bodyPr>
          <a:lstStyle/>
          <a:p>
            <a:pPr defTabSz="457200"/>
            <a:r>
              <a:rPr lang="en-GB" sz="2200" b="1" dirty="0">
                <a:solidFill>
                  <a:prstClr val="black"/>
                </a:solidFill>
                <a:latin typeface="Calibri"/>
              </a:rPr>
              <a:t>7</a:t>
            </a:r>
          </a:p>
        </p:txBody>
      </p:sp>
      <p:sp>
        <p:nvSpPr>
          <p:cNvPr id="15" name="TextBox 14"/>
          <p:cNvSpPr txBox="1"/>
          <p:nvPr/>
        </p:nvSpPr>
        <p:spPr>
          <a:xfrm>
            <a:off x="3065056" y="3014367"/>
            <a:ext cx="688622" cy="430887"/>
          </a:xfrm>
          <a:prstGeom prst="rect">
            <a:avLst/>
          </a:prstGeom>
          <a:noFill/>
        </p:spPr>
        <p:txBody>
          <a:bodyPr wrap="square" rtlCol="0">
            <a:spAutoFit/>
          </a:bodyPr>
          <a:lstStyle/>
          <a:p>
            <a:pPr defTabSz="457200"/>
            <a:r>
              <a:rPr lang="en-GB" sz="2200" b="1" dirty="0">
                <a:solidFill>
                  <a:prstClr val="black"/>
                </a:solidFill>
                <a:latin typeface="Calibri"/>
              </a:rPr>
              <a:t>600</a:t>
            </a:r>
          </a:p>
        </p:txBody>
      </p:sp>
      <p:sp>
        <p:nvSpPr>
          <p:cNvPr id="16" name="TextBox 15"/>
          <p:cNvSpPr txBox="1"/>
          <p:nvPr/>
        </p:nvSpPr>
        <p:spPr>
          <a:xfrm>
            <a:off x="3677056" y="3014367"/>
            <a:ext cx="688622" cy="430887"/>
          </a:xfrm>
          <a:prstGeom prst="rect">
            <a:avLst/>
          </a:prstGeom>
          <a:noFill/>
        </p:spPr>
        <p:txBody>
          <a:bodyPr wrap="square" rtlCol="0">
            <a:spAutoFit/>
          </a:bodyPr>
          <a:lstStyle/>
          <a:p>
            <a:pPr defTabSz="457200"/>
            <a:r>
              <a:rPr lang="en-GB" sz="2200" b="1" dirty="0">
                <a:solidFill>
                  <a:prstClr val="black"/>
                </a:solidFill>
                <a:latin typeface="Calibri"/>
              </a:rPr>
              <a:t>50</a:t>
            </a:r>
          </a:p>
        </p:txBody>
      </p:sp>
      <p:sp>
        <p:nvSpPr>
          <p:cNvPr id="17" name="TextBox 16"/>
          <p:cNvSpPr txBox="1"/>
          <p:nvPr/>
        </p:nvSpPr>
        <p:spPr>
          <a:xfrm>
            <a:off x="4145056" y="3014367"/>
            <a:ext cx="688622" cy="430887"/>
          </a:xfrm>
          <a:prstGeom prst="rect">
            <a:avLst/>
          </a:prstGeom>
          <a:noFill/>
        </p:spPr>
        <p:txBody>
          <a:bodyPr wrap="square" rtlCol="0">
            <a:spAutoFit/>
          </a:bodyPr>
          <a:lstStyle/>
          <a:p>
            <a:pPr defTabSz="457200"/>
            <a:r>
              <a:rPr lang="en-GB" sz="2200" b="1" dirty="0">
                <a:solidFill>
                  <a:prstClr val="black"/>
                </a:solidFill>
                <a:latin typeface="Calibri"/>
              </a:rPr>
              <a:t>4</a:t>
            </a:r>
          </a:p>
        </p:txBody>
      </p:sp>
      <p:sp>
        <p:nvSpPr>
          <p:cNvPr id="18" name="TextBox 17"/>
          <p:cNvSpPr txBox="1"/>
          <p:nvPr/>
        </p:nvSpPr>
        <p:spPr>
          <a:xfrm>
            <a:off x="2720745" y="3408582"/>
            <a:ext cx="344311" cy="430887"/>
          </a:xfrm>
          <a:prstGeom prst="rect">
            <a:avLst/>
          </a:prstGeom>
          <a:noFill/>
        </p:spPr>
        <p:txBody>
          <a:bodyPr wrap="square" rtlCol="0">
            <a:spAutoFit/>
          </a:bodyPr>
          <a:lstStyle/>
          <a:p>
            <a:pPr defTabSz="457200"/>
            <a:r>
              <a:rPr lang="en-GB" sz="2200" b="1" dirty="0">
                <a:solidFill>
                  <a:prstClr val="black"/>
                </a:solidFill>
                <a:latin typeface="Calibri"/>
              </a:rPr>
              <a:t>+</a:t>
            </a:r>
          </a:p>
        </p:txBody>
      </p:sp>
      <p:sp>
        <p:nvSpPr>
          <p:cNvPr id="19" name="TextBox 18"/>
          <p:cNvSpPr txBox="1"/>
          <p:nvPr/>
        </p:nvSpPr>
        <p:spPr>
          <a:xfrm>
            <a:off x="3064070" y="3769435"/>
            <a:ext cx="688622" cy="430887"/>
          </a:xfrm>
          <a:prstGeom prst="rect">
            <a:avLst/>
          </a:prstGeom>
          <a:noFill/>
        </p:spPr>
        <p:txBody>
          <a:bodyPr wrap="square" rtlCol="0">
            <a:spAutoFit/>
          </a:bodyPr>
          <a:lstStyle/>
          <a:p>
            <a:pPr defTabSz="457200"/>
            <a:r>
              <a:rPr lang="en-GB" sz="2200" b="1" dirty="0">
                <a:solidFill>
                  <a:srgbClr val="C00000"/>
                </a:solidFill>
                <a:latin typeface="Calibri"/>
              </a:rPr>
              <a:t>100</a:t>
            </a:r>
          </a:p>
        </p:txBody>
      </p:sp>
      <p:sp>
        <p:nvSpPr>
          <p:cNvPr id="21" name="TextBox 20"/>
          <p:cNvSpPr txBox="1"/>
          <p:nvPr/>
        </p:nvSpPr>
        <p:spPr>
          <a:xfrm>
            <a:off x="2060832" y="4876723"/>
            <a:ext cx="2343911" cy="400110"/>
          </a:xfrm>
          <a:prstGeom prst="rect">
            <a:avLst/>
          </a:prstGeom>
          <a:solidFill>
            <a:schemeClr val="bg1"/>
          </a:solidFill>
          <a:ln w="12700">
            <a:solidFill>
              <a:schemeClr val="tx1"/>
            </a:solidFill>
          </a:ln>
          <a:effectLst>
            <a:outerShdw blurRad="50800" dist="38100" dir="6000000" algn="t" rotWithShape="0">
              <a:prstClr val="black">
                <a:alpha val="40000"/>
              </a:prstClr>
            </a:outerShdw>
          </a:effectLst>
        </p:spPr>
        <p:txBody>
          <a:bodyPr wrap="none" rtlCol="0">
            <a:spAutoFit/>
          </a:bodyPr>
          <a:lstStyle/>
          <a:p>
            <a:pPr defTabSz="457200"/>
            <a:r>
              <a:rPr lang="en-GB" sz="2000" b="1" dirty="0">
                <a:solidFill>
                  <a:prstClr val="black"/>
                </a:solidFill>
                <a:latin typeface="Calibri"/>
              </a:rPr>
              <a:t>1200 + 20 + 1 = 1221</a:t>
            </a:r>
          </a:p>
        </p:txBody>
      </p:sp>
      <p:sp>
        <p:nvSpPr>
          <p:cNvPr id="22" name="Folded Corner 21"/>
          <p:cNvSpPr/>
          <p:nvPr/>
        </p:nvSpPr>
        <p:spPr>
          <a:xfrm>
            <a:off x="5564067" y="3005513"/>
            <a:ext cx="2005942" cy="2069343"/>
          </a:xfrm>
          <a:prstGeom prst="foldedCorner">
            <a:avLst/>
          </a:prstGeom>
          <a:solidFill>
            <a:schemeClr val="bg1">
              <a:lumMod val="9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endParaRPr lang="en-GB" sz="2200" b="1" dirty="0">
              <a:solidFill>
                <a:srgbClr val="253746"/>
              </a:solidFill>
              <a:latin typeface="Calibri"/>
            </a:endParaRPr>
          </a:p>
          <a:p>
            <a:pPr defTabSz="457200"/>
            <a:r>
              <a:rPr lang="en-GB" sz="2200" b="1" dirty="0">
                <a:solidFill>
                  <a:srgbClr val="253746"/>
                </a:solidFill>
                <a:latin typeface="Calibri"/>
              </a:rPr>
              <a:t>         </a:t>
            </a:r>
          </a:p>
          <a:p>
            <a:pPr defTabSz="457200"/>
            <a:r>
              <a:rPr lang="en-GB" sz="2200" b="1" dirty="0">
                <a:solidFill>
                  <a:srgbClr val="253746"/>
                </a:solidFill>
                <a:latin typeface="Calibri"/>
              </a:rPr>
              <a:t>             </a:t>
            </a:r>
          </a:p>
          <a:p>
            <a:pPr defTabSz="457200"/>
            <a:r>
              <a:rPr lang="en-GB" sz="2200" b="1" dirty="0">
                <a:solidFill>
                  <a:srgbClr val="253746"/>
                </a:solidFill>
                <a:latin typeface="Calibri"/>
              </a:rPr>
              <a:t>         </a:t>
            </a:r>
          </a:p>
        </p:txBody>
      </p:sp>
      <p:cxnSp>
        <p:nvCxnSpPr>
          <p:cNvPr id="23" name="Straight Connector 22"/>
          <p:cNvCxnSpPr/>
          <p:nvPr/>
        </p:nvCxnSpPr>
        <p:spPr>
          <a:xfrm>
            <a:off x="6303106" y="4181977"/>
            <a:ext cx="720000" cy="231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396706" y="4181977"/>
            <a:ext cx="688622" cy="430887"/>
          </a:xfrm>
          <a:prstGeom prst="rect">
            <a:avLst/>
          </a:prstGeom>
          <a:noFill/>
        </p:spPr>
        <p:txBody>
          <a:bodyPr wrap="square" rtlCol="0">
            <a:spAutoFit/>
          </a:bodyPr>
          <a:lstStyle/>
          <a:p>
            <a:pPr defTabSz="457200"/>
            <a:r>
              <a:rPr lang="en-GB" sz="2200" b="1" dirty="0">
                <a:solidFill>
                  <a:prstClr val="black"/>
                </a:solidFill>
                <a:latin typeface="Calibri"/>
              </a:rPr>
              <a:t>2</a:t>
            </a:r>
          </a:p>
        </p:txBody>
      </p:sp>
      <p:sp>
        <p:nvSpPr>
          <p:cNvPr id="25" name="TextBox 24"/>
          <p:cNvSpPr txBox="1"/>
          <p:nvPr/>
        </p:nvSpPr>
        <p:spPr>
          <a:xfrm>
            <a:off x="6576806" y="4181977"/>
            <a:ext cx="688622" cy="430887"/>
          </a:xfrm>
          <a:prstGeom prst="rect">
            <a:avLst/>
          </a:prstGeom>
          <a:noFill/>
        </p:spPr>
        <p:txBody>
          <a:bodyPr wrap="square" rtlCol="0">
            <a:spAutoFit/>
          </a:bodyPr>
          <a:lstStyle/>
          <a:p>
            <a:pPr defTabSz="457200"/>
            <a:r>
              <a:rPr lang="en-GB" sz="2200" b="1" dirty="0">
                <a:solidFill>
                  <a:prstClr val="black"/>
                </a:solidFill>
                <a:latin typeface="Calibri"/>
              </a:rPr>
              <a:t>2</a:t>
            </a:r>
          </a:p>
        </p:txBody>
      </p:sp>
      <p:sp>
        <p:nvSpPr>
          <p:cNvPr id="26" name="TextBox 25"/>
          <p:cNvSpPr txBox="1"/>
          <p:nvPr/>
        </p:nvSpPr>
        <p:spPr>
          <a:xfrm>
            <a:off x="6756806" y="4181977"/>
            <a:ext cx="688622" cy="430887"/>
          </a:xfrm>
          <a:prstGeom prst="rect">
            <a:avLst/>
          </a:prstGeom>
          <a:noFill/>
        </p:spPr>
        <p:txBody>
          <a:bodyPr wrap="square" rtlCol="0">
            <a:spAutoFit/>
          </a:bodyPr>
          <a:lstStyle/>
          <a:p>
            <a:pPr defTabSz="457200"/>
            <a:r>
              <a:rPr lang="en-GB" sz="2200" b="1" dirty="0">
                <a:solidFill>
                  <a:prstClr val="black"/>
                </a:solidFill>
                <a:latin typeface="Calibri"/>
              </a:rPr>
              <a:t>1</a:t>
            </a:r>
          </a:p>
        </p:txBody>
      </p:sp>
      <p:sp>
        <p:nvSpPr>
          <p:cNvPr id="27" name="TextBox 26"/>
          <p:cNvSpPr txBox="1"/>
          <p:nvPr/>
        </p:nvSpPr>
        <p:spPr>
          <a:xfrm>
            <a:off x="6396806" y="3389124"/>
            <a:ext cx="688622" cy="430887"/>
          </a:xfrm>
          <a:prstGeom prst="rect">
            <a:avLst/>
          </a:prstGeom>
          <a:noFill/>
        </p:spPr>
        <p:txBody>
          <a:bodyPr wrap="square" rtlCol="0">
            <a:spAutoFit/>
          </a:bodyPr>
          <a:lstStyle/>
          <a:p>
            <a:pPr defTabSz="457200"/>
            <a:r>
              <a:rPr lang="en-GB" sz="2200" b="1" dirty="0">
                <a:solidFill>
                  <a:prstClr val="black"/>
                </a:solidFill>
                <a:latin typeface="Calibri"/>
              </a:rPr>
              <a:t>5</a:t>
            </a:r>
          </a:p>
        </p:txBody>
      </p:sp>
      <p:sp>
        <p:nvSpPr>
          <p:cNvPr id="28" name="TextBox 27"/>
          <p:cNvSpPr txBox="1"/>
          <p:nvPr/>
        </p:nvSpPr>
        <p:spPr>
          <a:xfrm>
            <a:off x="6576806" y="3389124"/>
            <a:ext cx="688622" cy="430887"/>
          </a:xfrm>
          <a:prstGeom prst="rect">
            <a:avLst/>
          </a:prstGeom>
          <a:noFill/>
        </p:spPr>
        <p:txBody>
          <a:bodyPr wrap="square" rtlCol="0">
            <a:spAutoFit/>
          </a:bodyPr>
          <a:lstStyle/>
          <a:p>
            <a:pPr defTabSz="457200"/>
            <a:r>
              <a:rPr lang="en-GB" sz="2200" b="1" dirty="0">
                <a:solidFill>
                  <a:prstClr val="black"/>
                </a:solidFill>
                <a:latin typeface="Calibri"/>
              </a:rPr>
              <a:t>6</a:t>
            </a:r>
          </a:p>
        </p:txBody>
      </p:sp>
      <p:sp>
        <p:nvSpPr>
          <p:cNvPr id="29" name="TextBox 28"/>
          <p:cNvSpPr txBox="1"/>
          <p:nvPr/>
        </p:nvSpPr>
        <p:spPr>
          <a:xfrm>
            <a:off x="6756806" y="3389124"/>
            <a:ext cx="688622" cy="430887"/>
          </a:xfrm>
          <a:prstGeom prst="rect">
            <a:avLst/>
          </a:prstGeom>
          <a:noFill/>
        </p:spPr>
        <p:txBody>
          <a:bodyPr wrap="square" rtlCol="0">
            <a:spAutoFit/>
          </a:bodyPr>
          <a:lstStyle/>
          <a:p>
            <a:pPr defTabSz="457200"/>
            <a:r>
              <a:rPr lang="en-GB" sz="2200" b="1" dirty="0">
                <a:solidFill>
                  <a:prstClr val="black"/>
                </a:solidFill>
                <a:latin typeface="Calibri"/>
              </a:rPr>
              <a:t>7</a:t>
            </a:r>
          </a:p>
        </p:txBody>
      </p:sp>
      <p:sp>
        <p:nvSpPr>
          <p:cNvPr id="30" name="TextBox 29"/>
          <p:cNvSpPr txBox="1"/>
          <p:nvPr/>
        </p:nvSpPr>
        <p:spPr>
          <a:xfrm>
            <a:off x="6396806" y="2994909"/>
            <a:ext cx="688622" cy="430887"/>
          </a:xfrm>
          <a:prstGeom prst="rect">
            <a:avLst/>
          </a:prstGeom>
          <a:noFill/>
        </p:spPr>
        <p:txBody>
          <a:bodyPr wrap="square" rtlCol="0">
            <a:spAutoFit/>
          </a:bodyPr>
          <a:lstStyle/>
          <a:p>
            <a:pPr defTabSz="457200"/>
            <a:r>
              <a:rPr lang="en-GB" sz="2200" b="1" dirty="0">
                <a:solidFill>
                  <a:prstClr val="black"/>
                </a:solidFill>
                <a:latin typeface="Calibri"/>
              </a:rPr>
              <a:t>6</a:t>
            </a:r>
          </a:p>
        </p:txBody>
      </p:sp>
      <p:sp>
        <p:nvSpPr>
          <p:cNvPr id="31" name="TextBox 30"/>
          <p:cNvSpPr txBox="1"/>
          <p:nvPr/>
        </p:nvSpPr>
        <p:spPr>
          <a:xfrm>
            <a:off x="6576806" y="2994909"/>
            <a:ext cx="688622" cy="430887"/>
          </a:xfrm>
          <a:prstGeom prst="rect">
            <a:avLst/>
          </a:prstGeom>
          <a:noFill/>
        </p:spPr>
        <p:txBody>
          <a:bodyPr wrap="square" rtlCol="0">
            <a:spAutoFit/>
          </a:bodyPr>
          <a:lstStyle/>
          <a:p>
            <a:pPr defTabSz="457200"/>
            <a:r>
              <a:rPr lang="en-GB" sz="2200" b="1" dirty="0">
                <a:solidFill>
                  <a:prstClr val="black"/>
                </a:solidFill>
                <a:latin typeface="Calibri"/>
              </a:rPr>
              <a:t>5</a:t>
            </a:r>
          </a:p>
        </p:txBody>
      </p:sp>
      <p:sp>
        <p:nvSpPr>
          <p:cNvPr id="32" name="TextBox 31"/>
          <p:cNvSpPr txBox="1"/>
          <p:nvPr/>
        </p:nvSpPr>
        <p:spPr>
          <a:xfrm>
            <a:off x="6756806" y="2994909"/>
            <a:ext cx="688622" cy="430887"/>
          </a:xfrm>
          <a:prstGeom prst="rect">
            <a:avLst/>
          </a:prstGeom>
          <a:noFill/>
        </p:spPr>
        <p:txBody>
          <a:bodyPr wrap="square" rtlCol="0">
            <a:spAutoFit/>
          </a:bodyPr>
          <a:lstStyle/>
          <a:p>
            <a:pPr defTabSz="457200"/>
            <a:r>
              <a:rPr lang="en-GB" sz="2200" b="1" dirty="0">
                <a:solidFill>
                  <a:prstClr val="black"/>
                </a:solidFill>
                <a:latin typeface="Calibri"/>
              </a:rPr>
              <a:t>4</a:t>
            </a:r>
          </a:p>
        </p:txBody>
      </p:sp>
      <p:sp>
        <p:nvSpPr>
          <p:cNvPr id="33" name="TextBox 32"/>
          <p:cNvSpPr txBox="1"/>
          <p:nvPr/>
        </p:nvSpPr>
        <p:spPr>
          <a:xfrm>
            <a:off x="6144807" y="3389124"/>
            <a:ext cx="344311" cy="430887"/>
          </a:xfrm>
          <a:prstGeom prst="rect">
            <a:avLst/>
          </a:prstGeom>
          <a:noFill/>
        </p:spPr>
        <p:txBody>
          <a:bodyPr wrap="square" rtlCol="0">
            <a:spAutoFit/>
          </a:bodyPr>
          <a:lstStyle/>
          <a:p>
            <a:pPr defTabSz="457200"/>
            <a:r>
              <a:rPr lang="en-GB" sz="2200" b="1" dirty="0">
                <a:solidFill>
                  <a:prstClr val="black"/>
                </a:solidFill>
                <a:latin typeface="Calibri"/>
              </a:rPr>
              <a:t>+</a:t>
            </a:r>
          </a:p>
        </p:txBody>
      </p:sp>
      <p:sp>
        <p:nvSpPr>
          <p:cNvPr id="34" name="TextBox 33"/>
          <p:cNvSpPr txBox="1"/>
          <p:nvPr/>
        </p:nvSpPr>
        <p:spPr>
          <a:xfrm>
            <a:off x="6396706" y="3750520"/>
            <a:ext cx="688622" cy="430887"/>
          </a:xfrm>
          <a:prstGeom prst="rect">
            <a:avLst/>
          </a:prstGeom>
          <a:noFill/>
        </p:spPr>
        <p:txBody>
          <a:bodyPr wrap="square" rtlCol="0">
            <a:spAutoFit/>
          </a:bodyPr>
          <a:lstStyle/>
          <a:p>
            <a:pPr defTabSz="457200"/>
            <a:r>
              <a:rPr lang="en-GB" sz="2200" b="1" dirty="0">
                <a:solidFill>
                  <a:srgbClr val="C00000"/>
                </a:solidFill>
                <a:latin typeface="Calibri"/>
              </a:rPr>
              <a:t>1</a:t>
            </a:r>
          </a:p>
        </p:txBody>
      </p:sp>
      <p:sp>
        <p:nvSpPr>
          <p:cNvPr id="38" name="Speech Bubble: Rectangle with Corners Rounded 10">
            <a:extLst>
              <a:ext uri="{FF2B5EF4-FFF2-40B4-BE49-F238E27FC236}">
                <a16:creationId xmlns:a16="http://schemas.microsoft.com/office/drawing/2014/main" id="{CD2579CE-2DB8-4F93-8ECD-0E9BF715B235}"/>
              </a:ext>
            </a:extLst>
          </p:cNvPr>
          <p:cNvSpPr/>
          <p:nvPr/>
        </p:nvSpPr>
        <p:spPr>
          <a:xfrm>
            <a:off x="2060832" y="846531"/>
            <a:ext cx="3662511" cy="1344094"/>
          </a:xfrm>
          <a:prstGeom prst="wedgeEllipseCallout">
            <a:avLst>
              <a:gd name="adj1" fmla="val -61316"/>
              <a:gd name="adj2" fmla="val -42351"/>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253746"/>
                </a:solidFill>
                <a:latin typeface="Calibri"/>
              </a:rPr>
              <a:t>Let’s compare workings. What do you like about each layout?  </a:t>
            </a:r>
          </a:p>
        </p:txBody>
      </p:sp>
      <p:sp>
        <p:nvSpPr>
          <p:cNvPr id="40" name="TextBox 39"/>
          <p:cNvSpPr txBox="1"/>
          <p:nvPr/>
        </p:nvSpPr>
        <p:spPr>
          <a:xfrm>
            <a:off x="3676070" y="3769978"/>
            <a:ext cx="688622" cy="430887"/>
          </a:xfrm>
          <a:prstGeom prst="rect">
            <a:avLst/>
          </a:prstGeom>
          <a:noFill/>
        </p:spPr>
        <p:txBody>
          <a:bodyPr wrap="square" rtlCol="0">
            <a:spAutoFit/>
          </a:bodyPr>
          <a:lstStyle/>
          <a:p>
            <a:pPr defTabSz="457200"/>
            <a:r>
              <a:rPr lang="en-GB" sz="2200" b="1" dirty="0">
                <a:solidFill>
                  <a:srgbClr val="C00000"/>
                </a:solidFill>
                <a:latin typeface="Calibri"/>
              </a:rPr>
              <a:t>10</a:t>
            </a:r>
          </a:p>
        </p:txBody>
      </p:sp>
      <p:sp>
        <p:nvSpPr>
          <p:cNvPr id="41" name="TextBox 40"/>
          <p:cNvSpPr txBox="1"/>
          <p:nvPr/>
        </p:nvSpPr>
        <p:spPr>
          <a:xfrm>
            <a:off x="6576706" y="3750520"/>
            <a:ext cx="688622" cy="430887"/>
          </a:xfrm>
          <a:prstGeom prst="rect">
            <a:avLst/>
          </a:prstGeom>
          <a:noFill/>
        </p:spPr>
        <p:txBody>
          <a:bodyPr wrap="square" rtlCol="0">
            <a:spAutoFit/>
          </a:bodyPr>
          <a:lstStyle/>
          <a:p>
            <a:pPr defTabSz="457200"/>
            <a:r>
              <a:rPr lang="en-GB" sz="2200" b="1" dirty="0">
                <a:solidFill>
                  <a:srgbClr val="C00000"/>
                </a:solidFill>
                <a:latin typeface="Calibri"/>
              </a:rPr>
              <a:t>1</a:t>
            </a:r>
          </a:p>
        </p:txBody>
      </p:sp>
      <p:sp>
        <p:nvSpPr>
          <p:cNvPr id="44" name="TextBox 43"/>
          <p:cNvSpPr txBox="1"/>
          <p:nvPr/>
        </p:nvSpPr>
        <p:spPr>
          <a:xfrm>
            <a:off x="6216706" y="4180864"/>
            <a:ext cx="688622" cy="430887"/>
          </a:xfrm>
          <a:prstGeom prst="rect">
            <a:avLst/>
          </a:prstGeom>
          <a:noFill/>
        </p:spPr>
        <p:txBody>
          <a:bodyPr wrap="square" rtlCol="0">
            <a:spAutoFit/>
          </a:bodyPr>
          <a:lstStyle/>
          <a:p>
            <a:pPr defTabSz="457200"/>
            <a:r>
              <a:rPr lang="en-GB" sz="2200" b="1" dirty="0">
                <a:solidFill>
                  <a:prstClr val="black"/>
                </a:solidFill>
                <a:latin typeface="Calibri"/>
              </a:rPr>
              <a:t>1</a:t>
            </a:r>
          </a:p>
        </p:txBody>
      </p:sp>
      <p:sp>
        <p:nvSpPr>
          <p:cNvPr id="45" name="Speech Bubble: Rectangle with Corners Rounded 10">
            <a:extLst>
              <a:ext uri="{FF2B5EF4-FFF2-40B4-BE49-F238E27FC236}">
                <a16:creationId xmlns:a16="http://schemas.microsoft.com/office/drawing/2014/main" id="{CD2579CE-2DB8-4F93-8ECD-0E9BF715B235}"/>
              </a:ext>
            </a:extLst>
          </p:cNvPr>
          <p:cNvSpPr/>
          <p:nvPr/>
        </p:nvSpPr>
        <p:spPr>
          <a:xfrm>
            <a:off x="5956301" y="524338"/>
            <a:ext cx="4544944" cy="2374899"/>
          </a:xfrm>
          <a:prstGeom prst="wedgeEllipseCallout">
            <a:avLst>
              <a:gd name="adj1" fmla="val -61316"/>
              <a:gd name="adj2" fmla="val -42351"/>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253746"/>
                </a:solidFill>
                <a:latin typeface="Calibri"/>
              </a:rPr>
              <a:t>The place value is exposed in the first which helps us to make sense of the numbers we are using, but the second takes up less space and is quicker to write down. </a:t>
            </a:r>
          </a:p>
        </p:txBody>
      </p:sp>
      <p:sp>
        <p:nvSpPr>
          <p:cNvPr id="46" name="Speech Bubble: Rectangle with Corners Rounded 10">
            <a:extLst>
              <a:ext uri="{FF2B5EF4-FFF2-40B4-BE49-F238E27FC236}">
                <a16:creationId xmlns:a16="http://schemas.microsoft.com/office/drawing/2014/main" id="{CD2579CE-2DB8-4F93-8ECD-0E9BF715B235}"/>
              </a:ext>
            </a:extLst>
          </p:cNvPr>
          <p:cNvSpPr/>
          <p:nvPr/>
        </p:nvSpPr>
        <p:spPr>
          <a:xfrm>
            <a:off x="6567039" y="4920841"/>
            <a:ext cx="3662511" cy="1156364"/>
          </a:xfrm>
          <a:prstGeom prst="wedgeEllipseCallout">
            <a:avLst>
              <a:gd name="adj1" fmla="val -61316"/>
              <a:gd name="adj2" fmla="val -42351"/>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253746"/>
                </a:solidFill>
                <a:latin typeface="Calibri"/>
              </a:rPr>
              <a:t>But importantly, both give us the correct answer! </a:t>
            </a:r>
          </a:p>
        </p:txBody>
      </p:sp>
      <p:pic>
        <p:nvPicPr>
          <p:cNvPr id="3" name="Picture 2"/>
          <p:cNvPicPr>
            <a:picLocks noChangeAspect="1"/>
          </p:cNvPicPr>
          <p:nvPr/>
        </p:nvPicPr>
        <p:blipFill>
          <a:blip r:embed="rId3"/>
          <a:stretch>
            <a:fillRect/>
          </a:stretch>
        </p:blipFill>
        <p:spPr>
          <a:xfrm>
            <a:off x="963244" y="22789"/>
            <a:ext cx="9986113" cy="536494"/>
          </a:xfrm>
          <a:prstGeom prst="rect">
            <a:avLst/>
          </a:prstGeom>
        </p:spPr>
      </p:pic>
    </p:spTree>
    <p:extLst>
      <p:ext uri="{BB962C8B-B14F-4D97-AF65-F5344CB8AC3E}">
        <p14:creationId xmlns:p14="http://schemas.microsoft.com/office/powerpoint/2010/main" val="530394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600"/>
                                        <p:tgtEl>
                                          <p:spTgt spid="4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600"/>
                                        <p:tgtEl>
                                          <p:spTgt spid="1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500"/>
                                        <p:tgtEl>
                                          <p:spTgt spid="3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500"/>
                                        <p:tgtEl>
                                          <p:spTgt spid="29"/>
                                        </p:tgtEl>
                                      </p:cBhvr>
                                    </p:animEffect>
                                  </p:childTnLst>
                                </p:cTn>
                              </p:par>
                              <p:par>
                                <p:cTn id="74" presetID="10" presetClass="entr" presetSubtype="0"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500"/>
                                        <p:tgtEl>
                                          <p:spTgt spid="2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500"/>
                                        <p:tgtEl>
                                          <p:spTgt spid="2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500"/>
                                        <p:tgtEl>
                                          <p:spTgt spid="3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500"/>
                                        <p:tgtEl>
                                          <p:spTgt spid="38"/>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fade">
                                      <p:cBhvr>
                                        <p:cTn id="97" dur="500"/>
                                        <p:tgtEl>
                                          <p:spTgt spid="44"/>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500"/>
                                        <p:tgtEl>
                                          <p:spTgt spid="45"/>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fade">
                                      <p:cBhvr>
                                        <p:cTn id="10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1" grpId="0"/>
      <p:bldP spid="13" grpId="0"/>
      <p:bldP spid="14" grpId="0"/>
      <p:bldP spid="15" grpId="0"/>
      <p:bldP spid="16" grpId="0"/>
      <p:bldP spid="17" grpId="0"/>
      <p:bldP spid="18" grpId="0"/>
      <p:bldP spid="19" grpId="0"/>
      <p:bldP spid="21" grpId="0" animBg="1"/>
      <p:bldP spid="22" grpId="0" animBg="1"/>
      <p:bldP spid="24" grpId="0"/>
      <p:bldP spid="25" grpId="0"/>
      <p:bldP spid="26" grpId="0"/>
      <p:bldP spid="27" grpId="0"/>
      <p:bldP spid="28" grpId="0"/>
      <p:bldP spid="29" grpId="0"/>
      <p:bldP spid="30" grpId="0"/>
      <p:bldP spid="31" grpId="0"/>
      <p:bldP spid="32" grpId="0"/>
      <p:bldP spid="33" grpId="0"/>
      <p:bldP spid="34" grpId="0"/>
      <p:bldP spid="38" grpId="0" animBg="1"/>
      <p:bldP spid="40" grpId="0"/>
      <p:bldP spid="41" grpId="0"/>
      <p:bldP spid="44" grpId="0"/>
      <p:bldP spid="45" grpId="0" animBg="1"/>
      <p:bldP spid="4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defTabSz="457200"/>
            <a:fld id="{BA0EE811-478C-4958-8104-2A70B5A19611}" type="slidenum">
              <a:rPr lang="en-GB">
                <a:latin typeface="Calibri"/>
              </a:rPr>
              <a:pPr defTabSz="457200"/>
              <a:t>7</a:t>
            </a:fld>
            <a:endParaRPr lang="en-GB" dirty="0">
              <a:latin typeface="Calibri"/>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6829926" y="6367377"/>
            <a:ext cx="3723776" cy="365125"/>
          </a:xfrm>
        </p:spPr>
        <p:txBody>
          <a:bodyPr/>
          <a:lstStyle/>
          <a:p>
            <a:pPr algn="r" defTabSz="457200"/>
            <a:r>
              <a:rPr lang="en-GB" dirty="0">
                <a:latin typeface="Calibri"/>
              </a:rPr>
              <a:t>Year 3</a:t>
            </a:r>
          </a:p>
        </p:txBody>
      </p:sp>
      <p:sp>
        <p:nvSpPr>
          <p:cNvPr id="5" name="Rectangle 4"/>
          <p:cNvSpPr/>
          <p:nvPr/>
        </p:nvSpPr>
        <p:spPr>
          <a:xfrm>
            <a:off x="1882642" y="1038873"/>
            <a:ext cx="3334567" cy="461665"/>
          </a:xfrm>
          <a:prstGeom prst="rect">
            <a:avLst/>
          </a:prstGeom>
          <a:solidFill>
            <a:schemeClr val="bg1"/>
          </a:solidFill>
          <a:ln w="15875">
            <a:solidFill>
              <a:schemeClr val="tx1"/>
            </a:solidFill>
          </a:ln>
          <a:effectLst>
            <a:outerShdw blurRad="50800" dist="38100" dir="6000000" algn="t" rotWithShape="0">
              <a:prstClr val="black">
                <a:alpha val="40000"/>
              </a:prstClr>
            </a:outerShdw>
          </a:effectLst>
        </p:spPr>
        <p:txBody>
          <a:bodyPr wrap="none">
            <a:spAutoFit/>
          </a:bodyPr>
          <a:lstStyle/>
          <a:p>
            <a:pPr defTabSz="457200"/>
            <a:r>
              <a:rPr lang="en-GB" sz="2400" b="1" dirty="0">
                <a:solidFill>
                  <a:prstClr val="black"/>
                </a:solidFill>
                <a:latin typeface="Calibri"/>
              </a:rPr>
              <a:t>478 + 245 and 837 + 367</a:t>
            </a:r>
          </a:p>
        </p:txBody>
      </p:sp>
      <p:sp>
        <p:nvSpPr>
          <p:cNvPr id="6" name="Speech Bubble: Rectangle with Corners Rounded 10">
            <a:extLst>
              <a:ext uri="{FF2B5EF4-FFF2-40B4-BE49-F238E27FC236}">
                <a16:creationId xmlns:a16="http://schemas.microsoft.com/office/drawing/2014/main" id="{CD2579CE-2DB8-4F93-8ECD-0E9BF715B235}"/>
              </a:ext>
            </a:extLst>
          </p:cNvPr>
          <p:cNvSpPr/>
          <p:nvPr/>
        </p:nvSpPr>
        <p:spPr>
          <a:xfrm>
            <a:off x="5448300" y="597658"/>
            <a:ext cx="4826000" cy="1180343"/>
          </a:xfrm>
          <a:prstGeom prst="wedgeEllipseCallout">
            <a:avLst>
              <a:gd name="adj1" fmla="val -61316"/>
              <a:gd name="adj2" fmla="val -42351"/>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253746"/>
                </a:solidFill>
                <a:latin typeface="Calibri"/>
              </a:rPr>
              <a:t>Try these on your whiteboards using your preferred strategy.</a:t>
            </a:r>
          </a:p>
        </p:txBody>
      </p:sp>
      <p:pic>
        <p:nvPicPr>
          <p:cNvPr id="7"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448733" y="877149"/>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Speech Bubble: Rectangle with Corners Rounded 10">
            <a:extLst>
              <a:ext uri="{FF2B5EF4-FFF2-40B4-BE49-F238E27FC236}">
                <a16:creationId xmlns:a16="http://schemas.microsoft.com/office/drawing/2014/main" id="{CD2579CE-2DB8-4F93-8ECD-0E9BF715B235}"/>
              </a:ext>
            </a:extLst>
          </p:cNvPr>
          <p:cNvSpPr/>
          <p:nvPr/>
        </p:nvSpPr>
        <p:spPr>
          <a:xfrm>
            <a:off x="1596008" y="1908224"/>
            <a:ext cx="4040616" cy="1114376"/>
          </a:xfrm>
          <a:prstGeom prst="wedgeEllipseCallout">
            <a:avLst>
              <a:gd name="adj1" fmla="val -24733"/>
              <a:gd name="adj2" fmla="val 78675"/>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253746"/>
                </a:solidFill>
                <a:latin typeface="Calibri"/>
              </a:rPr>
              <a:t>Who can talk us through </a:t>
            </a:r>
            <a:r>
              <a:rPr lang="en-GB" b="1" dirty="0">
                <a:solidFill>
                  <a:srgbClr val="FF0000"/>
                </a:solidFill>
                <a:latin typeface="Calibri"/>
              </a:rPr>
              <a:t>478 + 245</a:t>
            </a:r>
            <a:r>
              <a:rPr lang="en-GB" b="1" dirty="0">
                <a:solidFill>
                  <a:srgbClr val="253746"/>
                </a:solidFill>
                <a:latin typeface="Calibri"/>
              </a:rPr>
              <a:t> using </a:t>
            </a:r>
            <a:r>
              <a:rPr lang="en-GB" b="1" dirty="0">
                <a:solidFill>
                  <a:srgbClr val="FF0000"/>
                </a:solidFill>
                <a:latin typeface="Calibri"/>
              </a:rPr>
              <a:t>expanded addition.</a:t>
            </a:r>
          </a:p>
        </p:txBody>
      </p:sp>
      <p:sp>
        <p:nvSpPr>
          <p:cNvPr id="26" name="Folded Corner 25"/>
          <p:cNvSpPr/>
          <p:nvPr/>
        </p:nvSpPr>
        <p:spPr>
          <a:xfrm>
            <a:off x="2799601" y="3540252"/>
            <a:ext cx="2519999" cy="2069343"/>
          </a:xfrm>
          <a:prstGeom prst="foldedCorner">
            <a:avLst/>
          </a:prstGeom>
          <a:solidFill>
            <a:schemeClr val="bg1">
              <a:lumMod val="9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endParaRPr lang="en-GB" sz="2200" b="1" dirty="0">
              <a:solidFill>
                <a:srgbClr val="253746"/>
              </a:solidFill>
              <a:latin typeface="Calibri"/>
            </a:endParaRPr>
          </a:p>
          <a:p>
            <a:pPr defTabSz="457200"/>
            <a:r>
              <a:rPr lang="en-GB" sz="2200" b="1" dirty="0">
                <a:solidFill>
                  <a:srgbClr val="253746"/>
                </a:solidFill>
                <a:latin typeface="Calibri"/>
              </a:rPr>
              <a:t>         </a:t>
            </a:r>
          </a:p>
          <a:p>
            <a:pPr defTabSz="457200"/>
            <a:r>
              <a:rPr lang="en-GB" sz="2200" b="1" dirty="0">
                <a:solidFill>
                  <a:srgbClr val="253746"/>
                </a:solidFill>
                <a:latin typeface="Calibri"/>
              </a:rPr>
              <a:t>             </a:t>
            </a:r>
          </a:p>
          <a:p>
            <a:pPr defTabSz="457200"/>
            <a:r>
              <a:rPr lang="en-GB" sz="2200" b="1" dirty="0">
                <a:solidFill>
                  <a:srgbClr val="253746"/>
                </a:solidFill>
                <a:latin typeface="Calibri"/>
              </a:rPr>
              <a:t>         </a:t>
            </a:r>
          </a:p>
        </p:txBody>
      </p:sp>
      <p:cxnSp>
        <p:nvCxnSpPr>
          <p:cNvPr id="27" name="Straight Connector 26"/>
          <p:cNvCxnSpPr/>
          <p:nvPr/>
        </p:nvCxnSpPr>
        <p:spPr>
          <a:xfrm>
            <a:off x="3441008" y="4716716"/>
            <a:ext cx="1361485" cy="231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295201" y="4716716"/>
            <a:ext cx="860779" cy="430887"/>
          </a:xfrm>
          <a:prstGeom prst="rect">
            <a:avLst/>
          </a:prstGeom>
          <a:noFill/>
        </p:spPr>
        <p:txBody>
          <a:bodyPr wrap="square" rtlCol="0">
            <a:spAutoFit/>
          </a:bodyPr>
          <a:lstStyle/>
          <a:p>
            <a:pPr defTabSz="457200"/>
            <a:r>
              <a:rPr lang="en-GB" sz="2200" b="1" dirty="0">
                <a:solidFill>
                  <a:prstClr val="black"/>
                </a:solidFill>
                <a:latin typeface="Calibri"/>
              </a:rPr>
              <a:t>  700</a:t>
            </a:r>
          </a:p>
        </p:txBody>
      </p:sp>
      <p:sp>
        <p:nvSpPr>
          <p:cNvPr id="29" name="TextBox 28"/>
          <p:cNvSpPr txBox="1"/>
          <p:nvPr/>
        </p:nvSpPr>
        <p:spPr>
          <a:xfrm>
            <a:off x="4053007" y="4716716"/>
            <a:ext cx="688622" cy="430887"/>
          </a:xfrm>
          <a:prstGeom prst="rect">
            <a:avLst/>
          </a:prstGeom>
          <a:noFill/>
        </p:spPr>
        <p:txBody>
          <a:bodyPr wrap="square" rtlCol="0">
            <a:spAutoFit/>
          </a:bodyPr>
          <a:lstStyle/>
          <a:p>
            <a:pPr defTabSz="457200"/>
            <a:r>
              <a:rPr lang="en-GB" sz="2200" b="1" dirty="0">
                <a:solidFill>
                  <a:prstClr val="black"/>
                </a:solidFill>
                <a:latin typeface="Calibri"/>
              </a:rPr>
              <a:t>20</a:t>
            </a:r>
          </a:p>
        </p:txBody>
      </p:sp>
      <p:sp>
        <p:nvSpPr>
          <p:cNvPr id="30" name="TextBox 29"/>
          <p:cNvSpPr txBox="1"/>
          <p:nvPr/>
        </p:nvSpPr>
        <p:spPr>
          <a:xfrm>
            <a:off x="4521007" y="4716716"/>
            <a:ext cx="688622" cy="430887"/>
          </a:xfrm>
          <a:prstGeom prst="rect">
            <a:avLst/>
          </a:prstGeom>
          <a:noFill/>
        </p:spPr>
        <p:txBody>
          <a:bodyPr wrap="square" rtlCol="0">
            <a:spAutoFit/>
          </a:bodyPr>
          <a:lstStyle/>
          <a:p>
            <a:pPr defTabSz="457200"/>
            <a:r>
              <a:rPr lang="en-GB" sz="2200" b="1" dirty="0">
                <a:solidFill>
                  <a:prstClr val="black"/>
                </a:solidFill>
                <a:latin typeface="Calibri"/>
              </a:rPr>
              <a:t>3</a:t>
            </a:r>
          </a:p>
        </p:txBody>
      </p:sp>
      <p:sp>
        <p:nvSpPr>
          <p:cNvPr id="31" name="TextBox 30"/>
          <p:cNvSpPr txBox="1"/>
          <p:nvPr/>
        </p:nvSpPr>
        <p:spPr>
          <a:xfrm>
            <a:off x="3441007" y="3923863"/>
            <a:ext cx="688622" cy="430887"/>
          </a:xfrm>
          <a:prstGeom prst="rect">
            <a:avLst/>
          </a:prstGeom>
          <a:noFill/>
        </p:spPr>
        <p:txBody>
          <a:bodyPr wrap="square" rtlCol="0">
            <a:spAutoFit/>
          </a:bodyPr>
          <a:lstStyle/>
          <a:p>
            <a:pPr defTabSz="457200"/>
            <a:r>
              <a:rPr lang="en-GB" sz="2200" b="1" dirty="0">
                <a:solidFill>
                  <a:prstClr val="black"/>
                </a:solidFill>
                <a:latin typeface="Calibri"/>
              </a:rPr>
              <a:t>200</a:t>
            </a:r>
          </a:p>
        </p:txBody>
      </p:sp>
      <p:sp>
        <p:nvSpPr>
          <p:cNvPr id="32" name="TextBox 31"/>
          <p:cNvSpPr txBox="1"/>
          <p:nvPr/>
        </p:nvSpPr>
        <p:spPr>
          <a:xfrm>
            <a:off x="4053007" y="3923863"/>
            <a:ext cx="688622" cy="430887"/>
          </a:xfrm>
          <a:prstGeom prst="rect">
            <a:avLst/>
          </a:prstGeom>
          <a:noFill/>
        </p:spPr>
        <p:txBody>
          <a:bodyPr wrap="square" rtlCol="0">
            <a:spAutoFit/>
          </a:bodyPr>
          <a:lstStyle/>
          <a:p>
            <a:pPr defTabSz="457200"/>
            <a:r>
              <a:rPr lang="en-GB" sz="2200" b="1" dirty="0">
                <a:solidFill>
                  <a:prstClr val="black"/>
                </a:solidFill>
                <a:latin typeface="Calibri"/>
              </a:rPr>
              <a:t>40</a:t>
            </a:r>
          </a:p>
        </p:txBody>
      </p:sp>
      <p:sp>
        <p:nvSpPr>
          <p:cNvPr id="33" name="TextBox 32"/>
          <p:cNvSpPr txBox="1"/>
          <p:nvPr/>
        </p:nvSpPr>
        <p:spPr>
          <a:xfrm>
            <a:off x="4521007" y="3923863"/>
            <a:ext cx="688622" cy="430887"/>
          </a:xfrm>
          <a:prstGeom prst="rect">
            <a:avLst/>
          </a:prstGeom>
          <a:noFill/>
        </p:spPr>
        <p:txBody>
          <a:bodyPr wrap="square" rtlCol="0">
            <a:spAutoFit/>
          </a:bodyPr>
          <a:lstStyle/>
          <a:p>
            <a:pPr defTabSz="457200"/>
            <a:r>
              <a:rPr lang="en-GB" sz="2200" b="1" dirty="0">
                <a:solidFill>
                  <a:prstClr val="black"/>
                </a:solidFill>
                <a:latin typeface="Calibri"/>
              </a:rPr>
              <a:t>5</a:t>
            </a:r>
          </a:p>
        </p:txBody>
      </p:sp>
      <p:sp>
        <p:nvSpPr>
          <p:cNvPr id="34" name="TextBox 33"/>
          <p:cNvSpPr txBox="1"/>
          <p:nvPr/>
        </p:nvSpPr>
        <p:spPr>
          <a:xfrm>
            <a:off x="3441007" y="3529648"/>
            <a:ext cx="688622" cy="430887"/>
          </a:xfrm>
          <a:prstGeom prst="rect">
            <a:avLst/>
          </a:prstGeom>
          <a:noFill/>
        </p:spPr>
        <p:txBody>
          <a:bodyPr wrap="square" rtlCol="0">
            <a:spAutoFit/>
          </a:bodyPr>
          <a:lstStyle/>
          <a:p>
            <a:pPr defTabSz="457200"/>
            <a:r>
              <a:rPr lang="en-GB" sz="2200" b="1" dirty="0">
                <a:solidFill>
                  <a:prstClr val="black"/>
                </a:solidFill>
                <a:latin typeface="Calibri"/>
              </a:rPr>
              <a:t>400</a:t>
            </a:r>
          </a:p>
        </p:txBody>
      </p:sp>
      <p:sp>
        <p:nvSpPr>
          <p:cNvPr id="35" name="TextBox 34"/>
          <p:cNvSpPr txBox="1"/>
          <p:nvPr/>
        </p:nvSpPr>
        <p:spPr>
          <a:xfrm>
            <a:off x="4053007" y="3529648"/>
            <a:ext cx="688622" cy="430887"/>
          </a:xfrm>
          <a:prstGeom prst="rect">
            <a:avLst/>
          </a:prstGeom>
          <a:noFill/>
        </p:spPr>
        <p:txBody>
          <a:bodyPr wrap="square" rtlCol="0">
            <a:spAutoFit/>
          </a:bodyPr>
          <a:lstStyle/>
          <a:p>
            <a:pPr defTabSz="457200"/>
            <a:r>
              <a:rPr lang="en-GB" sz="2200" b="1" dirty="0">
                <a:solidFill>
                  <a:prstClr val="black"/>
                </a:solidFill>
                <a:latin typeface="Calibri"/>
              </a:rPr>
              <a:t>70</a:t>
            </a:r>
          </a:p>
        </p:txBody>
      </p:sp>
      <p:sp>
        <p:nvSpPr>
          <p:cNvPr id="36" name="TextBox 35"/>
          <p:cNvSpPr txBox="1"/>
          <p:nvPr/>
        </p:nvSpPr>
        <p:spPr>
          <a:xfrm>
            <a:off x="4521007" y="3529648"/>
            <a:ext cx="688622" cy="430887"/>
          </a:xfrm>
          <a:prstGeom prst="rect">
            <a:avLst/>
          </a:prstGeom>
          <a:noFill/>
        </p:spPr>
        <p:txBody>
          <a:bodyPr wrap="square" rtlCol="0">
            <a:spAutoFit/>
          </a:bodyPr>
          <a:lstStyle/>
          <a:p>
            <a:pPr defTabSz="457200"/>
            <a:r>
              <a:rPr lang="en-GB" sz="2200" b="1" dirty="0">
                <a:solidFill>
                  <a:prstClr val="black"/>
                </a:solidFill>
                <a:latin typeface="Calibri"/>
              </a:rPr>
              <a:t>8</a:t>
            </a:r>
          </a:p>
        </p:txBody>
      </p:sp>
      <p:sp>
        <p:nvSpPr>
          <p:cNvPr id="37" name="TextBox 36"/>
          <p:cNvSpPr txBox="1"/>
          <p:nvPr/>
        </p:nvSpPr>
        <p:spPr>
          <a:xfrm>
            <a:off x="3096696" y="3923863"/>
            <a:ext cx="344311" cy="430887"/>
          </a:xfrm>
          <a:prstGeom prst="rect">
            <a:avLst/>
          </a:prstGeom>
          <a:noFill/>
        </p:spPr>
        <p:txBody>
          <a:bodyPr wrap="square" rtlCol="0">
            <a:spAutoFit/>
          </a:bodyPr>
          <a:lstStyle/>
          <a:p>
            <a:pPr defTabSz="457200"/>
            <a:r>
              <a:rPr lang="en-GB" sz="2200" b="1" dirty="0">
                <a:solidFill>
                  <a:prstClr val="black"/>
                </a:solidFill>
                <a:latin typeface="Calibri"/>
              </a:rPr>
              <a:t>+</a:t>
            </a:r>
          </a:p>
        </p:txBody>
      </p:sp>
      <p:sp>
        <p:nvSpPr>
          <p:cNvPr id="38" name="TextBox 37"/>
          <p:cNvSpPr txBox="1"/>
          <p:nvPr/>
        </p:nvSpPr>
        <p:spPr>
          <a:xfrm>
            <a:off x="3440021" y="4284716"/>
            <a:ext cx="688622" cy="430887"/>
          </a:xfrm>
          <a:prstGeom prst="rect">
            <a:avLst/>
          </a:prstGeom>
          <a:noFill/>
        </p:spPr>
        <p:txBody>
          <a:bodyPr wrap="square" rtlCol="0">
            <a:spAutoFit/>
          </a:bodyPr>
          <a:lstStyle/>
          <a:p>
            <a:pPr defTabSz="457200"/>
            <a:r>
              <a:rPr lang="en-GB" sz="2200" b="1" dirty="0">
                <a:solidFill>
                  <a:srgbClr val="C00000"/>
                </a:solidFill>
                <a:latin typeface="Calibri"/>
              </a:rPr>
              <a:t>100</a:t>
            </a:r>
          </a:p>
        </p:txBody>
      </p:sp>
      <p:sp>
        <p:nvSpPr>
          <p:cNvPr id="39" name="TextBox 38"/>
          <p:cNvSpPr txBox="1"/>
          <p:nvPr/>
        </p:nvSpPr>
        <p:spPr>
          <a:xfrm>
            <a:off x="2436783" y="5392004"/>
            <a:ext cx="2084225" cy="400110"/>
          </a:xfrm>
          <a:prstGeom prst="rect">
            <a:avLst/>
          </a:prstGeom>
          <a:solidFill>
            <a:schemeClr val="bg1"/>
          </a:solidFill>
          <a:ln w="12700">
            <a:solidFill>
              <a:schemeClr val="tx1"/>
            </a:solidFill>
          </a:ln>
          <a:effectLst>
            <a:outerShdw blurRad="50800" dist="38100" dir="6000000" algn="t" rotWithShape="0">
              <a:prstClr val="black">
                <a:alpha val="40000"/>
              </a:prstClr>
            </a:outerShdw>
          </a:effectLst>
        </p:spPr>
        <p:txBody>
          <a:bodyPr wrap="none" rtlCol="0">
            <a:spAutoFit/>
          </a:bodyPr>
          <a:lstStyle/>
          <a:p>
            <a:pPr defTabSz="457200"/>
            <a:r>
              <a:rPr lang="en-GB" sz="2000" b="1" dirty="0">
                <a:solidFill>
                  <a:prstClr val="black"/>
                </a:solidFill>
                <a:latin typeface="Calibri"/>
              </a:rPr>
              <a:t>700 + 20 + 3 = 723</a:t>
            </a:r>
          </a:p>
        </p:txBody>
      </p:sp>
      <p:sp>
        <p:nvSpPr>
          <p:cNvPr id="40" name="TextBox 39"/>
          <p:cNvSpPr txBox="1"/>
          <p:nvPr/>
        </p:nvSpPr>
        <p:spPr>
          <a:xfrm>
            <a:off x="4052021" y="4285259"/>
            <a:ext cx="688622" cy="430887"/>
          </a:xfrm>
          <a:prstGeom prst="rect">
            <a:avLst/>
          </a:prstGeom>
          <a:noFill/>
        </p:spPr>
        <p:txBody>
          <a:bodyPr wrap="square" rtlCol="0">
            <a:spAutoFit/>
          </a:bodyPr>
          <a:lstStyle/>
          <a:p>
            <a:pPr defTabSz="457200"/>
            <a:r>
              <a:rPr lang="en-GB" sz="2200" b="1" dirty="0">
                <a:solidFill>
                  <a:srgbClr val="C00000"/>
                </a:solidFill>
                <a:latin typeface="Calibri"/>
              </a:rPr>
              <a:t>10</a:t>
            </a:r>
          </a:p>
        </p:txBody>
      </p:sp>
      <p:sp>
        <p:nvSpPr>
          <p:cNvPr id="41" name="Speech Bubble: Rectangle with Corners Rounded 10">
            <a:extLst>
              <a:ext uri="{FF2B5EF4-FFF2-40B4-BE49-F238E27FC236}">
                <a16:creationId xmlns:a16="http://schemas.microsoft.com/office/drawing/2014/main" id="{CD2579CE-2DB8-4F93-8ECD-0E9BF715B235}"/>
              </a:ext>
            </a:extLst>
          </p:cNvPr>
          <p:cNvSpPr/>
          <p:nvPr/>
        </p:nvSpPr>
        <p:spPr>
          <a:xfrm>
            <a:off x="6107448" y="1971020"/>
            <a:ext cx="4466768" cy="1193777"/>
          </a:xfrm>
          <a:prstGeom prst="wedgeEllipseCallout">
            <a:avLst>
              <a:gd name="adj1" fmla="val 41891"/>
              <a:gd name="adj2" fmla="val 81460"/>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defTabSz="457200"/>
            <a:r>
              <a:rPr lang="en-GB" b="1" dirty="0">
                <a:solidFill>
                  <a:srgbClr val="253746"/>
                </a:solidFill>
                <a:latin typeface="Calibri"/>
              </a:rPr>
              <a:t>Who can talk us through</a:t>
            </a:r>
          </a:p>
          <a:p>
            <a:pPr algn="ctr" defTabSz="457200"/>
            <a:r>
              <a:rPr lang="en-GB" b="1" dirty="0">
                <a:solidFill>
                  <a:srgbClr val="FF0000"/>
                </a:solidFill>
                <a:latin typeface="Calibri"/>
              </a:rPr>
              <a:t>837 + 367</a:t>
            </a:r>
            <a:r>
              <a:rPr lang="en-GB" b="1" dirty="0">
                <a:solidFill>
                  <a:srgbClr val="253746"/>
                </a:solidFill>
                <a:latin typeface="Calibri"/>
              </a:rPr>
              <a:t> using </a:t>
            </a:r>
            <a:r>
              <a:rPr lang="en-GB" b="1" dirty="0">
                <a:solidFill>
                  <a:srgbClr val="FF0000"/>
                </a:solidFill>
                <a:latin typeface="Calibri"/>
              </a:rPr>
              <a:t>compact addition.</a:t>
            </a:r>
          </a:p>
        </p:txBody>
      </p:sp>
      <p:sp>
        <p:nvSpPr>
          <p:cNvPr id="42" name="Folded Corner 41"/>
          <p:cNvSpPr/>
          <p:nvPr/>
        </p:nvSpPr>
        <p:spPr>
          <a:xfrm>
            <a:off x="7118177" y="3540252"/>
            <a:ext cx="2005942" cy="2069343"/>
          </a:xfrm>
          <a:prstGeom prst="foldedCorner">
            <a:avLst/>
          </a:prstGeom>
          <a:solidFill>
            <a:schemeClr val="bg1">
              <a:lumMod val="9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endParaRPr lang="en-GB" sz="2200" b="1" dirty="0">
              <a:solidFill>
                <a:srgbClr val="253746"/>
              </a:solidFill>
              <a:latin typeface="Calibri"/>
            </a:endParaRPr>
          </a:p>
          <a:p>
            <a:pPr defTabSz="457200"/>
            <a:r>
              <a:rPr lang="en-GB" sz="2200" b="1" dirty="0">
                <a:solidFill>
                  <a:srgbClr val="253746"/>
                </a:solidFill>
                <a:latin typeface="Calibri"/>
              </a:rPr>
              <a:t>         </a:t>
            </a:r>
          </a:p>
          <a:p>
            <a:pPr defTabSz="457200"/>
            <a:r>
              <a:rPr lang="en-GB" sz="2200" b="1" dirty="0">
                <a:solidFill>
                  <a:srgbClr val="253746"/>
                </a:solidFill>
                <a:latin typeface="Calibri"/>
              </a:rPr>
              <a:t>             </a:t>
            </a:r>
          </a:p>
          <a:p>
            <a:pPr defTabSz="457200"/>
            <a:r>
              <a:rPr lang="en-GB" sz="2200" b="1" dirty="0">
                <a:solidFill>
                  <a:srgbClr val="253746"/>
                </a:solidFill>
                <a:latin typeface="Calibri"/>
              </a:rPr>
              <a:t>         </a:t>
            </a:r>
          </a:p>
        </p:txBody>
      </p:sp>
      <p:cxnSp>
        <p:nvCxnSpPr>
          <p:cNvPr id="43" name="Straight Connector 42"/>
          <p:cNvCxnSpPr/>
          <p:nvPr/>
        </p:nvCxnSpPr>
        <p:spPr>
          <a:xfrm>
            <a:off x="7847448" y="4716716"/>
            <a:ext cx="720000" cy="231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7951848" y="4719601"/>
            <a:ext cx="688622" cy="430887"/>
          </a:xfrm>
          <a:prstGeom prst="rect">
            <a:avLst/>
          </a:prstGeom>
          <a:noFill/>
        </p:spPr>
        <p:txBody>
          <a:bodyPr wrap="square" rtlCol="0">
            <a:spAutoFit/>
          </a:bodyPr>
          <a:lstStyle/>
          <a:p>
            <a:pPr defTabSz="457200"/>
            <a:r>
              <a:rPr lang="en-GB" sz="2200" b="1" dirty="0">
                <a:solidFill>
                  <a:prstClr val="black"/>
                </a:solidFill>
                <a:latin typeface="Calibri"/>
              </a:rPr>
              <a:t>2</a:t>
            </a:r>
          </a:p>
        </p:txBody>
      </p:sp>
      <p:sp>
        <p:nvSpPr>
          <p:cNvPr id="45" name="TextBox 44"/>
          <p:cNvSpPr txBox="1"/>
          <p:nvPr/>
        </p:nvSpPr>
        <p:spPr>
          <a:xfrm>
            <a:off x="8130916" y="4716716"/>
            <a:ext cx="688622" cy="430887"/>
          </a:xfrm>
          <a:prstGeom prst="rect">
            <a:avLst/>
          </a:prstGeom>
          <a:noFill/>
        </p:spPr>
        <p:txBody>
          <a:bodyPr wrap="square" rtlCol="0">
            <a:spAutoFit/>
          </a:bodyPr>
          <a:lstStyle/>
          <a:p>
            <a:pPr defTabSz="457200"/>
            <a:r>
              <a:rPr lang="en-GB" sz="2200" b="1" dirty="0">
                <a:solidFill>
                  <a:prstClr val="black"/>
                </a:solidFill>
                <a:latin typeface="Calibri"/>
              </a:rPr>
              <a:t>0</a:t>
            </a:r>
          </a:p>
        </p:txBody>
      </p:sp>
      <p:sp>
        <p:nvSpPr>
          <p:cNvPr id="46" name="TextBox 45"/>
          <p:cNvSpPr txBox="1"/>
          <p:nvPr/>
        </p:nvSpPr>
        <p:spPr>
          <a:xfrm>
            <a:off x="8310916" y="4716716"/>
            <a:ext cx="688622" cy="430887"/>
          </a:xfrm>
          <a:prstGeom prst="rect">
            <a:avLst/>
          </a:prstGeom>
          <a:noFill/>
        </p:spPr>
        <p:txBody>
          <a:bodyPr wrap="square" rtlCol="0">
            <a:spAutoFit/>
          </a:bodyPr>
          <a:lstStyle/>
          <a:p>
            <a:pPr defTabSz="457200"/>
            <a:r>
              <a:rPr lang="en-GB" sz="2200" b="1" dirty="0">
                <a:solidFill>
                  <a:prstClr val="black"/>
                </a:solidFill>
                <a:latin typeface="Calibri"/>
              </a:rPr>
              <a:t>4</a:t>
            </a:r>
          </a:p>
        </p:txBody>
      </p:sp>
      <p:sp>
        <p:nvSpPr>
          <p:cNvPr id="47" name="TextBox 46"/>
          <p:cNvSpPr txBox="1"/>
          <p:nvPr/>
        </p:nvSpPr>
        <p:spPr>
          <a:xfrm>
            <a:off x="7950916" y="3923863"/>
            <a:ext cx="688622" cy="430887"/>
          </a:xfrm>
          <a:prstGeom prst="rect">
            <a:avLst/>
          </a:prstGeom>
          <a:noFill/>
        </p:spPr>
        <p:txBody>
          <a:bodyPr wrap="square" rtlCol="0">
            <a:spAutoFit/>
          </a:bodyPr>
          <a:lstStyle/>
          <a:p>
            <a:pPr defTabSz="457200"/>
            <a:r>
              <a:rPr lang="en-GB" sz="2200" b="1" dirty="0">
                <a:solidFill>
                  <a:prstClr val="black"/>
                </a:solidFill>
                <a:latin typeface="Calibri"/>
              </a:rPr>
              <a:t>3</a:t>
            </a:r>
          </a:p>
        </p:txBody>
      </p:sp>
      <p:sp>
        <p:nvSpPr>
          <p:cNvPr id="48" name="TextBox 47"/>
          <p:cNvSpPr txBox="1"/>
          <p:nvPr/>
        </p:nvSpPr>
        <p:spPr>
          <a:xfrm>
            <a:off x="8130916" y="3923863"/>
            <a:ext cx="688622" cy="430887"/>
          </a:xfrm>
          <a:prstGeom prst="rect">
            <a:avLst/>
          </a:prstGeom>
          <a:noFill/>
        </p:spPr>
        <p:txBody>
          <a:bodyPr wrap="square" rtlCol="0">
            <a:spAutoFit/>
          </a:bodyPr>
          <a:lstStyle/>
          <a:p>
            <a:pPr defTabSz="457200"/>
            <a:r>
              <a:rPr lang="en-GB" sz="2200" b="1" dirty="0">
                <a:solidFill>
                  <a:prstClr val="black"/>
                </a:solidFill>
                <a:latin typeface="Calibri"/>
              </a:rPr>
              <a:t>6</a:t>
            </a:r>
          </a:p>
        </p:txBody>
      </p:sp>
      <p:sp>
        <p:nvSpPr>
          <p:cNvPr id="49" name="TextBox 48"/>
          <p:cNvSpPr txBox="1"/>
          <p:nvPr/>
        </p:nvSpPr>
        <p:spPr>
          <a:xfrm>
            <a:off x="8310916" y="3923863"/>
            <a:ext cx="688622" cy="430887"/>
          </a:xfrm>
          <a:prstGeom prst="rect">
            <a:avLst/>
          </a:prstGeom>
          <a:noFill/>
        </p:spPr>
        <p:txBody>
          <a:bodyPr wrap="square" rtlCol="0">
            <a:spAutoFit/>
          </a:bodyPr>
          <a:lstStyle/>
          <a:p>
            <a:pPr defTabSz="457200"/>
            <a:r>
              <a:rPr lang="en-GB" sz="2200" b="1" dirty="0">
                <a:solidFill>
                  <a:prstClr val="black"/>
                </a:solidFill>
                <a:latin typeface="Calibri"/>
              </a:rPr>
              <a:t>7</a:t>
            </a:r>
          </a:p>
        </p:txBody>
      </p:sp>
      <p:sp>
        <p:nvSpPr>
          <p:cNvPr id="50" name="TextBox 49"/>
          <p:cNvSpPr txBox="1"/>
          <p:nvPr/>
        </p:nvSpPr>
        <p:spPr>
          <a:xfrm>
            <a:off x="7950916" y="3529648"/>
            <a:ext cx="688622" cy="430887"/>
          </a:xfrm>
          <a:prstGeom prst="rect">
            <a:avLst/>
          </a:prstGeom>
          <a:noFill/>
        </p:spPr>
        <p:txBody>
          <a:bodyPr wrap="square" rtlCol="0">
            <a:spAutoFit/>
          </a:bodyPr>
          <a:lstStyle/>
          <a:p>
            <a:pPr defTabSz="457200"/>
            <a:r>
              <a:rPr lang="en-GB" sz="2200" b="1" dirty="0">
                <a:solidFill>
                  <a:prstClr val="black"/>
                </a:solidFill>
                <a:latin typeface="Calibri"/>
              </a:rPr>
              <a:t>8</a:t>
            </a:r>
          </a:p>
        </p:txBody>
      </p:sp>
      <p:sp>
        <p:nvSpPr>
          <p:cNvPr id="51" name="TextBox 50"/>
          <p:cNvSpPr txBox="1"/>
          <p:nvPr/>
        </p:nvSpPr>
        <p:spPr>
          <a:xfrm>
            <a:off x="8130916" y="3529648"/>
            <a:ext cx="688622" cy="430887"/>
          </a:xfrm>
          <a:prstGeom prst="rect">
            <a:avLst/>
          </a:prstGeom>
          <a:noFill/>
        </p:spPr>
        <p:txBody>
          <a:bodyPr wrap="square" rtlCol="0">
            <a:spAutoFit/>
          </a:bodyPr>
          <a:lstStyle/>
          <a:p>
            <a:pPr defTabSz="457200"/>
            <a:r>
              <a:rPr lang="en-GB" sz="2200" b="1" dirty="0">
                <a:solidFill>
                  <a:prstClr val="black"/>
                </a:solidFill>
                <a:latin typeface="Calibri"/>
              </a:rPr>
              <a:t>3</a:t>
            </a:r>
          </a:p>
        </p:txBody>
      </p:sp>
      <p:sp>
        <p:nvSpPr>
          <p:cNvPr id="52" name="TextBox 51"/>
          <p:cNvSpPr txBox="1"/>
          <p:nvPr/>
        </p:nvSpPr>
        <p:spPr>
          <a:xfrm>
            <a:off x="8310916" y="3529648"/>
            <a:ext cx="688622" cy="430887"/>
          </a:xfrm>
          <a:prstGeom prst="rect">
            <a:avLst/>
          </a:prstGeom>
          <a:noFill/>
        </p:spPr>
        <p:txBody>
          <a:bodyPr wrap="square" rtlCol="0">
            <a:spAutoFit/>
          </a:bodyPr>
          <a:lstStyle/>
          <a:p>
            <a:pPr defTabSz="457200"/>
            <a:r>
              <a:rPr lang="en-GB" sz="2200" b="1" dirty="0">
                <a:solidFill>
                  <a:prstClr val="black"/>
                </a:solidFill>
                <a:latin typeface="Calibri"/>
              </a:rPr>
              <a:t>7</a:t>
            </a:r>
          </a:p>
        </p:txBody>
      </p:sp>
      <p:sp>
        <p:nvSpPr>
          <p:cNvPr id="53" name="TextBox 52"/>
          <p:cNvSpPr txBox="1"/>
          <p:nvPr/>
        </p:nvSpPr>
        <p:spPr>
          <a:xfrm>
            <a:off x="7698917" y="3923863"/>
            <a:ext cx="344311" cy="430887"/>
          </a:xfrm>
          <a:prstGeom prst="rect">
            <a:avLst/>
          </a:prstGeom>
          <a:noFill/>
        </p:spPr>
        <p:txBody>
          <a:bodyPr wrap="square" rtlCol="0">
            <a:spAutoFit/>
          </a:bodyPr>
          <a:lstStyle/>
          <a:p>
            <a:pPr defTabSz="457200"/>
            <a:r>
              <a:rPr lang="en-GB" sz="2200" b="1" dirty="0">
                <a:solidFill>
                  <a:prstClr val="black"/>
                </a:solidFill>
                <a:latin typeface="Calibri"/>
              </a:rPr>
              <a:t>+</a:t>
            </a:r>
          </a:p>
        </p:txBody>
      </p:sp>
      <p:sp>
        <p:nvSpPr>
          <p:cNvPr id="54" name="TextBox 53"/>
          <p:cNvSpPr txBox="1"/>
          <p:nvPr/>
        </p:nvSpPr>
        <p:spPr>
          <a:xfrm>
            <a:off x="7950816" y="4286625"/>
            <a:ext cx="688622" cy="430887"/>
          </a:xfrm>
          <a:prstGeom prst="rect">
            <a:avLst/>
          </a:prstGeom>
          <a:noFill/>
        </p:spPr>
        <p:txBody>
          <a:bodyPr wrap="square" rtlCol="0">
            <a:spAutoFit/>
          </a:bodyPr>
          <a:lstStyle/>
          <a:p>
            <a:pPr defTabSz="457200"/>
            <a:r>
              <a:rPr lang="en-GB" sz="2200" b="1" dirty="0">
                <a:solidFill>
                  <a:srgbClr val="C00000"/>
                </a:solidFill>
                <a:latin typeface="Calibri"/>
              </a:rPr>
              <a:t>1</a:t>
            </a:r>
          </a:p>
        </p:txBody>
      </p:sp>
      <p:sp>
        <p:nvSpPr>
          <p:cNvPr id="55" name="TextBox 54"/>
          <p:cNvSpPr txBox="1"/>
          <p:nvPr/>
        </p:nvSpPr>
        <p:spPr>
          <a:xfrm>
            <a:off x="8130816" y="4286625"/>
            <a:ext cx="688622" cy="430887"/>
          </a:xfrm>
          <a:prstGeom prst="rect">
            <a:avLst/>
          </a:prstGeom>
          <a:noFill/>
        </p:spPr>
        <p:txBody>
          <a:bodyPr wrap="square" rtlCol="0">
            <a:spAutoFit/>
          </a:bodyPr>
          <a:lstStyle/>
          <a:p>
            <a:pPr defTabSz="457200"/>
            <a:r>
              <a:rPr lang="en-GB" sz="2200" b="1" dirty="0">
                <a:solidFill>
                  <a:srgbClr val="C00000"/>
                </a:solidFill>
                <a:latin typeface="Calibri"/>
              </a:rPr>
              <a:t>1</a:t>
            </a:r>
          </a:p>
        </p:txBody>
      </p:sp>
      <p:sp>
        <p:nvSpPr>
          <p:cNvPr id="56" name="TextBox 55"/>
          <p:cNvSpPr txBox="1"/>
          <p:nvPr/>
        </p:nvSpPr>
        <p:spPr>
          <a:xfrm>
            <a:off x="7771848" y="4719601"/>
            <a:ext cx="688622" cy="430887"/>
          </a:xfrm>
          <a:prstGeom prst="rect">
            <a:avLst/>
          </a:prstGeom>
          <a:noFill/>
        </p:spPr>
        <p:txBody>
          <a:bodyPr wrap="square" rtlCol="0">
            <a:spAutoFit/>
          </a:bodyPr>
          <a:lstStyle/>
          <a:p>
            <a:pPr defTabSz="457200"/>
            <a:r>
              <a:rPr lang="en-GB" sz="2200" b="1" dirty="0">
                <a:solidFill>
                  <a:prstClr val="black"/>
                </a:solidFill>
                <a:latin typeface="Calibri"/>
              </a:rPr>
              <a:t>1</a:t>
            </a:r>
          </a:p>
        </p:txBody>
      </p:sp>
      <p:pic>
        <p:nvPicPr>
          <p:cNvPr id="3" name="Picture 2"/>
          <p:cNvPicPr>
            <a:picLocks noChangeAspect="1"/>
          </p:cNvPicPr>
          <p:nvPr/>
        </p:nvPicPr>
        <p:blipFill>
          <a:blip r:embed="rId4"/>
          <a:stretch>
            <a:fillRect/>
          </a:stretch>
        </p:blipFill>
        <p:spPr>
          <a:xfrm>
            <a:off x="1067540" y="38687"/>
            <a:ext cx="9986113" cy="536494"/>
          </a:xfrm>
          <a:prstGeom prst="rect">
            <a:avLst/>
          </a:prstGeom>
        </p:spPr>
      </p:pic>
    </p:spTree>
    <p:extLst>
      <p:ext uri="{BB962C8B-B14F-4D97-AF65-F5344CB8AC3E}">
        <p14:creationId xmlns:p14="http://schemas.microsoft.com/office/powerpoint/2010/main" val="3080281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par>
                          <p:cTn id="49" fill="hold">
                            <p:stCondLst>
                              <p:cond delay="1500"/>
                            </p:stCondLst>
                            <p:childTnLst>
                              <p:par>
                                <p:cTn id="50" presetID="10" presetClass="entr" presetSubtype="0"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600"/>
                                        <p:tgtEl>
                                          <p:spTgt spid="4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500"/>
                                        <p:tgtEl>
                                          <p:spTgt spid="2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600"/>
                                        <p:tgtEl>
                                          <p:spTgt spid="3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fade">
                                      <p:cBhvr>
                                        <p:cTn id="78" dur="500"/>
                                        <p:tgtEl>
                                          <p:spTgt spid="39"/>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fade">
                                      <p:cBhvr>
                                        <p:cTn id="83" dur="500"/>
                                        <p:tgtEl>
                                          <p:spTgt spid="41"/>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500"/>
                                        <p:tgtEl>
                                          <p:spTgt spid="42"/>
                                        </p:tgtEl>
                                      </p:cBhvr>
                                    </p:animEffect>
                                  </p:childTnLst>
                                </p:cTn>
                              </p:par>
                            </p:childTnLst>
                          </p:cTn>
                        </p:par>
                        <p:par>
                          <p:cTn id="89" fill="hold">
                            <p:stCondLst>
                              <p:cond delay="500"/>
                            </p:stCondLst>
                            <p:childTnLst>
                              <p:par>
                                <p:cTn id="90" presetID="10" presetClass="entr" presetSubtype="0" fill="hold" grpId="0" nodeType="after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fade">
                                      <p:cBhvr>
                                        <p:cTn id="92" dur="500"/>
                                        <p:tgtEl>
                                          <p:spTgt spid="5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1"/>
                                        </p:tgtEl>
                                        <p:attrNameLst>
                                          <p:attrName>style.visibility</p:attrName>
                                        </p:attrNameLst>
                                      </p:cBhvr>
                                      <p:to>
                                        <p:strVal val="visible"/>
                                      </p:to>
                                    </p:set>
                                    <p:animEffect transition="in" filter="fade">
                                      <p:cBhvr>
                                        <p:cTn id="95" dur="500"/>
                                        <p:tgtEl>
                                          <p:spTgt spid="5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2"/>
                                        </p:tgtEl>
                                        <p:attrNameLst>
                                          <p:attrName>style.visibility</p:attrName>
                                        </p:attrNameLst>
                                      </p:cBhvr>
                                      <p:to>
                                        <p:strVal val="visible"/>
                                      </p:to>
                                    </p:set>
                                    <p:animEffect transition="in" filter="fade">
                                      <p:cBhvr>
                                        <p:cTn id="98" dur="500"/>
                                        <p:tgtEl>
                                          <p:spTgt spid="52"/>
                                        </p:tgtEl>
                                      </p:cBhvr>
                                    </p:animEffect>
                                  </p:childTnLst>
                                </p:cTn>
                              </p:par>
                            </p:childTnLst>
                          </p:cTn>
                        </p:par>
                        <p:par>
                          <p:cTn id="99" fill="hold">
                            <p:stCondLst>
                              <p:cond delay="1000"/>
                            </p:stCondLst>
                            <p:childTnLst>
                              <p:par>
                                <p:cTn id="100" presetID="10" presetClass="entr" presetSubtype="0"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fade">
                                      <p:cBhvr>
                                        <p:cTn id="102" dur="500"/>
                                        <p:tgtEl>
                                          <p:spTgt spid="53"/>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500"/>
                                        <p:tgtEl>
                                          <p:spTgt spid="47"/>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8"/>
                                        </p:tgtEl>
                                        <p:attrNameLst>
                                          <p:attrName>style.visibility</p:attrName>
                                        </p:attrNameLst>
                                      </p:cBhvr>
                                      <p:to>
                                        <p:strVal val="visible"/>
                                      </p:to>
                                    </p:set>
                                    <p:animEffect transition="in" filter="fade">
                                      <p:cBhvr>
                                        <p:cTn id="108" dur="500"/>
                                        <p:tgtEl>
                                          <p:spTgt spid="48"/>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49"/>
                                        </p:tgtEl>
                                        <p:attrNameLst>
                                          <p:attrName>style.visibility</p:attrName>
                                        </p:attrNameLst>
                                      </p:cBhvr>
                                      <p:to>
                                        <p:strVal val="visible"/>
                                      </p:to>
                                    </p:set>
                                    <p:animEffect transition="in" filter="fade">
                                      <p:cBhvr>
                                        <p:cTn id="111" dur="500"/>
                                        <p:tgtEl>
                                          <p:spTgt spid="49"/>
                                        </p:tgtEl>
                                      </p:cBhvr>
                                    </p:animEffect>
                                  </p:childTnLst>
                                </p:cTn>
                              </p:par>
                            </p:childTnLst>
                          </p:cTn>
                        </p:par>
                        <p:par>
                          <p:cTn id="112" fill="hold">
                            <p:stCondLst>
                              <p:cond delay="1500"/>
                            </p:stCondLst>
                            <p:childTnLst>
                              <p:par>
                                <p:cTn id="113" presetID="10" presetClass="entr" presetSubtype="0" fill="hold" nodeType="afterEffect">
                                  <p:stCondLst>
                                    <p:cond delay="0"/>
                                  </p:stCondLst>
                                  <p:childTnLst>
                                    <p:set>
                                      <p:cBhvr>
                                        <p:cTn id="114" dur="1" fill="hold">
                                          <p:stCondLst>
                                            <p:cond delay="0"/>
                                          </p:stCondLst>
                                        </p:cTn>
                                        <p:tgtEl>
                                          <p:spTgt spid="43"/>
                                        </p:tgtEl>
                                        <p:attrNameLst>
                                          <p:attrName>style.visibility</p:attrName>
                                        </p:attrNameLst>
                                      </p:cBhvr>
                                      <p:to>
                                        <p:strVal val="visible"/>
                                      </p:to>
                                    </p:set>
                                    <p:animEffect transition="in" filter="fade">
                                      <p:cBhvr>
                                        <p:cTn id="115" dur="500"/>
                                        <p:tgtEl>
                                          <p:spTgt spid="43"/>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fade">
                                      <p:cBhvr>
                                        <p:cTn id="120" dur="500"/>
                                        <p:tgtEl>
                                          <p:spTgt spid="46"/>
                                        </p:tgtEl>
                                      </p:cBhvr>
                                    </p:animEffect>
                                  </p:childTnLst>
                                </p:cTn>
                              </p:par>
                            </p:childTnLst>
                          </p:cTn>
                        </p:par>
                        <p:par>
                          <p:cTn id="121" fill="hold">
                            <p:stCondLst>
                              <p:cond delay="500"/>
                            </p:stCondLst>
                            <p:childTnLst>
                              <p:par>
                                <p:cTn id="122" presetID="10" presetClass="entr" presetSubtype="0"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fade">
                                      <p:cBhvr>
                                        <p:cTn id="124" dur="500"/>
                                        <p:tgtEl>
                                          <p:spTgt spid="55"/>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45"/>
                                        </p:tgtEl>
                                        <p:attrNameLst>
                                          <p:attrName>style.visibility</p:attrName>
                                        </p:attrNameLst>
                                      </p:cBhvr>
                                      <p:to>
                                        <p:strVal val="visible"/>
                                      </p:to>
                                    </p:set>
                                    <p:animEffect transition="in" filter="fade">
                                      <p:cBhvr>
                                        <p:cTn id="129" dur="500"/>
                                        <p:tgtEl>
                                          <p:spTgt spid="45"/>
                                        </p:tgtEl>
                                      </p:cBhvr>
                                    </p:animEffect>
                                  </p:childTnLst>
                                </p:cTn>
                              </p:par>
                            </p:childTnLst>
                          </p:cTn>
                        </p:par>
                        <p:par>
                          <p:cTn id="130" fill="hold">
                            <p:stCondLst>
                              <p:cond delay="500"/>
                            </p:stCondLst>
                            <p:childTnLst>
                              <p:par>
                                <p:cTn id="131" presetID="10" presetClass="entr" presetSubtype="0" fill="hold" grpId="0" nodeType="afterEffect">
                                  <p:stCondLst>
                                    <p:cond delay="0"/>
                                  </p:stCondLst>
                                  <p:childTnLst>
                                    <p:set>
                                      <p:cBhvr>
                                        <p:cTn id="132" dur="1" fill="hold">
                                          <p:stCondLst>
                                            <p:cond delay="0"/>
                                          </p:stCondLst>
                                        </p:cTn>
                                        <p:tgtEl>
                                          <p:spTgt spid="54"/>
                                        </p:tgtEl>
                                        <p:attrNameLst>
                                          <p:attrName>style.visibility</p:attrName>
                                        </p:attrNameLst>
                                      </p:cBhvr>
                                      <p:to>
                                        <p:strVal val="visible"/>
                                      </p:to>
                                    </p:set>
                                    <p:animEffect transition="in" filter="fade">
                                      <p:cBhvr>
                                        <p:cTn id="133" dur="500"/>
                                        <p:tgtEl>
                                          <p:spTgt spid="54"/>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grpId="0" nodeType="click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fade">
                                      <p:cBhvr>
                                        <p:cTn id="138" dur="500"/>
                                        <p:tgtEl>
                                          <p:spTgt spid="56"/>
                                        </p:tgtEl>
                                      </p:cBhvr>
                                    </p:animEffect>
                                  </p:childTnLst>
                                </p:cTn>
                              </p:par>
                            </p:childTnLst>
                          </p:cTn>
                        </p:par>
                        <p:par>
                          <p:cTn id="139" fill="hold">
                            <p:stCondLst>
                              <p:cond delay="500"/>
                            </p:stCondLst>
                            <p:childTnLst>
                              <p:par>
                                <p:cTn id="140" presetID="10" presetClass="entr" presetSubtype="0" fill="hold" grpId="0" nodeType="afterEffect">
                                  <p:stCondLst>
                                    <p:cond delay="0"/>
                                  </p:stCondLst>
                                  <p:childTnLst>
                                    <p:set>
                                      <p:cBhvr>
                                        <p:cTn id="141" dur="1" fill="hold">
                                          <p:stCondLst>
                                            <p:cond delay="0"/>
                                          </p:stCondLst>
                                        </p:cTn>
                                        <p:tgtEl>
                                          <p:spTgt spid="44"/>
                                        </p:tgtEl>
                                        <p:attrNameLst>
                                          <p:attrName>style.visibility</p:attrName>
                                        </p:attrNameLst>
                                      </p:cBhvr>
                                      <p:to>
                                        <p:strVal val="visible"/>
                                      </p:to>
                                    </p:set>
                                    <p:animEffect transition="in" filter="fade">
                                      <p:cBhvr>
                                        <p:cTn id="14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4" grpId="0" animBg="1"/>
      <p:bldP spid="26" grpId="0" animBg="1"/>
      <p:bldP spid="28" grpId="0"/>
      <p:bldP spid="29" grpId="0"/>
      <p:bldP spid="30" grpId="0"/>
      <p:bldP spid="31" grpId="0"/>
      <p:bldP spid="32" grpId="0"/>
      <p:bldP spid="33" grpId="0"/>
      <p:bldP spid="34" grpId="0"/>
      <p:bldP spid="35" grpId="0"/>
      <p:bldP spid="36" grpId="0"/>
      <p:bldP spid="37" grpId="0"/>
      <p:bldP spid="38" grpId="0"/>
      <p:bldP spid="39" grpId="0" animBg="1"/>
      <p:bldP spid="40" grpId="0"/>
      <p:bldP spid="41" grpId="0" animBg="1"/>
      <p:bldP spid="42" grpId="0" animBg="1"/>
      <p:bldP spid="44" grpId="0"/>
      <p:bldP spid="45" grpId="0"/>
      <p:bldP spid="46" grpId="0"/>
      <p:bldP spid="47" grpId="0"/>
      <p:bldP spid="48" grpId="0"/>
      <p:bldP spid="49" grpId="0"/>
      <p:bldP spid="50" grpId="0"/>
      <p:bldP spid="51" grpId="0"/>
      <p:bldP spid="52" grpId="0"/>
      <p:bldP spid="53" grpId="0"/>
      <p:bldP spid="54" grpId="0"/>
      <p:bldP spid="55" grpId="0"/>
      <p:bldP spid="5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2683" y="414044"/>
            <a:ext cx="7229517" cy="1225845"/>
          </a:xfrm>
          <a:ln w="38100">
            <a:solidFill>
              <a:srgbClr val="00B050"/>
            </a:solidFill>
          </a:ln>
        </p:spPr>
        <p:txBody>
          <a:bodyPr/>
          <a:lstStyle/>
          <a:p>
            <a:pPr algn="ctr"/>
            <a:r>
              <a:rPr lang="en-GB" b="1" u="sng" dirty="0" smtClean="0"/>
              <a:t>Activities</a:t>
            </a:r>
            <a:r>
              <a:rPr lang="en-GB" dirty="0" smtClean="0"/>
              <a:t>.</a:t>
            </a:r>
            <a:endParaRPr lang="en-GB" dirty="0"/>
          </a:p>
        </p:txBody>
      </p:sp>
      <p:sp>
        <p:nvSpPr>
          <p:cNvPr id="3" name="Content Placeholder 2"/>
          <p:cNvSpPr>
            <a:spLocks noGrp="1"/>
          </p:cNvSpPr>
          <p:nvPr>
            <p:ph idx="1"/>
          </p:nvPr>
        </p:nvSpPr>
        <p:spPr>
          <a:xfrm>
            <a:off x="2095500" y="2005014"/>
            <a:ext cx="7886700" cy="4351338"/>
          </a:xfrm>
          <a:ln w="38100">
            <a:solidFill>
              <a:srgbClr val="0070C0"/>
            </a:solidFill>
          </a:ln>
        </p:spPr>
        <p:txBody>
          <a:bodyPr>
            <a:normAutofit/>
          </a:bodyPr>
          <a:lstStyle/>
          <a:p>
            <a:r>
              <a:rPr lang="en-GB" dirty="0" smtClean="0"/>
              <a:t>On the next slide is today’s activity. You can either copy the sums out on to a sheet to save printing or you can print the worksheet off that is in today’s folder.</a:t>
            </a:r>
            <a:endParaRPr lang="en-GB" dirty="0"/>
          </a:p>
          <a:p>
            <a:r>
              <a:rPr lang="en-GB" dirty="0" smtClean="0">
                <a:solidFill>
                  <a:srgbClr val="0070C0"/>
                </a:solidFill>
              </a:rPr>
              <a:t>Mild activity is to start at number 1 and go to number 10.</a:t>
            </a:r>
          </a:p>
          <a:p>
            <a:r>
              <a:rPr lang="en-GB" dirty="0" smtClean="0">
                <a:solidFill>
                  <a:srgbClr val="FF0000"/>
                </a:solidFill>
              </a:rPr>
              <a:t>Hotter activity is to start at number 8 and go to the end.</a:t>
            </a:r>
            <a:endParaRPr lang="en-GB" dirty="0">
              <a:solidFill>
                <a:srgbClr val="FF0000"/>
              </a:solidFill>
            </a:endParaRPr>
          </a:p>
          <a:p>
            <a:r>
              <a:rPr lang="en-GB" dirty="0" smtClean="0">
                <a:solidFill>
                  <a:srgbClr val="7030A0"/>
                </a:solidFill>
              </a:rPr>
              <a:t>If you have whizzed through or find these too easy, you might want to try the today’s challenge.</a:t>
            </a:r>
          </a:p>
          <a:p>
            <a:endParaRPr lang="en-GB" dirty="0"/>
          </a:p>
        </p:txBody>
      </p:sp>
      <p:sp>
        <p:nvSpPr>
          <p:cNvPr id="4" name="Footer Placeholder 3"/>
          <p:cNvSpPr>
            <a:spLocks noGrp="1"/>
          </p:cNvSpPr>
          <p:nvPr>
            <p:ph type="ftr" sz="quarter" idx="11"/>
          </p:nvPr>
        </p:nvSpPr>
        <p:spPr/>
        <p:txBody>
          <a:bodyPr/>
          <a:lstStyle/>
          <a:p>
            <a:pPr defTabSz="457200"/>
            <a:r>
              <a:rPr lang="en-GB">
                <a:solidFill>
                  <a:prstClr val="black">
                    <a:tint val="75000"/>
                  </a:prstClr>
                </a:solidFill>
                <a:latin typeface="Calibri"/>
              </a:rPr>
              <a:t>Year 3</a:t>
            </a:r>
          </a:p>
        </p:txBody>
      </p:sp>
      <p:sp>
        <p:nvSpPr>
          <p:cNvPr id="5" name="Slide Number Placeholder 4"/>
          <p:cNvSpPr>
            <a:spLocks noGrp="1"/>
          </p:cNvSpPr>
          <p:nvPr>
            <p:ph type="sldNum" sz="quarter" idx="12"/>
          </p:nvPr>
        </p:nvSpPr>
        <p:spPr/>
        <p:txBody>
          <a:bodyPr/>
          <a:lstStyle/>
          <a:p>
            <a:pPr defTabSz="457200"/>
            <a:fld id="{BA0EE811-478C-4958-8104-2A70B5A19611}" type="slidenum">
              <a:rPr lang="en-GB">
                <a:solidFill>
                  <a:prstClr val="black">
                    <a:tint val="75000"/>
                  </a:prstClr>
                </a:solidFill>
                <a:latin typeface="Calibri"/>
              </a:rPr>
              <a:pPr defTabSz="457200"/>
              <a:t>8</a:t>
            </a:fld>
            <a:endParaRPr lang="en-GB">
              <a:solidFill>
                <a:prstClr val="black">
                  <a:tint val="75000"/>
                </a:prstClr>
              </a:solidFill>
              <a:latin typeface="Calibri"/>
            </a:endParaRPr>
          </a:p>
        </p:txBody>
      </p:sp>
      <p:pic>
        <p:nvPicPr>
          <p:cNvPr id="6" name="Picture 5" descr="File:Smiley.svg - Wikipedia"/>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71626" y="504320"/>
            <a:ext cx="1045291" cy="1045291"/>
          </a:xfrm>
          <a:prstGeom prst="rect">
            <a:avLst/>
          </a:prstGeom>
        </p:spPr>
      </p:pic>
      <p:pic>
        <p:nvPicPr>
          <p:cNvPr id="9" name="Picture 8"/>
          <p:cNvPicPr>
            <a:picLocks noChangeAspect="1"/>
          </p:cNvPicPr>
          <p:nvPr/>
        </p:nvPicPr>
        <p:blipFill>
          <a:blip r:embed="rId3"/>
          <a:stretch>
            <a:fillRect/>
          </a:stretch>
        </p:blipFill>
        <p:spPr>
          <a:xfrm>
            <a:off x="128954" y="103040"/>
            <a:ext cx="2466975" cy="1847850"/>
          </a:xfrm>
          <a:prstGeom prst="rect">
            <a:avLst/>
          </a:prstGeom>
          <a:ln w="38100">
            <a:solidFill>
              <a:srgbClr val="FFFF00"/>
            </a:solidFill>
          </a:ln>
        </p:spPr>
      </p:pic>
      <p:sp>
        <p:nvSpPr>
          <p:cNvPr id="10" name="Rectangle 9"/>
          <p:cNvSpPr/>
          <p:nvPr/>
        </p:nvSpPr>
        <p:spPr>
          <a:xfrm>
            <a:off x="261257" y="3409405"/>
            <a:ext cx="1463040" cy="17314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Use the whiteboard at the top to remind you of the method.</a:t>
            </a:r>
            <a:endParaRPr lang="en-GB" dirty="0"/>
          </a:p>
        </p:txBody>
      </p:sp>
    </p:spTree>
    <p:extLst>
      <p:ext uri="{BB962C8B-B14F-4D97-AF65-F5344CB8AC3E}">
        <p14:creationId xmlns:p14="http://schemas.microsoft.com/office/powerpoint/2010/main" val="2202451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defTabSz="457200"/>
            <a:fld id="{BA0EE811-478C-4958-8104-2A70B5A19611}" type="slidenum">
              <a:rPr lang="en-GB">
                <a:latin typeface="Calibri"/>
              </a:rPr>
              <a:pPr defTabSz="457200"/>
              <a:t>9</a:t>
            </a:fld>
            <a:endParaRPr lang="en-GB" dirty="0">
              <a:latin typeface="Calibri"/>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6829926" y="6367377"/>
            <a:ext cx="3723776" cy="365125"/>
          </a:xfrm>
        </p:spPr>
        <p:txBody>
          <a:bodyPr/>
          <a:lstStyle/>
          <a:p>
            <a:pPr algn="r" defTabSz="457200"/>
            <a:r>
              <a:rPr lang="en-GB" dirty="0">
                <a:latin typeface="Calibri"/>
              </a:rPr>
              <a:t>Year 3</a:t>
            </a:r>
          </a:p>
        </p:txBody>
      </p:sp>
      <p:pic>
        <p:nvPicPr>
          <p:cNvPr id="4" name="Picture 3">
            <a:extLst>
              <a:ext uri="{FF2B5EF4-FFF2-40B4-BE49-F238E27FC236}">
                <a16:creationId xmlns:a16="http://schemas.microsoft.com/office/drawing/2014/main" id="{161D982D-9F1A-4A18-B191-7C6D0F59194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821314" y="484234"/>
            <a:ext cx="8478561" cy="4093536"/>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1821315" y="4872409"/>
            <a:ext cx="8478561" cy="1200329"/>
          </a:xfrm>
          <a:prstGeom prst="rect">
            <a:avLst/>
          </a:prstGeom>
          <a:noFill/>
          <a:ln w="38100">
            <a:solidFill>
              <a:srgbClr val="0070C0"/>
            </a:solidFill>
          </a:ln>
        </p:spPr>
        <p:txBody>
          <a:bodyPr wrap="square" rtlCol="0">
            <a:spAutoFit/>
          </a:bodyPr>
          <a:lstStyle/>
          <a:p>
            <a:r>
              <a:rPr lang="en-GB" dirty="0" smtClean="0">
                <a:latin typeface="Comic Sans MS" panose="030F0702030302020204" pitchFamily="66" charset="0"/>
              </a:rPr>
              <a:t>If this is a little hard, have a look at the extra help work in today’s folder. If this is still not helping please look at;</a:t>
            </a:r>
          </a:p>
          <a:p>
            <a:r>
              <a:rPr lang="en-GB" dirty="0" smtClean="0">
                <a:latin typeface="Comic Sans MS" panose="030F0702030302020204" pitchFamily="66" charset="0"/>
                <a:hlinkClick r:id="rId4"/>
              </a:rPr>
              <a:t>https</a:t>
            </a:r>
            <a:r>
              <a:rPr lang="en-GB" dirty="0">
                <a:latin typeface="Comic Sans MS" panose="030F0702030302020204" pitchFamily="66" charset="0"/>
                <a:hlinkClick r:id="rId4"/>
              </a:rPr>
              <a:t>://</a:t>
            </a:r>
            <a:r>
              <a:rPr lang="en-GB" dirty="0" smtClean="0">
                <a:latin typeface="Comic Sans MS" panose="030F0702030302020204" pitchFamily="66" charset="0"/>
                <a:hlinkClick r:id="rId4"/>
              </a:rPr>
              <a:t>www.splashlearn.com/addition-games</a:t>
            </a:r>
            <a:endParaRPr lang="en-GB" dirty="0" smtClean="0">
              <a:latin typeface="Comic Sans MS" panose="030F0702030302020204" pitchFamily="66" charset="0"/>
            </a:endParaRPr>
          </a:p>
          <a:p>
            <a:r>
              <a:rPr lang="en-GB" dirty="0" smtClean="0">
                <a:latin typeface="Comic Sans MS" panose="030F0702030302020204" pitchFamily="66" charset="0"/>
              </a:rPr>
              <a:t>Look at Addition Games for Grade three.</a:t>
            </a:r>
            <a:endParaRPr lang="en-GB" dirty="0">
              <a:latin typeface="Comic Sans MS" panose="030F0702030302020204" pitchFamily="66" charset="0"/>
            </a:endParaRPr>
          </a:p>
        </p:txBody>
      </p:sp>
    </p:spTree>
    <p:extLst>
      <p:ext uri="{BB962C8B-B14F-4D97-AF65-F5344CB8AC3E}">
        <p14:creationId xmlns:p14="http://schemas.microsoft.com/office/powerpoint/2010/main" val="207456000"/>
      </p:ext>
    </p:extLst>
  </p:cSld>
  <p:clrMapOvr>
    <a:masterClrMapping/>
  </p:clrMapOvr>
</p:sld>
</file>

<file path=ppt/theme/theme1.xml><?xml version="1.0" encoding="utf-8"?>
<a:theme xmlns:a="http://schemas.openxmlformats.org/drawingml/2006/main" name="1_Office Theme">
  <a:themeElements>
    <a:clrScheme name="Custom 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EA7600"/>
      </a:hlink>
      <a:folHlink>
        <a:srgbClr val="EA7600"/>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TotalTime>
  <Words>967</Words>
  <Application>Microsoft Office PowerPoint</Application>
  <PresentationFormat>Widescreen</PresentationFormat>
  <Paragraphs>196</Paragraphs>
  <Slides>10</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Calibri</vt:lpstr>
      <vt:lpstr>Calibri Light</vt:lpstr>
      <vt:lpstr>Cambria</vt:lpstr>
      <vt:lpstr>Comic Sans MS</vt:lpstr>
      <vt:lpstr>MS Mincho</vt:lpstr>
      <vt:lpstr>Times New Roman</vt:lpstr>
      <vt:lpstr>1_Office Theme</vt:lpstr>
      <vt:lpstr>Week 4 Day 1 Expanded and Compact Addition</vt:lpstr>
      <vt:lpstr>PowerPoint Presentation</vt:lpstr>
      <vt:lpstr>PowerPoint Presentation</vt:lpstr>
      <vt:lpstr>PowerPoint Presentation</vt:lpstr>
      <vt:lpstr>PowerPoint Presentation</vt:lpstr>
      <vt:lpstr>PowerPoint Presentation</vt:lpstr>
      <vt:lpstr>PowerPoint Presentation</vt:lpstr>
      <vt:lpstr>Activities.</vt:lpstr>
      <vt:lpstr>PowerPoint Presentation</vt:lpstr>
      <vt:lpstr>Challenge.</vt:lpstr>
    </vt:vector>
  </TitlesOfParts>
  <Company>Thomas Russell Junior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KJones</dc:creator>
  <cp:lastModifiedBy>KJones</cp:lastModifiedBy>
  <cp:revision>6</cp:revision>
  <dcterms:created xsi:type="dcterms:W3CDTF">2020-05-05T13:00:17Z</dcterms:created>
  <dcterms:modified xsi:type="dcterms:W3CDTF">2020-05-06T11:27:52Z</dcterms:modified>
</cp:coreProperties>
</file>