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70" r:id="rId4"/>
    <p:sldId id="260" r:id="rId5"/>
    <p:sldId id="261" r:id="rId6"/>
    <p:sldId id="262" r:id="rId7"/>
    <p:sldId id="263" r:id="rId8"/>
    <p:sldId id="264" r:id="rId9"/>
    <p:sldId id="271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18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B5EE3B-D478-41EA-8681-4A9D4EDC96CF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99B82F-9E07-461E-9682-E284B3A78AF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834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276F50-C280-49D2-9290-45B2C101F5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39DA84-444F-4F95-8835-42E8EC8AB9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7A2E49-9641-4B01-A149-177DDD6D5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BBF45-D2FB-440E-9CD6-A8552AA22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740071-EE30-47A9-8F61-413694225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4144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642397-E3CA-4DDC-8F08-A31B1A810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177DEE-A64F-44A1-8C79-843FF233F2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6F24FC-FD4E-48DA-ADA1-845D55BC8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E5D10A-0EEA-48C5-A3E5-83EB4B538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D19A8-CB82-48BD-AE08-2B07474A5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2547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F94FDDC-67C6-4A81-BDC3-533426A06C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533119-0D6D-45BE-9239-D7F0440815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3F04B9-CCAF-4300-9B97-0F642A4DD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B9174-C981-4319-B07F-E2D9EEA0D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A725C0-1D72-4039-BECD-C7C5BDE2F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8573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18236-D2D1-453F-8474-5BB0A30BF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58122-2B94-4E92-A538-2C8A9E1EA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F35A5-D437-4BF6-A726-82C07FD52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23BF27-6B06-44A9-9E95-07FB39B0C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37A7C-9AE5-4ED6-9DD9-6C4CFA3D7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504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ABFF3-B175-4B40-B77A-DB2F66BFC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9F6242-8D48-462C-9345-FC3A7C1E5D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539232-DE2E-436A-BC1D-9FF21516E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6157FE-8C07-4653-9E63-EA662E422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B358D4-0B1D-4848-A2D9-C03D6DCDE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8982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40BC6-D25E-4D25-B352-02973AC29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AC094-C247-4D97-8117-D495FE811F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18CE71-1963-433E-A688-D456385AE1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5DCBD4-5C8E-4F18-9037-B5085F2B8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39C59A-FE07-446F-AE2F-CBB5D7C7CC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6C6C56-A2DF-49BF-9C0B-BFA969C183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3021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0FBA8-B450-49ED-9AB9-1AA8B49456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1402C9-7780-4028-92BA-35B0AB6B1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B9EF91-061D-497E-B000-AA400E5B18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B40207-76CC-49CC-8662-1E6173DB87E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171E56-AD81-4D75-BD0C-CB712A3A8B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5742E6-78E4-45BD-8E54-C7E72E09B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30A00DC-4649-4C3B-B945-A9CBF0E469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BA21E9-85BF-4BC8-8AE1-E97DCDA71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6562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FBF9A-ECF6-4F02-A165-26CE9059E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9AE405-79F9-4119-B00D-A8E5394B2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71004C-5159-4E02-839A-F6623DC5E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5307E4-75D1-4A10-97B8-A02EBC9F6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899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4F031C-860C-48C8-8BFF-3AE2251D8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9D06D0-0139-4074-8F50-90E06AA45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6A60E0-6F22-47BA-AA7B-F00B101C0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720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EE628-5E50-4D04-AD20-1785B849F8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D3724-1301-42C6-8035-217BDF95B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641DEC-86F3-4791-B0BD-8B652DB1DB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91883D-CF2A-4726-85FF-E014ACD40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A7C841-B64A-4641-9C0D-938CAA569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FFA0BA-E741-4539-B7F2-C1D8337B8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194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FCA51-327D-4659-98E7-9DE0E5E13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CA8320-6223-4957-B4DF-7908DE02D8D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A57926-16D1-440A-BFC0-313BAB8D11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3DE691-1B0D-4D30-8EDB-7ECAC67F9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9D5547-DBDE-428D-8CB8-333BCA6CF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DFEB8D-B27A-48EE-8091-4E90E93E3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4798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2C4370C-5867-4BB0-BD52-16E1F1743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BB1140-7B22-467E-9E1B-5912F9ABC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62C2E9-594D-4EA5-8271-A36B8664B2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7E2554-3264-4C3F-993F-6727B309FA0D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F31052-8914-4004-A5B2-85D3E37701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9438E8-01E9-4096-8277-61E01B148F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FE5B42-3D97-4C9B-9124-D93DFD38553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79124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4731BE-277A-461F-A3A7-820ED8280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821" y="2340949"/>
            <a:ext cx="4333333" cy="3504762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FD8BF7-F7A0-410A-974F-D629E324CC5C}"/>
              </a:ext>
            </a:extLst>
          </p:cNvPr>
          <p:cNvSpPr txBox="1"/>
          <p:nvPr/>
        </p:nvSpPr>
        <p:spPr>
          <a:xfrm>
            <a:off x="1159821" y="1491175"/>
            <a:ext cx="13067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Starter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F819A0-6031-4EFF-803F-24A9A414ADBE}"/>
              </a:ext>
            </a:extLst>
          </p:cNvPr>
          <p:cNvSpPr txBox="1"/>
          <p:nvPr/>
        </p:nvSpPr>
        <p:spPr>
          <a:xfrm>
            <a:off x="5711483" y="2060549"/>
            <a:ext cx="62744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How many rectangles would you need to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shade to fill three quarters of this shape?</a:t>
            </a:r>
          </a:p>
        </p:txBody>
      </p:sp>
    </p:spTree>
    <p:extLst>
      <p:ext uri="{BB962C8B-B14F-4D97-AF65-F5344CB8AC3E}">
        <p14:creationId xmlns:p14="http://schemas.microsoft.com/office/powerpoint/2010/main" val="4286811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4A5922-EFE8-48C7-8247-E655DFBB3602}"/>
              </a:ext>
            </a:extLst>
          </p:cNvPr>
          <p:cNvSpPr txBox="1"/>
          <p:nvPr/>
        </p:nvSpPr>
        <p:spPr>
          <a:xfrm>
            <a:off x="210840" y="830997"/>
            <a:ext cx="11390491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</a:t>
            </a:r>
            <a:r>
              <a:rPr lang="en-GB" sz="20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2000" dirty="0">
                <a:latin typeface="Comic Sans MS" panose="030F0702030302020204" pitchFamily="66" charset="0"/>
              </a:rPr>
              <a:t>and </a:t>
            </a:r>
            <a:r>
              <a:rPr lang="en-GB" sz="2000" dirty="0">
                <a:solidFill>
                  <a:srgbClr val="00B050"/>
                </a:solidFill>
                <a:latin typeface="Comic Sans MS" panose="030F0702030302020204" pitchFamily="66" charset="0"/>
              </a:rPr>
              <a:t>Green </a:t>
            </a:r>
            <a:r>
              <a:rPr lang="en-GB" sz="2000" dirty="0">
                <a:latin typeface="Comic Sans MS" panose="030F0702030302020204" pitchFamily="66" charset="0"/>
              </a:rPr>
              <a:t>task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Using the digits 6,7,8,9 create a 4-digit number, e.g. 7689 then create a second 4-digit number by reversing the order of the digits in the first number i.e. 9867.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Then add these two numbers together using column addition. 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Then add all of the individual digits in the answer together until you get a 1-digit number: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17556 = 1 + 7 + 5 + 5 + 6 = 24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24 = 2 + 4 = 6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Repeat this for every possible combination of 4-digit numbers using 6,7,8, and 9. </a:t>
            </a:r>
          </a:p>
          <a:p>
            <a:r>
              <a:rPr lang="en-GB" sz="2000" dirty="0">
                <a:latin typeface="Comic Sans MS" panose="030F0702030302020204" pitchFamily="66" charset="0"/>
              </a:rPr>
              <a:t>Remember 7689 + 9867 is the same as 9867 + 7689 this would only count as one combination.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Note: there are 12 different possible combinations. Work systematically to find them all.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 answers can be found at the end of this presentation.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9F4488-724A-42FE-AE13-C9DD3691D7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8356" y="2190871"/>
            <a:ext cx="2144888" cy="144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427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DDDF9595-408F-41B5-9911-FF8EB9DC87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546567"/>
              </p:ext>
            </p:extLst>
          </p:nvPr>
        </p:nvGraphicFramePr>
        <p:xfrm>
          <a:off x="259644" y="1654387"/>
          <a:ext cx="10447867" cy="4023360"/>
        </p:xfrm>
        <a:graphic>
          <a:graphicData uri="http://schemas.openxmlformats.org/drawingml/2006/table">
            <a:tbl>
              <a:tblPr/>
              <a:tblGrid>
                <a:gridCol w="10447867">
                  <a:extLst>
                    <a:ext uri="{9D8B030D-6E8A-4147-A177-3AD203B41FA5}">
                      <a16:colId xmlns:a16="http://schemas.microsoft.com/office/drawing/2014/main" val="33609753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Solve the following decimal additions.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Note: column addition is not always needed. Look out for those that could be solved using a more efficient method.</a:t>
                      </a:r>
                    </a:p>
                    <a:p>
                      <a:endParaRPr lang="en-GB" sz="2400" dirty="0">
                        <a:solidFill>
                          <a:srgbClr val="000000"/>
                        </a:solidFill>
                        <a:effectLst/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Remember to align columns carefully when using the column method.</a:t>
                      </a:r>
                    </a:p>
                    <a:p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1. 432.78 + 147.11 		5. 328.329 + 53.945	9. 264.66 + 535.23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2. 304.18 + 879.87 		6. 694.28 + 173.8 		10. 768.34 + 32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3. 428.11 + 39.99 		7. 600.34 + 397.97 	11. 67.731 + 425.12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4. 693.90 + 199.95 		8. 760.92 + 765.86 	12. 478.01 + 67.592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91429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2B9E008-3579-4EA3-A171-CC1D1C2CEDE3}"/>
              </a:ext>
            </a:extLst>
          </p:cNvPr>
          <p:cNvSpPr txBox="1"/>
          <p:nvPr/>
        </p:nvSpPr>
        <p:spPr>
          <a:xfrm>
            <a:off x="191911" y="1095022"/>
            <a:ext cx="1071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</a:p>
        </p:txBody>
      </p:sp>
    </p:spTree>
    <p:extLst>
      <p:ext uri="{BB962C8B-B14F-4D97-AF65-F5344CB8AC3E}">
        <p14:creationId xmlns:p14="http://schemas.microsoft.com/office/powerpoint/2010/main" val="17809911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B9E008-3579-4EA3-A171-CC1D1C2CEDE3}"/>
              </a:ext>
            </a:extLst>
          </p:cNvPr>
          <p:cNvSpPr txBox="1"/>
          <p:nvPr/>
        </p:nvSpPr>
        <p:spPr>
          <a:xfrm>
            <a:off x="270933" y="917491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C61A001-C20C-4BC8-A921-7968A44D6EAB}"/>
              </a:ext>
            </a:extLst>
          </p:cNvPr>
          <p:cNvSpPr/>
          <p:nvPr/>
        </p:nvSpPr>
        <p:spPr>
          <a:xfrm>
            <a:off x="270933" y="1927316"/>
            <a:ext cx="3386667" cy="481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3456 + 6543 = 9999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3564 + 4653 = 8271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3645 + 5463 = 9108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3654 + 4563 = 8217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3546 + 6453 = 9999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3465 + 5643 = 9108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4635 + 5364 = 9999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4536 + 6354 = 10,890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4356 + 6534 = 10,890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4365 + 5634 = 9999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5346 + 6435 = 11,781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5436 + 6345 = 11,781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4A3707-CE5C-4B82-8468-5A7DB853182C}"/>
              </a:ext>
            </a:extLst>
          </p:cNvPr>
          <p:cNvSpPr txBox="1"/>
          <p:nvPr/>
        </p:nvSpPr>
        <p:spPr>
          <a:xfrm>
            <a:off x="550656" y="1465651"/>
            <a:ext cx="12282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382198-585D-4B74-AB06-961DA6CC8510}"/>
              </a:ext>
            </a:extLst>
          </p:cNvPr>
          <p:cNvSpPr/>
          <p:nvPr/>
        </p:nvSpPr>
        <p:spPr>
          <a:xfrm>
            <a:off x="4317999" y="1907299"/>
            <a:ext cx="7603067" cy="4812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6789 + 9876 = 16,665	1+6+6+6+5 = 24  2+4 = 6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6798 + 8976 = 15,774 	1+5+7+7+4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6879 + 9786 = 16,665	1+6+6+6+5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6897 + 7986 = 14,883	1+4+8+8+3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6978 + 8796 = 15,774	1+5+7+7+4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6987 + 7896 = 14,883	1+4+8+8+3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9867 + 7689 = 17,556	1+7+5+5+6 = 24  2+4 = 6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9768 + 8679 = 18,447	1+8+4+4+7 = 24  2+4 = 6</a:t>
            </a:r>
          </a:p>
          <a:p>
            <a:pPr>
              <a:lnSpc>
                <a:spcPct val="107000"/>
              </a:lnSpc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9678 + 8769 = 18,447	1+8+4+4+7 = 24  2+4 = 6</a:t>
            </a:r>
          </a:p>
          <a:p>
            <a:pPr>
              <a:lnSpc>
                <a:spcPct val="107000"/>
              </a:lnSpc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9687 + 7869 = 17,556	1+7+5+5+6 = 24  2+4 = 6</a:t>
            </a:r>
          </a:p>
          <a:p>
            <a:pPr>
              <a:lnSpc>
                <a:spcPct val="107000"/>
              </a:lnSpc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7968 + 8697 = 16,665	1+6+6+6+5 = 24  2+4 = 6</a:t>
            </a:r>
          </a:p>
          <a:p>
            <a:pPr>
              <a:lnSpc>
                <a:spcPct val="107000"/>
              </a:lnSpc>
            </a:pPr>
            <a:r>
              <a:rPr lang="en-GB" sz="2400" dirty="0"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7698 + 8967 = 16,665	1+6+6+6+5 = 24  2+4 = 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6301F4-D89F-4911-90D7-A045B42FE5B8}"/>
              </a:ext>
            </a:extLst>
          </p:cNvPr>
          <p:cNvSpPr txBox="1"/>
          <p:nvPr/>
        </p:nvSpPr>
        <p:spPr>
          <a:xfrm>
            <a:off x="4487333" y="1379156"/>
            <a:ext cx="26292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Comic Sans MS" panose="030F0702030302020204" pitchFamily="66" charset="0"/>
              </a:rPr>
              <a:t>Yellow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latin typeface="Comic Sans MS" panose="030F0702030302020204" pitchFamily="66" charset="0"/>
              </a:rPr>
              <a:t>and</a:t>
            </a:r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 </a:t>
            </a:r>
            <a:r>
              <a:rPr lang="en-GB" sz="2400" dirty="0">
                <a:solidFill>
                  <a:srgbClr val="00B050"/>
                </a:solidFill>
                <a:latin typeface="Comic Sans MS" panose="030F0702030302020204" pitchFamily="66" charset="0"/>
              </a:rPr>
              <a:t>Green</a:t>
            </a:r>
          </a:p>
        </p:txBody>
      </p:sp>
    </p:spTree>
    <p:extLst>
      <p:ext uri="{BB962C8B-B14F-4D97-AF65-F5344CB8AC3E}">
        <p14:creationId xmlns:p14="http://schemas.microsoft.com/office/powerpoint/2010/main" val="352964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2B9E008-3579-4EA3-A171-CC1D1C2CEDE3}"/>
              </a:ext>
            </a:extLst>
          </p:cNvPr>
          <p:cNvSpPr txBox="1"/>
          <p:nvPr/>
        </p:nvSpPr>
        <p:spPr>
          <a:xfrm>
            <a:off x="270933" y="917491"/>
            <a:ext cx="1787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highlight>
                  <a:srgbClr val="FFFF00"/>
                </a:highlight>
                <a:latin typeface="Comic Sans MS" panose="030F0702030302020204" pitchFamily="66" charset="0"/>
              </a:rPr>
              <a:t>ANSWERS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4A3707-CE5C-4B82-8468-5A7DB853182C}"/>
              </a:ext>
            </a:extLst>
          </p:cNvPr>
          <p:cNvSpPr txBox="1"/>
          <p:nvPr/>
        </p:nvSpPr>
        <p:spPr>
          <a:xfrm>
            <a:off x="270933" y="1379156"/>
            <a:ext cx="10711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anose="030F0702030302020204" pitchFamily="66" charset="0"/>
              </a:rPr>
              <a:t>Purple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7AA6FE89-A829-42EA-8491-B456E025BB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111364"/>
              </p:ext>
            </p:extLst>
          </p:nvPr>
        </p:nvGraphicFramePr>
        <p:xfrm>
          <a:off x="270933" y="1840821"/>
          <a:ext cx="10447867" cy="4480560"/>
        </p:xfrm>
        <a:graphic>
          <a:graphicData uri="http://schemas.openxmlformats.org/drawingml/2006/table">
            <a:tbl>
              <a:tblPr/>
              <a:tblGrid>
                <a:gridCol w="10447867">
                  <a:extLst>
                    <a:ext uri="{9D8B030D-6E8A-4147-A177-3AD203B41FA5}">
                      <a16:colId xmlns:a16="http://schemas.microsoft.com/office/drawing/2014/main" val="33609753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1. 432.78 + 147.11 = 579.89 (PV)			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2. 304.18 + 879.87 	= 1184.05 (column)			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3. 428.11 + 39.99 = 468.1	(near multiple &amp; adjust)	</a:t>
                      </a:r>
                      <a:endParaRPr lang="en-GB" dirty="0">
                        <a:effectLst/>
                      </a:endParaRP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4. 693.90 + 199.95 	= 893.85 (near multiple &amp; adjust)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5. 328.329 + 53.945 = 382.274 (column)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6. 694.28 + 173.8 = 868.08 (column)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7. 600.34 + 397.97 = 998.31 (near multiple &amp; adjust)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8. 760.92 + 765.86 = 1526.78 (column)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9. 264.66 + 535.23 = 799.89 (PV)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10. 768.34 + 32 = 800.34 (PV/ number bond)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11. 67.731 + 425.12 = 492.851 (column)</a:t>
                      </a:r>
                    </a:p>
                    <a:p>
                      <a:r>
                        <a:rPr lang="en-GB" sz="2400" dirty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12. 478.01 + 67.592 =545.602 (column)</a:t>
                      </a:r>
                      <a:endParaRPr lang="en-GB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3914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46282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4731BE-277A-461F-A3A7-820ED8280A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1221" y="503170"/>
            <a:ext cx="2443164" cy="197601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DFD8BF7-F7A0-410A-974F-D629E324CC5C}"/>
              </a:ext>
            </a:extLst>
          </p:cNvPr>
          <p:cNvSpPr txBox="1"/>
          <p:nvPr/>
        </p:nvSpPr>
        <p:spPr>
          <a:xfrm>
            <a:off x="1159821" y="1491175"/>
            <a:ext cx="15744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>
                <a:latin typeface="Comic Sans MS" panose="030F0702030302020204" pitchFamily="66" charset="0"/>
              </a:rPr>
              <a:t>ANSWER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C05D5E3-77F8-4F52-A013-8137066A68BA}"/>
                  </a:ext>
                </a:extLst>
              </p:cNvPr>
              <p:cNvSpPr txBox="1"/>
              <p:nvPr/>
            </p:nvSpPr>
            <p:spPr>
              <a:xfrm>
                <a:off x="365761" y="2613018"/>
                <a:ext cx="11446411" cy="3996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omic Sans MS" panose="030F0702030302020204" pitchFamily="66" charset="0"/>
                  </a:rPr>
                  <a:t>Step 1. Count the number of equal pieces that the shape is split into : 16</a:t>
                </a: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Step 2. Find the unit fraction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by dividing the number of pieces by 4.</a:t>
                </a:r>
              </a:p>
              <a:p>
                <a:endParaRPr lang="en-GB" sz="800" dirty="0">
                  <a:latin typeface="Comic Sans MS" panose="030F0702030302020204" pitchFamily="66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of 16 = 16 </a:t>
                </a:r>
                <a14:m>
                  <m:oMath xmlns:m="http://schemas.openxmlformats.org/officeDocument/2006/math">
                    <m:r>
                      <a:rPr lang="en-GB" sz="24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4 = 4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need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 which is the same as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</a:t>
                </a:r>
                <a:r>
                  <a:rPr lang="en-GB" sz="24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sz="24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sz="2400" dirty="0">
                    <a:latin typeface="Comic Sans MS" panose="030F0702030302020204" pitchFamily="66" charset="0"/>
                  </a:rPr>
                  <a:t> =  4 + 4 + 4 (or 3 x 4) = 12.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We would need to shade 12 of the small rectangles. </a:t>
                </a:r>
              </a:p>
              <a:p>
                <a:endParaRPr lang="en-GB" sz="2400" dirty="0">
                  <a:latin typeface="Comic Sans MS" panose="030F0702030302020204" pitchFamily="66" charset="0"/>
                </a:endParaRPr>
              </a:p>
              <a:p>
                <a:r>
                  <a:rPr lang="en-GB" sz="2400" dirty="0">
                    <a:latin typeface="Comic Sans MS" panose="030F0702030302020204" pitchFamily="66" charset="0"/>
                  </a:rPr>
                  <a:t>Remember: divide by the bottom and multiply by the top.</a:t>
                </a: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1C05D5E3-77F8-4F52-A013-8137066A68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5761" y="2613018"/>
                <a:ext cx="11446411" cy="3996863"/>
              </a:xfrm>
              <a:prstGeom prst="rect">
                <a:avLst/>
              </a:prstGeom>
              <a:blipFill>
                <a:blip r:embed="rId3"/>
                <a:stretch>
                  <a:fillRect l="-799" t="-1221" b="-274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4229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1786E7-5BF6-454E-8F3B-50C85FE9AF65}"/>
              </a:ext>
            </a:extLst>
          </p:cNvPr>
          <p:cNvSpPr txBox="1"/>
          <p:nvPr/>
        </p:nvSpPr>
        <p:spPr>
          <a:xfrm>
            <a:off x="2331719" y="5291519"/>
            <a:ext cx="32637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2458 + 1377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6EDB67-447C-463F-825D-366796840471}"/>
              </a:ext>
            </a:extLst>
          </p:cNvPr>
          <p:cNvSpPr txBox="1"/>
          <p:nvPr/>
        </p:nvSpPr>
        <p:spPr>
          <a:xfrm>
            <a:off x="337095" y="1168432"/>
            <a:ext cx="111379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Today, we are revising column addition. There are two rules which are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the same as column subtraction: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pPr marL="457200" indent="-457200">
              <a:buAutoNum type="arabicPeriod"/>
            </a:pPr>
            <a:r>
              <a:rPr lang="en-GB" sz="2400" dirty="0">
                <a:latin typeface="Comic Sans MS" panose="030F0702030302020204" pitchFamily="66" charset="0"/>
              </a:rPr>
              <a:t>You MUST align the columns correctly. Think about the place value of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     each digit.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2. You MUST start on the right hand-side. (The lowest value column)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See if you can lay this question out correctly as a column addition before moving on to the next slide:</a:t>
            </a:r>
          </a:p>
        </p:txBody>
      </p:sp>
    </p:spTree>
    <p:extLst>
      <p:ext uri="{BB962C8B-B14F-4D97-AF65-F5344CB8AC3E}">
        <p14:creationId xmlns:p14="http://schemas.microsoft.com/office/powerpoint/2010/main" val="3179643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B1CA6A-AA07-4C2A-8FE6-1E63B353D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900" y="1412962"/>
            <a:ext cx="2672521" cy="187590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8DA3CB2-2DD2-48F8-91A6-B68E3F509816}"/>
              </a:ext>
            </a:extLst>
          </p:cNvPr>
          <p:cNvSpPr txBox="1"/>
          <p:nvPr/>
        </p:nvSpPr>
        <p:spPr>
          <a:xfrm>
            <a:off x="4921956" y="4797778"/>
            <a:ext cx="71345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We start at the 1s column to add 8 + 7. This makes 15.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We can’t put 15 in the ones column so we put the 5 into the ones column and carry the ten over.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F567D1-13F6-488C-9E34-41A97A2DE0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900" y="3745089"/>
            <a:ext cx="2672520" cy="1965845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0F5F57A-EC6A-4389-87C7-B37D9C1889E1}"/>
              </a:ext>
            </a:extLst>
          </p:cNvPr>
          <p:cNvCxnSpPr>
            <a:cxnSpLocks/>
          </p:cNvCxnSpPr>
          <p:nvPr/>
        </p:nvCxnSpPr>
        <p:spPr>
          <a:xfrm flipH="1" flipV="1">
            <a:off x="3194756" y="5531555"/>
            <a:ext cx="1727200" cy="17937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620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DA3CB2-2DD2-48F8-91A6-B68E3F509816}"/>
              </a:ext>
            </a:extLst>
          </p:cNvPr>
          <p:cNvSpPr txBox="1"/>
          <p:nvPr/>
        </p:nvSpPr>
        <p:spPr>
          <a:xfrm>
            <a:off x="4921956" y="1230489"/>
            <a:ext cx="71345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Next we add the 10s column.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5 + 7 = 12 but we must remember the 1 ten that has been carried so this makes 13. It is a good idea to draw a line through the carried 10 to show that you have included it.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Three 10s go into the 10s column and we carry the ten 10s over to the hundreds column.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F9E8A4-70AA-4029-8F8E-A04413DFC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167" y="1010820"/>
            <a:ext cx="2578223" cy="1896482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31905AC-112D-4B35-BD71-3F7EB6A57CEB}"/>
              </a:ext>
            </a:extLst>
          </p:cNvPr>
          <p:cNvCxnSpPr>
            <a:cxnSpLocks/>
          </p:cNvCxnSpPr>
          <p:nvPr/>
        </p:nvCxnSpPr>
        <p:spPr>
          <a:xfrm flipH="1" flipV="1">
            <a:off x="3192025" y="2822222"/>
            <a:ext cx="1729931" cy="3838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0DFD520-44FC-4673-9ACC-F034F03CADE4}"/>
              </a:ext>
            </a:extLst>
          </p:cNvPr>
          <p:cNvSpPr txBox="1"/>
          <p:nvPr/>
        </p:nvSpPr>
        <p:spPr>
          <a:xfrm>
            <a:off x="4745323" y="4043108"/>
            <a:ext cx="713457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Comic Sans MS" panose="030F0702030302020204" pitchFamily="66" charset="0"/>
              </a:rPr>
              <a:t>Then we add the 100s column.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4 + 3 plus 1 which is carried = 8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Comic Sans MS" panose="030F0702030302020204" pitchFamily="66" charset="0"/>
              </a:rPr>
              <a:t>Finally, add the 1000s column 2 + 1 = 3 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0B8177-3EE2-47C1-9B83-37D6DB32E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857" y="3481518"/>
            <a:ext cx="2751544" cy="206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5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6E99689-EB77-48ED-AC35-36C2C7F2F799}"/>
              </a:ext>
            </a:extLst>
          </p:cNvPr>
          <p:cNvSpPr txBox="1"/>
          <p:nvPr/>
        </p:nvSpPr>
        <p:spPr>
          <a:xfrm>
            <a:off x="3299136" y="2346351"/>
            <a:ext cx="224371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2451 + 1327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2451 + 1827</a:t>
            </a:r>
          </a:p>
          <a:p>
            <a:endParaRPr lang="en-GB" sz="2400" dirty="0">
              <a:latin typeface="Comic Sans MS" panose="030F0702030302020204" pitchFamily="66" charset="0"/>
            </a:endParaRPr>
          </a:p>
          <a:p>
            <a:r>
              <a:rPr lang="en-GB" sz="2400" dirty="0">
                <a:latin typeface="Comic Sans MS" panose="030F0702030302020204" pitchFamily="66" charset="0"/>
              </a:rPr>
              <a:t>8451 + 4327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A99A7E4-4096-4F80-B8F4-7ABC64FC401F}"/>
              </a:ext>
            </a:extLst>
          </p:cNvPr>
          <p:cNvSpPr txBox="1"/>
          <p:nvPr/>
        </p:nvSpPr>
        <p:spPr>
          <a:xfrm>
            <a:off x="711321" y="1357841"/>
            <a:ext cx="37096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Solve these calculations:</a:t>
            </a:r>
          </a:p>
        </p:txBody>
      </p:sp>
    </p:spTree>
    <p:extLst>
      <p:ext uri="{BB962C8B-B14F-4D97-AF65-F5344CB8AC3E}">
        <p14:creationId xmlns:p14="http://schemas.microsoft.com/office/powerpoint/2010/main" val="4178494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FF961-F879-491C-8764-A283AC51E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1" y="918854"/>
            <a:ext cx="2511995" cy="18081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4D4338-228C-4A18-A769-CDDA10ECA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322" y="2727006"/>
            <a:ext cx="2469008" cy="17998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3B699B5-E7B1-44AE-B378-61EA635857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1592" y="4291532"/>
            <a:ext cx="2991787" cy="197863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4ABAE21-610E-4708-8C4F-DC64DA39AA5E}"/>
              </a:ext>
            </a:extLst>
          </p:cNvPr>
          <p:cNvSpPr txBox="1"/>
          <p:nvPr/>
        </p:nvSpPr>
        <p:spPr>
          <a:xfrm>
            <a:off x="4169914" y="3093770"/>
            <a:ext cx="811151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Was column method the most efficient way to solve all 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of these calculations?</a:t>
            </a:r>
          </a:p>
        </p:txBody>
      </p:sp>
    </p:spTree>
    <p:extLst>
      <p:ext uri="{BB962C8B-B14F-4D97-AF65-F5344CB8AC3E}">
        <p14:creationId xmlns:p14="http://schemas.microsoft.com/office/powerpoint/2010/main" val="3759417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FF961-F879-491C-8764-A283AC51E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46" y="1110765"/>
            <a:ext cx="2511995" cy="1808151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047E7DF8-906D-4D3E-BF16-5F92D3200717}"/>
              </a:ext>
            </a:extLst>
          </p:cNvPr>
          <p:cNvSpPr/>
          <p:nvPr/>
        </p:nvSpPr>
        <p:spPr>
          <a:xfrm>
            <a:off x="4180091" y="1110765"/>
            <a:ext cx="19159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2451 + 1327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33DD55-EA98-4F54-A23F-48AC94E1ECE6}"/>
              </a:ext>
            </a:extLst>
          </p:cNvPr>
          <p:cNvSpPr txBox="1"/>
          <p:nvPr/>
        </p:nvSpPr>
        <p:spPr>
          <a:xfrm>
            <a:off x="23664" y="3429000"/>
            <a:ext cx="12144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As there are no exchanges, this calculation could have been solved using place value.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3E5280A-390A-428D-9AF0-66F10CEFB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858" y="4400749"/>
            <a:ext cx="4280208" cy="587940"/>
          </a:xfrm>
          <a:prstGeom prst="rect">
            <a:avLst/>
          </a:prstGeom>
        </p:spPr>
      </p:pic>
      <p:sp>
        <p:nvSpPr>
          <p:cNvPr id="11" name="Arrow: Curved Up 10">
            <a:extLst>
              <a:ext uri="{FF2B5EF4-FFF2-40B4-BE49-F238E27FC236}">
                <a16:creationId xmlns:a16="http://schemas.microsoft.com/office/drawing/2014/main" id="{CBC5311B-A9D7-43AF-A2BD-4F92D6AA2B30}"/>
              </a:ext>
            </a:extLst>
          </p:cNvPr>
          <p:cNvSpPr/>
          <p:nvPr/>
        </p:nvSpPr>
        <p:spPr>
          <a:xfrm>
            <a:off x="1215342" y="4988689"/>
            <a:ext cx="2511706" cy="370389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2" name="Arrow: Curved Up 11">
            <a:extLst>
              <a:ext uri="{FF2B5EF4-FFF2-40B4-BE49-F238E27FC236}">
                <a16:creationId xmlns:a16="http://schemas.microsoft.com/office/drawing/2014/main" id="{B158DEAD-C094-4541-9D7A-230015614949}"/>
              </a:ext>
            </a:extLst>
          </p:cNvPr>
          <p:cNvSpPr/>
          <p:nvPr/>
        </p:nvSpPr>
        <p:spPr>
          <a:xfrm>
            <a:off x="1770927" y="5009469"/>
            <a:ext cx="2409164" cy="370389"/>
          </a:xfrm>
          <a:prstGeom prst="curvedUp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Arrow: Curved Up 12">
            <a:extLst>
              <a:ext uri="{FF2B5EF4-FFF2-40B4-BE49-F238E27FC236}">
                <a16:creationId xmlns:a16="http://schemas.microsoft.com/office/drawing/2014/main" id="{5FEA4F1D-986F-4993-A504-9F781FD72A67}"/>
              </a:ext>
            </a:extLst>
          </p:cNvPr>
          <p:cNvSpPr/>
          <p:nvPr/>
        </p:nvSpPr>
        <p:spPr>
          <a:xfrm>
            <a:off x="2245489" y="5009469"/>
            <a:ext cx="2409164" cy="370389"/>
          </a:xfrm>
          <a:prstGeom prst="curvedUp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4" name="Arrow: Curved Up 13">
            <a:extLst>
              <a:ext uri="{FF2B5EF4-FFF2-40B4-BE49-F238E27FC236}">
                <a16:creationId xmlns:a16="http://schemas.microsoft.com/office/drawing/2014/main" id="{0C28B8E5-F1C2-4C76-AE85-F61560B28030}"/>
              </a:ext>
            </a:extLst>
          </p:cNvPr>
          <p:cNvSpPr/>
          <p:nvPr/>
        </p:nvSpPr>
        <p:spPr>
          <a:xfrm>
            <a:off x="2662177" y="5009469"/>
            <a:ext cx="2409164" cy="349609"/>
          </a:xfrm>
          <a:prstGeom prst="curvedUp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A39579-AF31-4052-9B6E-73A92FA43F3A}"/>
              </a:ext>
            </a:extLst>
          </p:cNvPr>
          <p:cNvSpPr txBox="1"/>
          <p:nvPr/>
        </p:nvSpPr>
        <p:spPr>
          <a:xfrm>
            <a:off x="5370653" y="4510053"/>
            <a:ext cx="11977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=</a:t>
            </a:r>
            <a:r>
              <a:rPr lang="en-GB" dirty="0"/>
              <a:t>  </a:t>
            </a:r>
            <a:r>
              <a:rPr lang="en-GB" sz="2400" dirty="0">
                <a:latin typeface="Comic Sans MS" panose="030F0702030302020204" pitchFamily="66" charset="0"/>
              </a:rPr>
              <a:t>3778</a:t>
            </a:r>
          </a:p>
        </p:txBody>
      </p:sp>
    </p:spTree>
    <p:extLst>
      <p:ext uri="{BB962C8B-B14F-4D97-AF65-F5344CB8AC3E}">
        <p14:creationId xmlns:p14="http://schemas.microsoft.com/office/powerpoint/2010/main" val="21685343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8E7B360-F08A-43ED-AE9F-CB69F37413A6}"/>
              </a:ext>
            </a:extLst>
          </p:cNvPr>
          <p:cNvSpPr txBox="1"/>
          <p:nvPr/>
        </p:nvSpPr>
        <p:spPr>
          <a:xfrm>
            <a:off x="0" y="0"/>
            <a:ext cx="11812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omic Sans MS" panose="030F0702030302020204" pitchFamily="66" charset="0"/>
              </a:rPr>
              <a:t>04.05.20</a:t>
            </a:r>
          </a:p>
          <a:p>
            <a:r>
              <a:rPr lang="en-GB" sz="2400" dirty="0">
                <a:latin typeface="Comic Sans MS" panose="030F0702030302020204" pitchFamily="66" charset="0"/>
              </a:rPr>
              <a:t>L.O. Revise column addition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4A5922-EFE8-48C7-8247-E655DFBB3602}"/>
              </a:ext>
            </a:extLst>
          </p:cNvPr>
          <p:cNvSpPr txBox="1"/>
          <p:nvPr/>
        </p:nvSpPr>
        <p:spPr>
          <a:xfrm>
            <a:off x="349954" y="1072445"/>
            <a:ext cx="10927645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chemeClr val="accent2"/>
                </a:solidFill>
                <a:latin typeface="Comic Sans MS" panose="030F0702030302020204" pitchFamily="66" charset="0"/>
              </a:rPr>
              <a:t>Orange task: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Using the digits 3,4,5,6 create a 4-digit number, e.g. 4356 then create a second 4-digit number by reversing the order of the digits i.e. 6534.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Then add these two numbers together using column addition.  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Repeat this for every possible combination of 4-digit numbers using 3,4,5, and 6. 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Remember 4356 + 6534 is the same as 6534 + 4356 this would only count as one combination.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Note: there are 12 different possible combinations. Work systematically to find them all.</a:t>
            </a:r>
          </a:p>
          <a:p>
            <a:endParaRPr lang="en-GB" sz="2000" dirty="0">
              <a:latin typeface="Comic Sans MS" panose="030F0702030302020204" pitchFamily="66" charset="0"/>
            </a:endParaRPr>
          </a:p>
          <a:p>
            <a:r>
              <a:rPr lang="en-GB" sz="2000" dirty="0">
                <a:latin typeface="Comic Sans MS" panose="030F0702030302020204" pitchFamily="66" charset="0"/>
              </a:rPr>
              <a:t>The answers can be found at the end of this presentation.</a:t>
            </a:r>
          </a:p>
          <a:p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33B30D-FC44-4278-B2C2-3F38FF85F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0698" y="2062444"/>
            <a:ext cx="2752381" cy="1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579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6190</TotalTime>
  <Words>1202</Words>
  <Application>Microsoft Office PowerPoint</Application>
  <PresentationFormat>Widescreen</PresentationFormat>
  <Paragraphs>161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Debbie Preston</dc:creator>
  <cp:lastModifiedBy>Debbie Preston</cp:lastModifiedBy>
  <cp:revision>36</cp:revision>
  <dcterms:created xsi:type="dcterms:W3CDTF">2020-04-20T09:43:42Z</dcterms:created>
  <dcterms:modified xsi:type="dcterms:W3CDTF">2020-05-01T08:35:19Z</dcterms:modified>
</cp:coreProperties>
</file>