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handoutMasters/handoutMaster1.xml" ContentType="application/vnd.openxmlformats-officedocument.presentationml.handoutMaster+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17"/>
  </p:notesMasterIdLst>
  <p:handoutMasterIdLst>
    <p:handoutMasterId r:id="rId18"/>
  </p:handoutMasterIdLst>
  <p:sldIdLst>
    <p:sldId id="316" r:id="rId2"/>
    <p:sldId id="330" r:id="rId3"/>
    <p:sldId id="327" r:id="rId4"/>
    <p:sldId id="326" r:id="rId5"/>
    <p:sldId id="331" r:id="rId6"/>
    <p:sldId id="332" r:id="rId7"/>
    <p:sldId id="333" r:id="rId8"/>
    <p:sldId id="334" r:id="rId9"/>
    <p:sldId id="318" r:id="rId10"/>
    <p:sldId id="338" r:id="rId11"/>
    <p:sldId id="339" r:id="rId12"/>
    <p:sldId id="340" r:id="rId13"/>
    <p:sldId id="341" r:id="rId14"/>
    <p:sldId id="342" r:id="rId15"/>
    <p:sldId id="343"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3746"/>
    <a:srgbClr val="EA7600"/>
    <a:srgbClr val="9AF67A"/>
    <a:srgbClr val="85F45E"/>
    <a:srgbClr val="E7B8F6"/>
    <a:srgbClr val="F4D2FE"/>
    <a:srgbClr val="F7B635"/>
    <a:srgbClr val="E2AAF4"/>
    <a:srgbClr val="F1C6FE"/>
    <a:srgbClr val="F9B1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76" autoAdjust="0"/>
    <p:restoredTop sz="83057" autoAdjust="0"/>
  </p:normalViewPr>
  <p:slideViewPr>
    <p:cSldViewPr snapToGrid="0">
      <p:cViewPr varScale="1">
        <p:scale>
          <a:sx n="37" d="100"/>
          <a:sy n="37" d="100"/>
        </p:scale>
        <p:origin x="894" y="42"/>
      </p:cViewPr>
      <p:guideLst>
        <p:guide orient="horz" pos="2160"/>
        <p:guide pos="2880"/>
      </p:guideLst>
    </p:cSldViewPr>
  </p:slideViewPr>
  <p:notesTextViewPr>
    <p:cViewPr>
      <p:scale>
        <a:sx n="100" d="100"/>
        <a:sy n="100" d="100"/>
      </p:scale>
      <p:origin x="0" y="0"/>
    </p:cViewPr>
  </p:notesTextViewPr>
  <p:notesViewPr>
    <p:cSldViewPr snapToGrid="0">
      <p:cViewPr varScale="1">
        <p:scale>
          <a:sx n="53" d="100"/>
          <a:sy n="53" d="100"/>
        </p:scale>
        <p:origin x="2844"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A23DE30-A7BD-4FAF-BD70-A5A57B8B8A99}" type="datetimeFigureOut">
              <a:rPr lang="en-GB" smtClean="0"/>
              <a:t>08/01/2021</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0A258B1-1DD7-475B-A54B-CBC3FF4B63CC}" type="slidenum">
              <a:rPr lang="en-GB" smtClean="0"/>
              <a:t>‹#›</a:t>
            </a:fld>
            <a:endParaRPr lang="en-GB"/>
          </a:p>
        </p:txBody>
      </p:sp>
    </p:spTree>
    <p:extLst>
      <p:ext uri="{BB962C8B-B14F-4D97-AF65-F5344CB8AC3E}">
        <p14:creationId xmlns:p14="http://schemas.microsoft.com/office/powerpoint/2010/main" val="574787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ECC001-2C7A-4C2A-8B06-705CA02DC7C6}" type="datetimeFigureOut">
              <a:rPr lang="en-GB" smtClean="0"/>
              <a:t>08/01/2021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873E03-7F6C-40B1-9C82-92C8804404E5}" type="slidenum">
              <a:rPr lang="en-GB" smtClean="0"/>
              <a:t>‹#›</a:t>
            </a:fld>
            <a:endParaRPr lang="en-GB"/>
          </a:p>
        </p:txBody>
      </p:sp>
    </p:spTree>
    <p:extLst>
      <p:ext uri="{BB962C8B-B14F-4D97-AF65-F5344CB8AC3E}">
        <p14:creationId xmlns:p14="http://schemas.microsoft.com/office/powerpoint/2010/main" val="1862705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solidFill>
                  <a:prstClr val="black"/>
                </a:solidFill>
              </a:rPr>
              <a:pPr/>
              <a:t>1</a:t>
            </a:fld>
            <a:endParaRPr lang="en-GB">
              <a:solidFill>
                <a:prstClr val="black"/>
              </a:solidFill>
            </a:endParaRPr>
          </a:p>
        </p:txBody>
      </p:sp>
    </p:spTree>
    <p:extLst>
      <p:ext uri="{BB962C8B-B14F-4D97-AF65-F5344CB8AC3E}">
        <p14:creationId xmlns:p14="http://schemas.microsoft.com/office/powerpoint/2010/main" val="32261095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rgbClr val="253746"/>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10</a:t>
            </a:fld>
            <a:endParaRPr lang="en-GB"/>
          </a:p>
        </p:txBody>
      </p:sp>
    </p:spTree>
    <p:extLst>
      <p:ext uri="{BB962C8B-B14F-4D97-AF65-F5344CB8AC3E}">
        <p14:creationId xmlns:p14="http://schemas.microsoft.com/office/powerpoint/2010/main" val="2835263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kumimoji="0" lang="en-GB" sz="1200" b="0" i="0" u="none" strike="noStrike" kern="1200" cap="none" spc="0" normalizeH="0" baseline="0" noProof="0" dirty="0">
                <a:ln>
                  <a:noFill/>
                </a:ln>
                <a:solidFill>
                  <a:prstClr val="black"/>
                </a:solidFill>
                <a:effectLst/>
                <a:uLnTx/>
                <a:uFillTx/>
                <a:latin typeface="+mn-lt"/>
                <a:ea typeface="+mn-ea"/>
                <a:cs typeface="+mn-cs"/>
              </a:rPr>
              <a:t>Note that 1 metre is 1 thousandth of a kilometre. Show a metre ruler.</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5654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3438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1478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82441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966085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714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Children can now go on to do differentiated GROUP ACTIVITIES. You can find Hamilton’s group activities in this unit’s TEACHING AND GROUP ACTIVITIES download.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  Write place value additions to match numbers with three decimal places.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ARE/GD:  Write place value additions to match numbers with three decimal places. Derive missing numbers.</a:t>
            </a:r>
          </a:p>
          <a:p>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873E03-7F6C-40B1-9C82-92C8804404E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1939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The Practice Sheet on this slide is suitable for most children.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mn-lt"/>
                <a:ea typeface="+mn-ea"/>
                <a:cs typeface="+mn-cs"/>
              </a:rPr>
              <a:t>Differentiated PRACTICE WORKSHEETS are available on Hamilton’s website in this unit’s PROCEDURAL FLUENCY box.</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WT/ARE:  </a:t>
            </a:r>
            <a:r>
              <a:rPr lang="en-GB" sz="1200" kern="1200" dirty="0">
                <a:solidFill>
                  <a:schemeClr val="tx1"/>
                </a:solidFill>
                <a:effectLst/>
                <a:latin typeface="+mn-lt"/>
                <a:ea typeface="+mn-ea"/>
                <a:cs typeface="+mn-cs"/>
              </a:rPr>
              <a:t>Complete place value partitioning additions for numbers with 3 decimal places</a:t>
            </a:r>
            <a:r>
              <a:rPr kumimoji="0" lang="en-GB" sz="1200" b="0" i="0" u="none" strike="noStrike" kern="1200" cap="none" spc="0" normalizeH="0" baseline="0" noProof="0" dirty="0">
                <a:ln>
                  <a:noFill/>
                </a:ln>
                <a:solidFill>
                  <a:prstClr val="black"/>
                </a:solidFill>
                <a:effectLst/>
                <a:uLnTx/>
                <a:uFillTx/>
                <a:latin typeface="+mn-lt"/>
                <a:ea typeface="+mn-ea"/>
                <a:cs typeface="+mn-cs"/>
              </a:rPr>
              <a:t> (Sheet 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mn-ea"/>
                <a:cs typeface="+mn-cs"/>
              </a:rPr>
              <a:t>GD:  </a:t>
            </a:r>
            <a:r>
              <a:rPr lang="en-GB" sz="1200" kern="1200" dirty="0">
                <a:solidFill>
                  <a:schemeClr val="tx1"/>
                </a:solidFill>
                <a:effectLst/>
                <a:latin typeface="+mn-lt"/>
                <a:ea typeface="+mn-ea"/>
                <a:cs typeface="+mn-cs"/>
              </a:rPr>
              <a:t>Complete place value partitioning additions for numbers with 3 decimal places </a:t>
            </a:r>
            <a:r>
              <a:rPr kumimoji="0" lang="en-GB" sz="1200" b="0" i="0" u="none" strike="noStrike" kern="1200" cap="none" spc="0" normalizeH="0" baseline="0" noProof="0" dirty="0">
                <a:ln>
                  <a:noFill/>
                </a:ln>
                <a:solidFill>
                  <a:prstClr val="black"/>
                </a:solidFill>
                <a:effectLst/>
                <a:uLnTx/>
                <a:uFillTx/>
                <a:latin typeface="+mn-lt"/>
                <a:ea typeface="+mn-ea"/>
                <a:cs typeface="+mn-cs"/>
              </a:rPr>
              <a:t>(Sheet 2)</a:t>
            </a:r>
            <a:endParaRPr lang="en-GB" dirty="0">
              <a:solidFill>
                <a:srgbClr val="253746"/>
              </a:solidFill>
            </a:endParaRPr>
          </a:p>
        </p:txBody>
      </p:sp>
      <p:sp>
        <p:nvSpPr>
          <p:cNvPr id="4" name="Slide Number Placeholder 3"/>
          <p:cNvSpPr>
            <a:spLocks noGrp="1"/>
          </p:cNvSpPr>
          <p:nvPr>
            <p:ph type="sldNum" sz="quarter" idx="10"/>
          </p:nvPr>
        </p:nvSpPr>
        <p:spPr/>
        <p:txBody>
          <a:bodyPr/>
          <a:lstStyle/>
          <a:p>
            <a:fld id="{33873E03-7F6C-40B1-9C82-92C8804404E5}" type="slidenum">
              <a:rPr lang="en-GB" smtClean="0"/>
              <a:t>9</a:t>
            </a:fld>
            <a:endParaRPr lang="en-GB"/>
          </a:p>
        </p:txBody>
      </p:sp>
    </p:spTree>
    <p:extLst>
      <p:ext uri="{BB962C8B-B14F-4D97-AF65-F5344CB8AC3E}">
        <p14:creationId xmlns:p14="http://schemas.microsoft.com/office/powerpoint/2010/main" val="16046894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hamilton-trust.org.uk/maths/year-5-maths/"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FB96D1F-83BC-4887-89A5-175B6E6C68B9}"/>
              </a:ext>
            </a:extLst>
          </p:cNvPr>
          <p:cNvSpPr/>
          <p:nvPr userDrawn="1"/>
        </p:nvSpPr>
        <p:spPr>
          <a:xfrm>
            <a:off x="-53107" y="6221405"/>
            <a:ext cx="9197108" cy="657069"/>
          </a:xfrm>
          <a:prstGeom prst="rect">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50" b="1" dirty="0">
              <a:solidFill>
                <a:prstClr val="white"/>
              </a:solidFill>
            </a:endParaRPr>
          </a:p>
        </p:txBody>
      </p:sp>
      <p:sp>
        <p:nvSpPr>
          <p:cNvPr id="3" name="Subtitle 2">
            <a:extLst>
              <a:ext uri="{FF2B5EF4-FFF2-40B4-BE49-F238E27FC236}">
                <a16:creationId xmlns:a16="http://schemas.microsoft.com/office/drawing/2014/main" id="{7413BC91-F6D0-4DC8-B0B8-6E7E7FAB663D}"/>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sp>
        <p:nvSpPr>
          <p:cNvPr id="16" name="Footer Placeholder 15">
            <a:extLst>
              <a:ext uri="{FF2B5EF4-FFF2-40B4-BE49-F238E27FC236}">
                <a16:creationId xmlns:a16="http://schemas.microsoft.com/office/drawing/2014/main" id="{7E7D638D-B41C-46A9-87E5-34C770A46C82}"/>
              </a:ext>
            </a:extLst>
          </p:cNvPr>
          <p:cNvSpPr>
            <a:spLocks noGrp="1"/>
          </p:cNvSpPr>
          <p:nvPr>
            <p:ph type="ftr" sz="quarter" idx="11"/>
          </p:nvPr>
        </p:nvSpPr>
        <p:spPr>
          <a:xfrm>
            <a:off x="5943602" y="6367376"/>
            <a:ext cx="3086100" cy="365125"/>
          </a:xfrm>
        </p:spPr>
        <p:txBody>
          <a:bodyPr/>
          <a:lstStyle>
            <a:lvl1pPr>
              <a:defRPr sz="1200" b="0">
                <a:solidFill>
                  <a:srgbClr val="EA7600"/>
                </a:solidFill>
                <a:latin typeface="+mn-lt"/>
              </a:defRPr>
            </a:lvl1pPr>
          </a:lstStyle>
          <a:p>
            <a:pPr algn="r"/>
            <a:r>
              <a:rPr lang="en-GB"/>
              <a:t>Year 5</a:t>
            </a:r>
            <a:endParaRPr lang="en-GB" dirty="0"/>
          </a:p>
        </p:txBody>
      </p:sp>
      <p:sp>
        <p:nvSpPr>
          <p:cNvPr id="17" name="Slide Number Placeholder 16">
            <a:extLst>
              <a:ext uri="{FF2B5EF4-FFF2-40B4-BE49-F238E27FC236}">
                <a16:creationId xmlns:a16="http://schemas.microsoft.com/office/drawing/2014/main" id="{5D9A2E24-96C9-44BE-881E-97F4ADE1902D}"/>
              </a:ext>
            </a:extLst>
          </p:cNvPr>
          <p:cNvSpPr>
            <a:spLocks noGrp="1"/>
          </p:cNvSpPr>
          <p:nvPr>
            <p:ph type="sldNum" sz="quarter" idx="12"/>
          </p:nvPr>
        </p:nvSpPr>
        <p:spPr>
          <a:xfrm>
            <a:off x="4185487" y="6367375"/>
            <a:ext cx="719921" cy="365125"/>
          </a:xfrm>
        </p:spPr>
        <p:txBody>
          <a:bodyPr/>
          <a:lstStyle>
            <a:lvl1pPr algn="ctr">
              <a:defRPr sz="1200" b="0">
                <a:solidFill>
                  <a:srgbClr val="EA7600"/>
                </a:solidFill>
                <a:latin typeface="+mn-lt"/>
              </a:defRPr>
            </a:lvl1pPr>
          </a:lstStyle>
          <a:p>
            <a:fld id="{BA0EE811-478C-4958-8104-2A70B5A19611}" type="slidenum">
              <a:rPr lang="en-GB" smtClean="0"/>
              <a:pPr/>
              <a:t>‹#›</a:t>
            </a:fld>
            <a:endParaRPr lang="en-GB" dirty="0"/>
          </a:p>
        </p:txBody>
      </p:sp>
      <p:sp>
        <p:nvSpPr>
          <p:cNvPr id="2" name="Rectangle 1">
            <a:extLst>
              <a:ext uri="{FF2B5EF4-FFF2-40B4-BE49-F238E27FC236}">
                <a16:creationId xmlns:a16="http://schemas.microsoft.com/office/drawing/2014/main" id="{D89D1CB2-11BF-434A-9AE8-BEAF97E774D6}"/>
              </a:ext>
            </a:extLst>
          </p:cNvPr>
          <p:cNvSpPr/>
          <p:nvPr userDrawn="1"/>
        </p:nvSpPr>
        <p:spPr>
          <a:xfrm>
            <a:off x="810410" y="6390463"/>
            <a:ext cx="1681358" cy="276999"/>
          </a:xfrm>
          <a:prstGeom prst="rect">
            <a:avLst/>
          </a:prstGeom>
        </p:spPr>
        <p:txBody>
          <a:bodyPr wrap="none">
            <a:spAutoFit/>
          </a:bodyPr>
          <a:lstStyle/>
          <a:p>
            <a:r>
              <a:rPr lang="en-GB" sz="1200" dirty="0">
                <a:solidFill>
                  <a:srgbClr val="EA7600"/>
                </a:solidFill>
              </a:rPr>
              <a:t>© </a:t>
            </a:r>
            <a:r>
              <a:rPr lang="en-GB" sz="1200" dirty="0">
                <a:solidFill>
                  <a:srgbClr val="EA7600"/>
                </a:solidFill>
                <a:hlinkClick r:id="rId2"/>
              </a:rPr>
              <a:t>hamilton-trust.org.uk</a:t>
            </a:r>
            <a:endParaRPr lang="en-GB" sz="1200" dirty="0">
              <a:solidFill>
                <a:srgbClr val="EA7600"/>
              </a:solidFill>
            </a:endParaRPr>
          </a:p>
        </p:txBody>
      </p:sp>
      <p:pic>
        <p:nvPicPr>
          <p:cNvPr id="9" name="Picture 8">
            <a:extLst>
              <a:ext uri="{FF2B5EF4-FFF2-40B4-BE49-F238E27FC236}">
                <a16:creationId xmlns:a16="http://schemas.microsoft.com/office/drawing/2014/main" id="{251EBB7B-6C39-48C7-850C-99BEC78CA16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058" y="6091747"/>
            <a:ext cx="775846" cy="721945"/>
          </a:xfrm>
          <a:prstGeom prst="rect">
            <a:avLst/>
          </a:prstGeom>
        </p:spPr>
      </p:pic>
    </p:spTree>
    <p:extLst>
      <p:ext uri="{BB962C8B-B14F-4D97-AF65-F5344CB8AC3E}">
        <p14:creationId xmlns:p14="http://schemas.microsoft.com/office/powerpoint/2010/main" val="807453142"/>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1000">
              <a:schemeClr val="bg1">
                <a:lumMod val="95000"/>
              </a:schemeClr>
            </a:gs>
            <a:gs pos="0">
              <a:schemeClr val="accent1">
                <a:lumMod val="20000"/>
                <a:lumOff val="80000"/>
              </a:schemeClr>
            </a:gs>
            <a:gs pos="100000">
              <a:schemeClr val="accent1">
                <a:lumMod val="40000"/>
                <a:lumOff val="6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GB">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solidFill>
                  <a:prstClr val="black">
                    <a:tint val="75000"/>
                  </a:prstClr>
                </a:solidFill>
              </a:rPr>
              <a:t>Year 5</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0EE811-478C-4958-8104-2A70B5A19611}"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88188186"/>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pPr/>
              <a:t>1</a:t>
            </a:fld>
            <a:endParaRPr lang="en-GB" dirty="0"/>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5</a:t>
            </a:r>
            <a:endParaRPr lang="en-GB" dirty="0"/>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871202" cy="400110"/>
          </a:xfrm>
          <a:prstGeom prst="rect">
            <a:avLst/>
          </a:prstGeom>
          <a:noFill/>
        </p:spPr>
        <p:txBody>
          <a:bodyPr wrap="square" rtlCol="0">
            <a:spAutoFit/>
          </a:bodyPr>
          <a:lstStyle/>
          <a:p>
            <a:pPr lvl="0">
              <a:buClr>
                <a:srgbClr val="EA7600"/>
              </a:buClr>
              <a:buSzPct val="120000"/>
            </a:pPr>
            <a:r>
              <a:rPr lang="en-GB" sz="2000" b="1" dirty="0">
                <a:solidFill>
                  <a:srgbClr val="253746"/>
                </a:solidFill>
              </a:rPr>
              <a:t>Day 2: </a:t>
            </a:r>
            <a:r>
              <a:rPr lang="en-GB" sz="2000" b="1" dirty="0" smtClean="0">
                <a:solidFill>
                  <a:srgbClr val="5B9BD5">
                    <a:lumMod val="75000"/>
                  </a:srgbClr>
                </a:solidFill>
              </a:rPr>
              <a:t>Understand </a:t>
            </a:r>
            <a:r>
              <a:rPr lang="en-GB" sz="2000" b="1" dirty="0">
                <a:solidFill>
                  <a:srgbClr val="5B9BD5">
                    <a:lumMod val="75000"/>
                  </a:srgbClr>
                </a:solidFill>
              </a:rPr>
              <a:t>3-place decimals.</a:t>
            </a:r>
          </a:p>
        </p:txBody>
      </p:sp>
      <p:grpSp>
        <p:nvGrpSpPr>
          <p:cNvPr id="7" name="Group 6">
            <a:extLst>
              <a:ext uri="{FF2B5EF4-FFF2-40B4-BE49-F238E27FC236}">
                <a16:creationId xmlns:a16="http://schemas.microsoft.com/office/drawing/2014/main" id="{8AE12DD2-31EB-4FD9-A46E-B3856D3C626F}"/>
              </a:ext>
            </a:extLst>
          </p:cNvPr>
          <p:cNvGrpSpPr/>
          <p:nvPr/>
        </p:nvGrpSpPr>
        <p:grpSpPr>
          <a:xfrm>
            <a:off x="2639684" y="722501"/>
            <a:ext cx="3437421" cy="824777"/>
            <a:chOff x="597527" y="1276105"/>
            <a:chExt cx="4583228" cy="933890"/>
          </a:xfrm>
        </p:grpSpPr>
        <p:sp>
          <p:nvSpPr>
            <p:cNvPr id="8" name="Speech Bubble: Rectangle with Corners Rounded 7">
              <a:extLst>
                <a:ext uri="{FF2B5EF4-FFF2-40B4-BE49-F238E27FC236}">
                  <a16:creationId xmlns:a16="http://schemas.microsoft.com/office/drawing/2014/main" id="{37C42BBF-939D-43D3-9E19-C52D4D650B67}"/>
                </a:ext>
              </a:extLst>
            </p:cNvPr>
            <p:cNvSpPr/>
            <p:nvPr/>
          </p:nvSpPr>
          <p:spPr>
            <a:xfrm>
              <a:off x="597527" y="1276105"/>
              <a:ext cx="4429270" cy="933890"/>
            </a:xfrm>
            <a:prstGeom prst="wedgeRoundRectCallout">
              <a:avLst>
                <a:gd name="adj1" fmla="val -75961"/>
                <a:gd name="adj2" fmla="val 55658"/>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253746"/>
                  </a:solidFill>
                  <a:effectLst/>
                  <a:uLnTx/>
                  <a:uFillTx/>
                  <a:latin typeface="Calibri" panose="020F0502020204030204"/>
                  <a:ea typeface="+mn-ea"/>
                  <a:cs typeface="+mn-cs"/>
                </a:rPr>
                <a:t>Which labels belong with each row in this place value chart?</a:t>
              </a:r>
            </a:p>
          </p:txBody>
        </p:sp>
        <p:pic>
          <p:nvPicPr>
            <p:cNvPr id="9" name="Picture 8">
              <a:extLst>
                <a:ext uri="{FF2B5EF4-FFF2-40B4-BE49-F238E27FC236}">
                  <a16:creationId xmlns:a16="http://schemas.microsoft.com/office/drawing/2014/main" id="{AF081A7A-612A-490D-910F-7E8D4E1DB7A8}"/>
                </a:ext>
              </a:extLst>
            </p:cNvPr>
            <p:cNvPicPr>
              <a:picLocks noChangeAspect="1"/>
            </p:cNvPicPr>
            <p:nvPr/>
          </p:nvPicPr>
          <p:blipFill rotWithShape="1">
            <a:blip r:embed="rId3"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872834" y="1553362"/>
              <a:ext cx="307921" cy="519867"/>
            </a:xfrm>
            <a:prstGeom prst="rect">
              <a:avLst/>
            </a:prstGeom>
          </p:spPr>
        </p:pic>
      </p:grpSp>
      <p:sp>
        <p:nvSpPr>
          <p:cNvPr id="5" name="TextBox 4">
            <a:extLst>
              <a:ext uri="{FF2B5EF4-FFF2-40B4-BE49-F238E27FC236}">
                <a16:creationId xmlns:a16="http://schemas.microsoft.com/office/drawing/2014/main" id="{B2510923-7FF4-4F23-9E0A-F901E7249982}"/>
              </a:ext>
            </a:extLst>
          </p:cNvPr>
          <p:cNvSpPr txBox="1"/>
          <p:nvPr/>
        </p:nvSpPr>
        <p:spPr>
          <a:xfrm>
            <a:off x="338666" y="4826000"/>
            <a:ext cx="1526833" cy="369332"/>
          </a:xfrm>
          <a:prstGeom prst="rect">
            <a:avLst/>
          </a:prstGeom>
          <a:solidFill>
            <a:schemeClr val="bg1"/>
          </a:solidFill>
          <a:ln>
            <a:solidFill>
              <a:srgbClr val="253746"/>
            </a:solidFill>
          </a:ln>
        </p:spPr>
        <p:txBody>
          <a:bodyPr wrap="square" rtlCol="0">
            <a:spAutoFit/>
          </a:bodyPr>
          <a:lstStyle/>
          <a:p>
            <a:pPr algn="ctr"/>
            <a:r>
              <a:rPr lang="en-GB" b="1" dirty="0">
                <a:solidFill>
                  <a:srgbClr val="253746"/>
                </a:solidFill>
              </a:rPr>
              <a:t>thousands</a:t>
            </a:r>
          </a:p>
        </p:txBody>
      </p:sp>
      <p:sp>
        <p:nvSpPr>
          <p:cNvPr id="11" name="TextBox 10">
            <a:extLst>
              <a:ext uri="{FF2B5EF4-FFF2-40B4-BE49-F238E27FC236}">
                <a16:creationId xmlns:a16="http://schemas.microsoft.com/office/drawing/2014/main" id="{994B216C-32F9-4901-AFCB-1AEB0BBA72C5}"/>
              </a:ext>
            </a:extLst>
          </p:cNvPr>
          <p:cNvSpPr txBox="1"/>
          <p:nvPr/>
        </p:nvSpPr>
        <p:spPr>
          <a:xfrm>
            <a:off x="4245007" y="5594727"/>
            <a:ext cx="1526833" cy="369332"/>
          </a:xfrm>
          <a:prstGeom prst="rect">
            <a:avLst/>
          </a:prstGeom>
          <a:solidFill>
            <a:schemeClr val="bg1"/>
          </a:solidFill>
          <a:ln>
            <a:solidFill>
              <a:srgbClr val="253746"/>
            </a:solidFill>
          </a:ln>
        </p:spPr>
        <p:txBody>
          <a:bodyPr wrap="square" rtlCol="0">
            <a:spAutoFit/>
          </a:bodyPr>
          <a:lstStyle/>
          <a:p>
            <a:pPr algn="ctr"/>
            <a:r>
              <a:rPr lang="en-GB" b="1" dirty="0">
                <a:solidFill>
                  <a:srgbClr val="253746"/>
                </a:solidFill>
              </a:rPr>
              <a:t>hundreds</a:t>
            </a:r>
          </a:p>
        </p:txBody>
      </p:sp>
      <p:sp>
        <p:nvSpPr>
          <p:cNvPr id="13" name="TextBox 12">
            <a:extLst>
              <a:ext uri="{FF2B5EF4-FFF2-40B4-BE49-F238E27FC236}">
                <a16:creationId xmlns:a16="http://schemas.microsoft.com/office/drawing/2014/main" id="{76016A21-9399-4488-AC3D-473BA34BA104}"/>
              </a:ext>
            </a:extLst>
          </p:cNvPr>
          <p:cNvSpPr txBox="1"/>
          <p:nvPr/>
        </p:nvSpPr>
        <p:spPr>
          <a:xfrm>
            <a:off x="5618009" y="4774786"/>
            <a:ext cx="1526833" cy="369332"/>
          </a:xfrm>
          <a:prstGeom prst="rect">
            <a:avLst/>
          </a:prstGeom>
          <a:solidFill>
            <a:schemeClr val="bg1"/>
          </a:solidFill>
          <a:ln>
            <a:solidFill>
              <a:srgbClr val="253746"/>
            </a:solidFill>
          </a:ln>
        </p:spPr>
        <p:txBody>
          <a:bodyPr wrap="square" rtlCol="0">
            <a:spAutoFit/>
          </a:bodyPr>
          <a:lstStyle/>
          <a:p>
            <a:pPr algn="ctr"/>
            <a:r>
              <a:rPr lang="en-GB" b="1" dirty="0">
                <a:solidFill>
                  <a:srgbClr val="253746"/>
                </a:solidFill>
              </a:rPr>
              <a:t>ones</a:t>
            </a:r>
          </a:p>
        </p:txBody>
      </p:sp>
      <p:sp>
        <p:nvSpPr>
          <p:cNvPr id="14" name="TextBox 13">
            <a:extLst>
              <a:ext uri="{FF2B5EF4-FFF2-40B4-BE49-F238E27FC236}">
                <a16:creationId xmlns:a16="http://schemas.microsoft.com/office/drawing/2014/main" id="{B95D7DC2-E432-4A4B-82AC-E63A4270FA0C}"/>
              </a:ext>
            </a:extLst>
          </p:cNvPr>
          <p:cNvSpPr txBox="1"/>
          <p:nvPr/>
        </p:nvSpPr>
        <p:spPr>
          <a:xfrm>
            <a:off x="1667108" y="5767586"/>
            <a:ext cx="1526833" cy="369332"/>
          </a:xfrm>
          <a:prstGeom prst="rect">
            <a:avLst/>
          </a:prstGeom>
          <a:solidFill>
            <a:schemeClr val="bg1"/>
          </a:solidFill>
          <a:ln>
            <a:solidFill>
              <a:srgbClr val="C00000"/>
            </a:solidFill>
          </a:ln>
        </p:spPr>
        <p:txBody>
          <a:bodyPr wrap="square" rtlCol="0">
            <a:spAutoFit/>
          </a:bodyPr>
          <a:lstStyle/>
          <a:p>
            <a:pPr algn="ctr"/>
            <a:r>
              <a:rPr lang="en-GB" b="1" dirty="0">
                <a:solidFill>
                  <a:srgbClr val="C00000"/>
                </a:solidFill>
              </a:rPr>
              <a:t>tenths</a:t>
            </a:r>
          </a:p>
        </p:txBody>
      </p:sp>
      <p:sp>
        <p:nvSpPr>
          <p:cNvPr id="15" name="TextBox 14">
            <a:extLst>
              <a:ext uri="{FF2B5EF4-FFF2-40B4-BE49-F238E27FC236}">
                <a16:creationId xmlns:a16="http://schemas.microsoft.com/office/drawing/2014/main" id="{DA3A73D2-1D02-41FD-A9B8-8B1EDA2D0C68}"/>
              </a:ext>
            </a:extLst>
          </p:cNvPr>
          <p:cNvSpPr txBox="1"/>
          <p:nvPr/>
        </p:nvSpPr>
        <p:spPr>
          <a:xfrm>
            <a:off x="2924207" y="4819055"/>
            <a:ext cx="1526833" cy="369332"/>
          </a:xfrm>
          <a:prstGeom prst="rect">
            <a:avLst/>
          </a:prstGeom>
          <a:solidFill>
            <a:schemeClr val="bg1"/>
          </a:solidFill>
          <a:ln>
            <a:solidFill>
              <a:srgbClr val="C00000"/>
            </a:solidFill>
          </a:ln>
        </p:spPr>
        <p:txBody>
          <a:bodyPr wrap="square" rtlCol="0">
            <a:spAutoFit/>
          </a:bodyPr>
          <a:lstStyle/>
          <a:p>
            <a:pPr algn="ctr"/>
            <a:r>
              <a:rPr lang="en-GB" b="1" dirty="0">
                <a:solidFill>
                  <a:srgbClr val="C00000"/>
                </a:solidFill>
              </a:rPr>
              <a:t>hundredths</a:t>
            </a:r>
          </a:p>
        </p:txBody>
      </p:sp>
      <p:sp>
        <p:nvSpPr>
          <p:cNvPr id="16" name="TextBox 15">
            <a:extLst>
              <a:ext uri="{FF2B5EF4-FFF2-40B4-BE49-F238E27FC236}">
                <a16:creationId xmlns:a16="http://schemas.microsoft.com/office/drawing/2014/main" id="{22520F14-5FC7-4B78-98E7-C3CFB97C6AFF}"/>
              </a:ext>
            </a:extLst>
          </p:cNvPr>
          <p:cNvSpPr txBox="1"/>
          <p:nvPr/>
        </p:nvSpPr>
        <p:spPr>
          <a:xfrm>
            <a:off x="6759206" y="5410061"/>
            <a:ext cx="1719337" cy="369332"/>
          </a:xfrm>
          <a:prstGeom prst="rect">
            <a:avLst/>
          </a:prstGeom>
          <a:solidFill>
            <a:schemeClr val="bg1"/>
          </a:solidFill>
          <a:ln>
            <a:solidFill>
              <a:srgbClr val="C00000"/>
            </a:solidFill>
          </a:ln>
        </p:spPr>
        <p:txBody>
          <a:bodyPr wrap="square" rtlCol="0">
            <a:spAutoFit/>
          </a:bodyPr>
          <a:lstStyle/>
          <a:p>
            <a:pPr algn="ctr"/>
            <a:r>
              <a:rPr lang="en-GB" b="1" dirty="0">
                <a:solidFill>
                  <a:srgbClr val="C00000"/>
                </a:solidFill>
              </a:rPr>
              <a:t>thousandths</a:t>
            </a:r>
          </a:p>
        </p:txBody>
      </p:sp>
      <p:sp>
        <p:nvSpPr>
          <p:cNvPr id="17" name="TextBox 16">
            <a:extLst>
              <a:ext uri="{FF2B5EF4-FFF2-40B4-BE49-F238E27FC236}">
                <a16:creationId xmlns:a16="http://schemas.microsoft.com/office/drawing/2014/main" id="{E3CFF4AF-E9A3-4C05-A8C2-5D169B842382}"/>
              </a:ext>
            </a:extLst>
          </p:cNvPr>
          <p:cNvSpPr txBox="1"/>
          <p:nvPr/>
        </p:nvSpPr>
        <p:spPr>
          <a:xfrm>
            <a:off x="7502868" y="4672118"/>
            <a:ext cx="1526833" cy="369332"/>
          </a:xfrm>
          <a:prstGeom prst="rect">
            <a:avLst/>
          </a:prstGeom>
          <a:solidFill>
            <a:schemeClr val="bg1"/>
          </a:solidFill>
          <a:ln>
            <a:solidFill>
              <a:srgbClr val="253746"/>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253746"/>
                </a:solidFill>
                <a:effectLst/>
                <a:uLnTx/>
                <a:uFillTx/>
                <a:latin typeface="Calibri" panose="020F0502020204030204"/>
                <a:ea typeface="+mn-ea"/>
                <a:cs typeface="+mn-cs"/>
              </a:rPr>
              <a:t>tens</a:t>
            </a:r>
          </a:p>
        </p:txBody>
      </p:sp>
      <p:pic>
        <p:nvPicPr>
          <p:cNvPr id="18" name="Picture 17" descr="A screenshot of a social media post&#10;&#10;Description automatically generated">
            <a:extLst>
              <a:ext uri="{FF2B5EF4-FFF2-40B4-BE49-F238E27FC236}">
                <a16:creationId xmlns:a16="http://schemas.microsoft.com/office/drawing/2014/main" id="{0BF6634C-569F-4874-8BA1-3C1AF5D1060B}"/>
              </a:ext>
            </a:extLst>
          </p:cNvPr>
          <p:cNvPicPr>
            <a:picLocks noChangeAspect="1"/>
          </p:cNvPicPr>
          <p:nvPr/>
        </p:nvPicPr>
        <p:blipFill rotWithShape="1">
          <a:blip r:embed="rId4">
            <a:extLst>
              <a:ext uri="{28A0092B-C50C-407E-A947-70E740481C1C}">
                <a14:useLocalDpi xmlns:a14="http://schemas.microsoft.com/office/drawing/2010/main" val="0"/>
              </a:ext>
            </a:extLst>
          </a:blip>
          <a:srcRect l="6667" t="25514" r="8333" b="25252"/>
          <a:stretch/>
        </p:blipFill>
        <p:spPr>
          <a:xfrm>
            <a:off x="745067" y="1611877"/>
            <a:ext cx="6911606" cy="290618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484397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10</a:t>
            </a:fld>
            <a:endParaRPr lang="en-GB" dirty="0">
              <a:solidFill>
                <a:srgbClr val="EA7600"/>
              </a:solidFill>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6</a:t>
            </a:r>
            <a:endParaRPr lang="en-GB" dirty="0"/>
          </a:p>
        </p:txBody>
      </p:sp>
      <p:grpSp>
        <p:nvGrpSpPr>
          <p:cNvPr id="11" name="Group 10"/>
          <p:cNvGrpSpPr/>
          <p:nvPr/>
        </p:nvGrpSpPr>
        <p:grpSpPr>
          <a:xfrm>
            <a:off x="5305926" y="4678792"/>
            <a:ext cx="1713640" cy="1139460"/>
            <a:chOff x="1834709" y="4015907"/>
            <a:chExt cx="1606379" cy="935174"/>
          </a:xfrm>
        </p:grpSpPr>
        <p:sp>
          <p:nvSpPr>
            <p:cNvPr id="14" name="Rounded Rectangle 13"/>
            <p:cNvSpPr/>
            <p:nvPr/>
          </p:nvSpPr>
          <p:spPr>
            <a:xfrm>
              <a:off x="1834709" y="4015907"/>
              <a:ext cx="1606379" cy="495328"/>
            </a:xfrm>
            <a:prstGeom prst="roundRect">
              <a:avLst>
                <a:gd name="adj" fmla="val 42473"/>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Challenge</a:t>
              </a:r>
              <a:endParaRPr lang="en-GB" sz="2400" b="1" dirty="0">
                <a:solidFill>
                  <a:schemeClr val="tx1"/>
                </a:solidFill>
              </a:endParaRPr>
            </a:p>
          </p:txBody>
        </p:sp>
        <p:pic>
          <p:nvPicPr>
            <p:cNvPr id="15" name="Picture 2" descr="Related ima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44755">
              <a:off x="2170831" y="4345600"/>
              <a:ext cx="388517" cy="605481"/>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Rectangle 4"/>
          <p:cNvSpPr/>
          <p:nvPr/>
        </p:nvSpPr>
        <p:spPr>
          <a:xfrm>
            <a:off x="332625" y="163774"/>
            <a:ext cx="2264388" cy="584775"/>
          </a:xfrm>
          <a:prstGeom prst="rect">
            <a:avLst/>
          </a:prstGeom>
          <a:noFill/>
        </p:spPr>
        <p:txBody>
          <a:bodyPr wrap="square" lIns="91440" tIns="45720" rIns="91440" bIns="45720">
            <a:spAutoFit/>
          </a:bodyPr>
          <a:lstStyle/>
          <a:p>
            <a:pPr algn="ctr"/>
            <a:r>
              <a:rPr lang="en-US" sz="3200" b="0" cap="none" spc="0" dirty="0" smtClean="0">
                <a:ln w="0"/>
                <a:solidFill>
                  <a:schemeClr val="accent6">
                    <a:lumMod val="75000"/>
                  </a:schemeClr>
                </a:solidFill>
                <a:effectLst>
                  <a:outerShdw blurRad="38100" dist="25400" dir="5400000" algn="ctr" rotWithShape="0">
                    <a:srgbClr val="6E747A">
                      <a:alpha val="43000"/>
                    </a:srgbClr>
                  </a:outerShdw>
                </a:effectLst>
              </a:rPr>
              <a:t>Green</a:t>
            </a:r>
            <a:endParaRPr lang="en-US" sz="5400" b="0" cap="none" spc="0" dirty="0">
              <a:ln w="0"/>
              <a:solidFill>
                <a:schemeClr val="accent6">
                  <a:lumMod val="75000"/>
                </a:schemeClr>
              </a:solidFill>
              <a:effectLst>
                <a:outerShdw blurRad="38100" dist="25400" dir="5400000" algn="ctr" rotWithShape="0">
                  <a:srgbClr val="6E747A">
                    <a:alpha val="43000"/>
                  </a:srgbClr>
                </a:outerShdw>
              </a:effectLst>
            </a:endParaRPr>
          </a:p>
        </p:txBody>
      </p:sp>
      <p:pic>
        <p:nvPicPr>
          <p:cNvPr id="6" name="Picture 5"/>
          <p:cNvPicPr>
            <a:picLocks noChangeAspect="1"/>
          </p:cNvPicPr>
          <p:nvPr/>
        </p:nvPicPr>
        <p:blipFill>
          <a:blip r:embed="rId4"/>
          <a:stretch>
            <a:fillRect/>
          </a:stretch>
        </p:blipFill>
        <p:spPr>
          <a:xfrm>
            <a:off x="1325997" y="867853"/>
            <a:ext cx="6438900" cy="4581525"/>
          </a:xfrm>
          <a:prstGeom prst="rect">
            <a:avLst/>
          </a:prstGeom>
        </p:spPr>
      </p:pic>
    </p:spTree>
    <p:extLst>
      <p:ext uri="{BB962C8B-B14F-4D97-AF65-F5344CB8AC3E}">
        <p14:creationId xmlns:p14="http://schemas.microsoft.com/office/powerpoint/2010/main" val="2650080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418011"/>
            <a:ext cx="6858000" cy="4839789"/>
          </a:xfrm>
        </p:spPr>
        <p:txBody>
          <a:bodyPr>
            <a:normAutofit/>
          </a:bodyPr>
          <a:lstStyle/>
          <a:p>
            <a:pPr hangingPunct="0">
              <a:spcAft>
                <a:spcPts val="0"/>
              </a:spcAft>
            </a:pPr>
            <a:r>
              <a:rPr lang="en-GB" sz="4000" b="1" dirty="0">
                <a:solidFill>
                  <a:srgbClr val="9900FF"/>
                </a:solidFill>
                <a:latin typeface="Calibri" panose="020F0502020204030204" pitchFamily="34" charset="0"/>
                <a:ea typeface="Times New Roman" panose="02020603050405020304" pitchFamily="18" charset="0"/>
                <a:cs typeface="Calibri" panose="020F0502020204030204" pitchFamily="34" charset="0"/>
              </a:rPr>
              <a:t>Purple</a:t>
            </a:r>
            <a:r>
              <a:rPr lang="en-GB" dirty="0">
                <a:solidFill>
                  <a:srgbClr val="9900FF"/>
                </a:solidFill>
                <a:latin typeface="Calibri" panose="020F0502020204030204" pitchFamily="34" charset="0"/>
                <a:ea typeface="Times New Roman" panose="02020603050405020304" pitchFamily="18" charset="0"/>
                <a:cs typeface="Calibri" panose="020F0502020204030204" pitchFamily="34" charset="0"/>
              </a:rPr>
              <a:t>: </a:t>
            </a:r>
            <a:r>
              <a:rPr lang="en-GB" sz="3600" i="1" u="sng" dirty="0">
                <a:latin typeface="Calibri" panose="020F0502020204030204" pitchFamily="34" charset="0"/>
                <a:ea typeface="Times New Roman" panose="02020603050405020304" pitchFamily="18" charset="0"/>
                <a:cs typeface="Calibri" panose="020F0502020204030204" pitchFamily="34" charset="0"/>
              </a:rPr>
              <a:t>Problem solving</a:t>
            </a:r>
            <a:r>
              <a:rPr lang="en-GB" i="1" u="sng" dirty="0" smtClean="0">
                <a:latin typeface="Calibri" panose="020F0502020204030204" pitchFamily="34" charset="0"/>
                <a:ea typeface="Times New Roman" panose="02020603050405020304" pitchFamily="18" charset="0"/>
                <a:cs typeface="Calibri" panose="020F0502020204030204" pitchFamily="34" charset="0"/>
              </a:rPr>
              <a:t>:</a:t>
            </a:r>
          </a:p>
          <a:p>
            <a:pPr hangingPunct="0">
              <a:spcAft>
                <a:spcPts val="0"/>
              </a:spcAft>
            </a:pPr>
            <a:endParaRPr lang="en-GB" i="1" u="sng" dirty="0">
              <a:latin typeface="Calibri" panose="020F0502020204030204" pitchFamily="34" charset="0"/>
              <a:ea typeface="Times New Roman" panose="02020603050405020304" pitchFamily="18" charset="0"/>
              <a:cs typeface="Calibri" panose="020F0502020204030204" pitchFamily="34" charset="0"/>
            </a:endParaRPr>
          </a:p>
          <a:p>
            <a:pPr hangingPunct="0">
              <a:spcAft>
                <a:spcPts val="0"/>
              </a:spcAft>
            </a:pPr>
            <a:r>
              <a:rPr lang="en-GB" dirty="0" smtClean="0">
                <a:latin typeface="Calibri" panose="020F0502020204030204" pitchFamily="34" charset="0"/>
                <a:ea typeface="Times New Roman" panose="02020603050405020304" pitchFamily="18" charset="0"/>
                <a:cs typeface="Calibri" panose="020F0502020204030204" pitchFamily="34" charset="0"/>
              </a:rPr>
              <a:t> </a:t>
            </a:r>
            <a:r>
              <a:rPr lang="en-GB" dirty="0">
                <a:latin typeface="Calibri" panose="020F0502020204030204" pitchFamily="34" charset="0"/>
                <a:ea typeface="Times New Roman" panose="02020603050405020304" pitchFamily="18" charset="0"/>
              </a:rPr>
              <a:t>Kevin and Peter leave for work from the same house each day. Kevin travels 11.36 miles to get to work and Peter travels 10.29 miles every morning except Monday and Friday when he goes to his mum’s house on his way. This adds an extra 3.4 miles to his </a:t>
            </a:r>
            <a:r>
              <a:rPr lang="en-GB" dirty="0" smtClean="0">
                <a:latin typeface="Calibri" panose="020F0502020204030204" pitchFamily="34" charset="0"/>
                <a:ea typeface="Times New Roman" panose="02020603050405020304" pitchFamily="18" charset="0"/>
              </a:rPr>
              <a:t>journey</a:t>
            </a:r>
            <a:r>
              <a:rPr lang="en-GB" dirty="0">
                <a:latin typeface="Calibri" panose="020F0502020204030204" pitchFamily="34" charset="0"/>
                <a:ea typeface="Times New Roman" panose="02020603050405020304" pitchFamily="18" charset="0"/>
              </a:rPr>
              <a:t>. Who travels the most in a week</a:t>
            </a:r>
            <a:r>
              <a:rPr lang="en-GB" dirty="0" smtClean="0">
                <a:latin typeface="Calibri" panose="020F0502020204030204" pitchFamily="34" charset="0"/>
                <a:ea typeface="Times New Roman" panose="02020603050405020304" pitchFamily="18" charset="0"/>
              </a:rPr>
              <a:t>?</a:t>
            </a:r>
          </a:p>
        </p:txBody>
      </p:sp>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11</a:t>
            </a:fld>
            <a:endParaRPr lang="en-GB" dirty="0"/>
          </a:p>
        </p:txBody>
      </p:sp>
    </p:spTree>
    <p:extLst>
      <p:ext uri="{BB962C8B-B14F-4D97-AF65-F5344CB8AC3E}">
        <p14:creationId xmlns:p14="http://schemas.microsoft.com/office/powerpoint/2010/main" val="4757590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433316" y="231041"/>
            <a:ext cx="6858000" cy="1655762"/>
          </a:xfrm>
        </p:spPr>
        <p:txBody>
          <a:bodyPr/>
          <a:lstStyle/>
          <a:p>
            <a:r>
              <a:rPr lang="en-GB" i="1" dirty="0" smtClean="0"/>
              <a:t>Reasoning Challenge </a:t>
            </a:r>
            <a:r>
              <a:rPr lang="en-GB" i="1" dirty="0"/>
              <a:t>1</a:t>
            </a:r>
            <a:endParaRPr lang="en-GB" sz="2800" dirty="0">
              <a:latin typeface="Calibri" panose="020F0502020204030204" pitchFamily="34" charset="0"/>
              <a:ea typeface="Times New Roman" panose="02020603050405020304" pitchFamily="18" charset="0"/>
            </a:endParaRPr>
          </a:p>
          <a:p>
            <a:endParaRPr lang="en-GB" dirty="0"/>
          </a:p>
        </p:txBody>
      </p:sp>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12</a:t>
            </a:fld>
            <a:endParaRPr lang="en-GB" dirty="0"/>
          </a:p>
        </p:txBody>
      </p:sp>
      <p:pic>
        <p:nvPicPr>
          <p:cNvPr id="5" name="Picture 4"/>
          <p:cNvPicPr>
            <a:picLocks noChangeAspect="1"/>
          </p:cNvPicPr>
          <p:nvPr/>
        </p:nvPicPr>
        <p:blipFill>
          <a:blip r:embed="rId2"/>
          <a:stretch>
            <a:fillRect/>
          </a:stretch>
        </p:blipFill>
        <p:spPr>
          <a:xfrm>
            <a:off x="955343" y="693762"/>
            <a:ext cx="7206018" cy="4042011"/>
          </a:xfrm>
          <a:prstGeom prst="rect">
            <a:avLst/>
          </a:prstGeom>
        </p:spPr>
      </p:pic>
    </p:spTree>
    <p:extLst>
      <p:ext uri="{BB962C8B-B14F-4D97-AF65-F5344CB8AC3E}">
        <p14:creationId xmlns:p14="http://schemas.microsoft.com/office/powerpoint/2010/main" val="705684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910988" y="258337"/>
            <a:ext cx="6858000" cy="1655762"/>
          </a:xfrm>
        </p:spPr>
        <p:txBody>
          <a:bodyPr/>
          <a:lstStyle/>
          <a:p>
            <a:r>
              <a:rPr lang="en-GB" i="1" dirty="0" smtClean="0"/>
              <a:t>Reasoning Challenge </a:t>
            </a:r>
            <a:r>
              <a:rPr lang="en-GB" i="1" dirty="0" smtClean="0"/>
              <a:t>2</a:t>
            </a:r>
            <a:endParaRPr lang="en-GB" sz="2800" dirty="0">
              <a:latin typeface="Calibri" panose="020F0502020204030204" pitchFamily="34" charset="0"/>
              <a:ea typeface="Times New Roman" panose="02020603050405020304" pitchFamily="18" charset="0"/>
            </a:endParaRPr>
          </a:p>
          <a:p>
            <a:endParaRPr lang="en-GB" dirty="0"/>
          </a:p>
        </p:txBody>
      </p:sp>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13</a:t>
            </a:fld>
            <a:endParaRPr lang="en-GB" dirty="0"/>
          </a:p>
        </p:txBody>
      </p:sp>
      <p:pic>
        <p:nvPicPr>
          <p:cNvPr id="5" name="Picture 4"/>
          <p:cNvPicPr>
            <a:picLocks noChangeAspect="1"/>
          </p:cNvPicPr>
          <p:nvPr/>
        </p:nvPicPr>
        <p:blipFill>
          <a:blip r:embed="rId2"/>
          <a:stretch>
            <a:fillRect/>
          </a:stretch>
        </p:blipFill>
        <p:spPr>
          <a:xfrm>
            <a:off x="1487605" y="832513"/>
            <a:ext cx="6126309" cy="4945003"/>
          </a:xfrm>
          <a:prstGeom prst="rect">
            <a:avLst/>
          </a:prstGeom>
        </p:spPr>
      </p:pic>
    </p:spTree>
    <p:extLst>
      <p:ext uri="{BB962C8B-B14F-4D97-AF65-F5344CB8AC3E}">
        <p14:creationId xmlns:p14="http://schemas.microsoft.com/office/powerpoint/2010/main" val="944307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628652" y="312927"/>
            <a:ext cx="6858000" cy="1655762"/>
          </a:xfrm>
        </p:spPr>
        <p:txBody>
          <a:bodyPr/>
          <a:lstStyle/>
          <a:p>
            <a:r>
              <a:rPr lang="en-GB" i="1" dirty="0" smtClean="0"/>
              <a:t>Reasoning Challenge </a:t>
            </a:r>
            <a:r>
              <a:rPr lang="en-GB" i="1" dirty="0" smtClean="0"/>
              <a:t>3</a:t>
            </a:r>
            <a:endParaRPr lang="en-GB" sz="2800" dirty="0">
              <a:latin typeface="Calibri" panose="020F0502020204030204" pitchFamily="34" charset="0"/>
              <a:ea typeface="Times New Roman" panose="02020603050405020304" pitchFamily="18" charset="0"/>
            </a:endParaRPr>
          </a:p>
          <a:p>
            <a:endParaRPr lang="en-GB" dirty="0"/>
          </a:p>
        </p:txBody>
      </p:sp>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14</a:t>
            </a:fld>
            <a:endParaRPr lang="en-GB" dirty="0"/>
          </a:p>
        </p:txBody>
      </p:sp>
      <p:pic>
        <p:nvPicPr>
          <p:cNvPr id="5" name="Picture 4"/>
          <p:cNvPicPr>
            <a:picLocks noChangeAspect="1"/>
          </p:cNvPicPr>
          <p:nvPr/>
        </p:nvPicPr>
        <p:blipFill>
          <a:blip r:embed="rId2"/>
          <a:stretch>
            <a:fillRect/>
          </a:stretch>
        </p:blipFill>
        <p:spPr>
          <a:xfrm>
            <a:off x="1038162" y="996287"/>
            <a:ext cx="7068607" cy="4518446"/>
          </a:xfrm>
          <a:prstGeom prst="rect">
            <a:avLst/>
          </a:prstGeom>
        </p:spPr>
      </p:pic>
    </p:spTree>
    <p:extLst>
      <p:ext uri="{BB962C8B-B14F-4D97-AF65-F5344CB8AC3E}">
        <p14:creationId xmlns:p14="http://schemas.microsoft.com/office/powerpoint/2010/main" val="3228327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143000" y="1097280"/>
            <a:ext cx="6858000" cy="4160520"/>
          </a:xfrm>
        </p:spPr>
        <p:txBody>
          <a:bodyPr>
            <a:normAutofit/>
          </a:bodyPr>
          <a:lstStyle/>
          <a:p>
            <a:pPr algn="l"/>
            <a:r>
              <a:rPr lang="en-GB" sz="3600" i="1" dirty="0"/>
              <a:t>What is 0.001 more than 2.999?  What is 0.001 more than 3? </a:t>
            </a:r>
            <a:endParaRPr lang="en-GB" sz="3600" i="1" dirty="0" smtClean="0"/>
          </a:p>
          <a:p>
            <a:pPr algn="l"/>
            <a:r>
              <a:rPr lang="en-GB" sz="3600" dirty="0" smtClean="0"/>
              <a:t>Write </a:t>
            </a:r>
            <a:r>
              <a:rPr lang="en-GB" sz="3600" dirty="0"/>
              <a:t>5.345. </a:t>
            </a:r>
            <a:endParaRPr lang="en-GB" sz="3600" dirty="0" smtClean="0"/>
          </a:p>
          <a:p>
            <a:pPr algn="l"/>
            <a:r>
              <a:rPr lang="en-GB" sz="3600" i="1" dirty="0" smtClean="0"/>
              <a:t>What </a:t>
            </a:r>
            <a:r>
              <a:rPr lang="en-GB" sz="3600" i="1" dirty="0"/>
              <a:t>number is 0.001 more? </a:t>
            </a:r>
            <a:r>
              <a:rPr lang="en-GB" sz="3600" i="1" dirty="0" smtClean="0"/>
              <a:t>0.01 </a:t>
            </a:r>
            <a:r>
              <a:rPr lang="en-GB" sz="3600" i="1" dirty="0"/>
              <a:t>more? </a:t>
            </a:r>
            <a:r>
              <a:rPr lang="en-GB" sz="3600" i="1" dirty="0" smtClean="0"/>
              <a:t>0.1</a:t>
            </a:r>
            <a:r>
              <a:rPr lang="en-GB" sz="3600" i="1" dirty="0"/>
              <a:t>? </a:t>
            </a:r>
            <a:endParaRPr lang="en-GB" sz="3600" i="1" dirty="0" smtClean="0"/>
          </a:p>
          <a:p>
            <a:pPr algn="l"/>
            <a:r>
              <a:rPr lang="en-GB" sz="3600" i="1" dirty="0" smtClean="0"/>
              <a:t>0.001 </a:t>
            </a:r>
            <a:r>
              <a:rPr lang="en-GB" sz="3600" i="1" dirty="0"/>
              <a:t>less? 0.01 less? 0.1 less? </a:t>
            </a:r>
            <a:endParaRPr lang="en-GB" sz="3600" dirty="0"/>
          </a:p>
        </p:txBody>
      </p:sp>
      <p:sp>
        <p:nvSpPr>
          <p:cNvPr id="3" name="Footer Placeholder 2"/>
          <p:cNvSpPr>
            <a:spLocks noGrp="1"/>
          </p:cNvSpPr>
          <p:nvPr>
            <p:ph type="ftr" sz="quarter" idx="11"/>
          </p:nvPr>
        </p:nvSpPr>
        <p:spPr/>
        <p:txBody>
          <a:bodyPr/>
          <a:lstStyle/>
          <a:p>
            <a:pPr algn="r"/>
            <a:r>
              <a:rPr lang="en-GB" smtClean="0"/>
              <a:t>Year 5</a:t>
            </a:r>
            <a:endParaRPr lang="en-GB" dirty="0"/>
          </a:p>
        </p:txBody>
      </p:sp>
      <p:sp>
        <p:nvSpPr>
          <p:cNvPr id="4" name="Slide Number Placeholder 3"/>
          <p:cNvSpPr>
            <a:spLocks noGrp="1"/>
          </p:cNvSpPr>
          <p:nvPr>
            <p:ph type="sldNum" sz="quarter" idx="12"/>
          </p:nvPr>
        </p:nvSpPr>
        <p:spPr/>
        <p:txBody>
          <a:bodyPr/>
          <a:lstStyle/>
          <a:p>
            <a:fld id="{BA0EE811-478C-4958-8104-2A70B5A19611}" type="slidenum">
              <a:rPr lang="en-GB" smtClean="0"/>
              <a:pPr/>
              <a:t>15</a:t>
            </a:fld>
            <a:endParaRPr lang="en-GB" dirty="0"/>
          </a:p>
        </p:txBody>
      </p:sp>
    </p:spTree>
    <p:extLst>
      <p:ext uri="{BB962C8B-B14F-4D97-AF65-F5344CB8AC3E}">
        <p14:creationId xmlns:p14="http://schemas.microsoft.com/office/powerpoint/2010/main" val="1886607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5</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87120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EA7600"/>
              </a:buClr>
              <a:buSzPct val="120000"/>
              <a:buFontTx/>
              <a:buNone/>
              <a:tabLst/>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2: </a:t>
            </a:r>
            <a:r>
              <a:rPr kumimoji="0" lang="en-GB" sz="2000" b="1" i="0" u="none" strike="noStrike" kern="1200" cap="none" spc="0" normalizeH="0" baseline="0" noProof="0" dirty="0" smtClean="0">
                <a:ln>
                  <a:noFill/>
                </a:ln>
                <a:solidFill>
                  <a:srgbClr val="5B9BD5">
                    <a:lumMod val="75000"/>
                  </a:srgbClr>
                </a:solidFill>
                <a:effectLst/>
                <a:uLnTx/>
                <a:uFillTx/>
                <a:latin typeface="Calibri" panose="020F0502020204030204"/>
                <a:ea typeface="+mn-ea"/>
                <a:cs typeface="+mn-cs"/>
              </a:rPr>
              <a:t>Understand </a:t>
            </a:r>
            <a:r>
              <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3-place decimals.</a:t>
            </a:r>
          </a:p>
        </p:txBody>
      </p:sp>
      <p:pic>
        <p:nvPicPr>
          <p:cNvPr id="4" name="Picture 3" descr="A screenshot of a social media post&#10;&#10;Description automatically generated">
            <a:extLst>
              <a:ext uri="{FF2B5EF4-FFF2-40B4-BE49-F238E27FC236}">
                <a16:creationId xmlns:a16="http://schemas.microsoft.com/office/drawing/2014/main" id="{428E8EAF-9592-48E8-9988-7185C7E8DF9B}"/>
              </a:ext>
            </a:extLst>
          </p:cNvPr>
          <p:cNvPicPr>
            <a:picLocks noChangeAspect="1"/>
          </p:cNvPicPr>
          <p:nvPr/>
        </p:nvPicPr>
        <p:blipFill rotWithShape="1">
          <a:blip r:embed="rId3">
            <a:extLst>
              <a:ext uri="{28A0092B-C50C-407E-A947-70E740481C1C}">
                <a14:useLocalDpi xmlns:a14="http://schemas.microsoft.com/office/drawing/2010/main" val="0"/>
              </a:ext>
            </a:extLst>
          </a:blip>
          <a:srcRect l="6667" t="25514" r="8333" b="25252"/>
          <a:stretch/>
        </p:blipFill>
        <p:spPr>
          <a:xfrm>
            <a:off x="745067" y="1611877"/>
            <a:ext cx="6911606" cy="2906189"/>
          </a:xfrm>
          <a:prstGeom prst="rect">
            <a:avLst/>
          </a:prstGeom>
          <a:ln>
            <a:noFill/>
          </a:ln>
          <a:effectLst>
            <a:outerShdw blurRad="292100" dist="139700" dir="2700000" algn="tl" rotWithShape="0">
              <a:srgbClr val="333333">
                <a:alpha val="65000"/>
              </a:srgbClr>
            </a:outerShdw>
          </a:effectLst>
        </p:spPr>
      </p:pic>
      <p:grpSp>
        <p:nvGrpSpPr>
          <p:cNvPr id="7" name="Group 6">
            <a:extLst>
              <a:ext uri="{FF2B5EF4-FFF2-40B4-BE49-F238E27FC236}">
                <a16:creationId xmlns:a16="http://schemas.microsoft.com/office/drawing/2014/main" id="{8AE12DD2-31EB-4FD9-A46E-B3856D3C626F}"/>
              </a:ext>
            </a:extLst>
          </p:cNvPr>
          <p:cNvGrpSpPr/>
          <p:nvPr/>
        </p:nvGrpSpPr>
        <p:grpSpPr>
          <a:xfrm>
            <a:off x="2559663" y="634008"/>
            <a:ext cx="3010211" cy="824777"/>
            <a:chOff x="1167140" y="1276105"/>
            <a:chExt cx="4013615" cy="933890"/>
          </a:xfrm>
        </p:grpSpPr>
        <p:sp>
          <p:nvSpPr>
            <p:cNvPr id="8" name="Speech Bubble: Rectangle with Corners Rounded 7">
              <a:extLst>
                <a:ext uri="{FF2B5EF4-FFF2-40B4-BE49-F238E27FC236}">
                  <a16:creationId xmlns:a16="http://schemas.microsoft.com/office/drawing/2014/main" id="{37C42BBF-939D-43D3-9E19-C52D4D650B67}"/>
                </a:ext>
              </a:extLst>
            </p:cNvPr>
            <p:cNvSpPr/>
            <p:nvPr/>
          </p:nvSpPr>
          <p:spPr>
            <a:xfrm>
              <a:off x="1167140" y="1276105"/>
              <a:ext cx="3859655" cy="933890"/>
            </a:xfrm>
            <a:prstGeom prst="wedgeRoundRectCallout">
              <a:avLst>
                <a:gd name="adj1" fmla="val -75961"/>
                <a:gd name="adj2" fmla="val 55658"/>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rPr>
                <a:t>Which labels belong with each row in this place value chart?</a:t>
              </a:r>
            </a:p>
          </p:txBody>
        </p:sp>
        <p:pic>
          <p:nvPicPr>
            <p:cNvPr id="9" name="Picture 8">
              <a:extLst>
                <a:ext uri="{FF2B5EF4-FFF2-40B4-BE49-F238E27FC236}">
                  <a16:creationId xmlns:a16="http://schemas.microsoft.com/office/drawing/2014/main" id="{AF081A7A-612A-490D-910F-7E8D4E1DB7A8}"/>
                </a:ext>
              </a:extLst>
            </p:cNvPr>
            <p:cNvPicPr>
              <a:picLocks noChangeAspect="1"/>
            </p:cNvPicPr>
            <p:nvPr/>
          </p:nvPicPr>
          <p:blipFill rotWithShape="1">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872834" y="1553362"/>
              <a:ext cx="307921" cy="519867"/>
            </a:xfrm>
            <a:prstGeom prst="rect">
              <a:avLst/>
            </a:prstGeom>
          </p:spPr>
        </p:pic>
      </p:grpSp>
      <p:sp>
        <p:nvSpPr>
          <p:cNvPr id="5" name="TextBox 4">
            <a:extLst>
              <a:ext uri="{FF2B5EF4-FFF2-40B4-BE49-F238E27FC236}">
                <a16:creationId xmlns:a16="http://schemas.microsoft.com/office/drawing/2014/main" id="{B2510923-7FF4-4F23-9E0A-F901E7249982}"/>
              </a:ext>
            </a:extLst>
          </p:cNvPr>
          <p:cNvSpPr txBox="1"/>
          <p:nvPr/>
        </p:nvSpPr>
        <p:spPr>
          <a:xfrm>
            <a:off x="7708902" y="4084135"/>
            <a:ext cx="1320800" cy="369332"/>
          </a:xfrm>
          <a:prstGeom prst="rect">
            <a:avLst/>
          </a:prstGeom>
          <a:solidFill>
            <a:schemeClr val="bg1"/>
          </a:solidFill>
          <a:ln>
            <a:solidFill>
              <a:srgbClr val="253746"/>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253746"/>
                </a:solidFill>
                <a:effectLst/>
                <a:uLnTx/>
                <a:uFillTx/>
                <a:latin typeface="Calibri" panose="020F0502020204030204"/>
                <a:ea typeface="+mn-ea"/>
                <a:cs typeface="+mn-cs"/>
              </a:rPr>
              <a:t>thousands</a:t>
            </a:r>
          </a:p>
        </p:txBody>
      </p:sp>
      <p:sp>
        <p:nvSpPr>
          <p:cNvPr id="11" name="TextBox 10">
            <a:extLst>
              <a:ext uri="{FF2B5EF4-FFF2-40B4-BE49-F238E27FC236}">
                <a16:creationId xmlns:a16="http://schemas.microsoft.com/office/drawing/2014/main" id="{994B216C-32F9-4901-AFCB-1AEB0BBA72C5}"/>
              </a:ext>
            </a:extLst>
          </p:cNvPr>
          <p:cNvSpPr txBox="1"/>
          <p:nvPr/>
        </p:nvSpPr>
        <p:spPr>
          <a:xfrm>
            <a:off x="7708902" y="3680937"/>
            <a:ext cx="1320800" cy="369332"/>
          </a:xfrm>
          <a:prstGeom prst="rect">
            <a:avLst/>
          </a:prstGeom>
          <a:solidFill>
            <a:schemeClr val="bg1"/>
          </a:solidFill>
          <a:ln>
            <a:solidFill>
              <a:srgbClr val="253746"/>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253746"/>
                </a:solidFill>
                <a:effectLst/>
                <a:uLnTx/>
                <a:uFillTx/>
                <a:latin typeface="Calibri" panose="020F0502020204030204"/>
                <a:ea typeface="+mn-ea"/>
                <a:cs typeface="+mn-cs"/>
              </a:rPr>
              <a:t>hundreds</a:t>
            </a:r>
          </a:p>
        </p:txBody>
      </p:sp>
      <p:sp>
        <p:nvSpPr>
          <p:cNvPr id="13" name="TextBox 12">
            <a:extLst>
              <a:ext uri="{FF2B5EF4-FFF2-40B4-BE49-F238E27FC236}">
                <a16:creationId xmlns:a16="http://schemas.microsoft.com/office/drawing/2014/main" id="{76016A21-9399-4488-AC3D-473BA34BA104}"/>
              </a:ext>
            </a:extLst>
          </p:cNvPr>
          <p:cNvSpPr txBox="1"/>
          <p:nvPr/>
        </p:nvSpPr>
        <p:spPr>
          <a:xfrm>
            <a:off x="7708902" y="2880306"/>
            <a:ext cx="1320800" cy="369332"/>
          </a:xfrm>
          <a:prstGeom prst="rect">
            <a:avLst/>
          </a:prstGeom>
          <a:solidFill>
            <a:schemeClr val="bg1"/>
          </a:solidFill>
          <a:ln>
            <a:solidFill>
              <a:srgbClr val="253746"/>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253746"/>
                </a:solidFill>
                <a:effectLst/>
                <a:uLnTx/>
                <a:uFillTx/>
                <a:latin typeface="Calibri" panose="020F0502020204030204"/>
                <a:ea typeface="+mn-ea"/>
                <a:cs typeface="+mn-cs"/>
              </a:rPr>
              <a:t>ones</a:t>
            </a:r>
          </a:p>
        </p:txBody>
      </p:sp>
      <p:sp>
        <p:nvSpPr>
          <p:cNvPr id="14" name="TextBox 13">
            <a:extLst>
              <a:ext uri="{FF2B5EF4-FFF2-40B4-BE49-F238E27FC236}">
                <a16:creationId xmlns:a16="http://schemas.microsoft.com/office/drawing/2014/main" id="{B95D7DC2-E432-4A4B-82AC-E63A4270FA0C}"/>
              </a:ext>
            </a:extLst>
          </p:cNvPr>
          <p:cNvSpPr txBox="1"/>
          <p:nvPr/>
        </p:nvSpPr>
        <p:spPr>
          <a:xfrm>
            <a:off x="7708902" y="2482234"/>
            <a:ext cx="1320800" cy="369332"/>
          </a:xfrm>
          <a:prstGeom prst="rect">
            <a:avLst/>
          </a:prstGeom>
          <a:solidFill>
            <a:schemeClr val="bg1"/>
          </a:solidFill>
          <a:ln>
            <a:solidFill>
              <a:srgbClr val="C00000"/>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C00000"/>
                </a:solidFill>
                <a:effectLst/>
                <a:uLnTx/>
                <a:uFillTx/>
                <a:latin typeface="Calibri" panose="020F0502020204030204"/>
                <a:ea typeface="+mn-ea"/>
                <a:cs typeface="+mn-cs"/>
              </a:rPr>
              <a:t>tenths</a:t>
            </a:r>
          </a:p>
        </p:txBody>
      </p:sp>
      <p:sp>
        <p:nvSpPr>
          <p:cNvPr id="15" name="TextBox 14">
            <a:extLst>
              <a:ext uri="{FF2B5EF4-FFF2-40B4-BE49-F238E27FC236}">
                <a16:creationId xmlns:a16="http://schemas.microsoft.com/office/drawing/2014/main" id="{DA3A73D2-1D02-41FD-A9B8-8B1EDA2D0C68}"/>
              </a:ext>
            </a:extLst>
          </p:cNvPr>
          <p:cNvSpPr txBox="1"/>
          <p:nvPr/>
        </p:nvSpPr>
        <p:spPr>
          <a:xfrm>
            <a:off x="7708902" y="2079036"/>
            <a:ext cx="1320800" cy="369332"/>
          </a:xfrm>
          <a:prstGeom prst="rect">
            <a:avLst/>
          </a:prstGeom>
          <a:solidFill>
            <a:schemeClr val="bg1"/>
          </a:solidFill>
          <a:ln>
            <a:solidFill>
              <a:srgbClr val="C00000"/>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C00000"/>
                </a:solidFill>
                <a:effectLst/>
                <a:uLnTx/>
                <a:uFillTx/>
                <a:latin typeface="Calibri" panose="020F0502020204030204"/>
                <a:ea typeface="+mn-ea"/>
                <a:cs typeface="+mn-cs"/>
              </a:rPr>
              <a:t>hundredths</a:t>
            </a:r>
          </a:p>
        </p:txBody>
      </p:sp>
      <p:sp>
        <p:nvSpPr>
          <p:cNvPr id="16" name="TextBox 15">
            <a:extLst>
              <a:ext uri="{FF2B5EF4-FFF2-40B4-BE49-F238E27FC236}">
                <a16:creationId xmlns:a16="http://schemas.microsoft.com/office/drawing/2014/main" id="{22520F14-5FC7-4B78-98E7-C3CFB97C6AFF}"/>
              </a:ext>
            </a:extLst>
          </p:cNvPr>
          <p:cNvSpPr txBox="1"/>
          <p:nvPr/>
        </p:nvSpPr>
        <p:spPr>
          <a:xfrm>
            <a:off x="7673606" y="1692771"/>
            <a:ext cx="1373029" cy="369332"/>
          </a:xfrm>
          <a:prstGeom prst="rect">
            <a:avLst/>
          </a:prstGeom>
          <a:solidFill>
            <a:schemeClr val="bg1"/>
          </a:solidFill>
          <a:ln>
            <a:solidFill>
              <a:srgbClr val="C00000"/>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C00000"/>
                </a:solidFill>
                <a:effectLst/>
                <a:uLnTx/>
                <a:uFillTx/>
                <a:latin typeface="Calibri" panose="020F0502020204030204"/>
                <a:ea typeface="+mn-ea"/>
                <a:cs typeface="+mn-cs"/>
              </a:rPr>
              <a:t>thousandths</a:t>
            </a:r>
          </a:p>
        </p:txBody>
      </p:sp>
      <p:sp>
        <p:nvSpPr>
          <p:cNvPr id="17" name="TextBox 16">
            <a:extLst>
              <a:ext uri="{FF2B5EF4-FFF2-40B4-BE49-F238E27FC236}">
                <a16:creationId xmlns:a16="http://schemas.microsoft.com/office/drawing/2014/main" id="{1BA73D87-ED70-4615-9607-AD7C3EBBE4AF}"/>
              </a:ext>
            </a:extLst>
          </p:cNvPr>
          <p:cNvSpPr txBox="1"/>
          <p:nvPr/>
        </p:nvSpPr>
        <p:spPr>
          <a:xfrm>
            <a:off x="7708902" y="3277739"/>
            <a:ext cx="1320800" cy="369332"/>
          </a:xfrm>
          <a:prstGeom prst="rect">
            <a:avLst/>
          </a:prstGeom>
          <a:solidFill>
            <a:schemeClr val="bg1"/>
          </a:solidFill>
          <a:ln>
            <a:solidFill>
              <a:srgbClr val="253746"/>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253746"/>
                </a:solidFill>
                <a:effectLst/>
                <a:uLnTx/>
                <a:uFillTx/>
                <a:latin typeface="Calibri" panose="020F0502020204030204"/>
                <a:ea typeface="+mn-ea"/>
                <a:cs typeface="+mn-cs"/>
              </a:rPr>
              <a:t>tens</a:t>
            </a:r>
          </a:p>
        </p:txBody>
      </p:sp>
      <p:grpSp>
        <p:nvGrpSpPr>
          <p:cNvPr id="18" name="Group 17">
            <a:extLst>
              <a:ext uri="{FF2B5EF4-FFF2-40B4-BE49-F238E27FC236}">
                <a16:creationId xmlns:a16="http://schemas.microsoft.com/office/drawing/2014/main" id="{C320E2AF-CE60-4165-B172-59E65B2EB540}"/>
              </a:ext>
            </a:extLst>
          </p:cNvPr>
          <p:cNvGrpSpPr/>
          <p:nvPr/>
        </p:nvGrpSpPr>
        <p:grpSpPr>
          <a:xfrm>
            <a:off x="5643748" y="371160"/>
            <a:ext cx="3212628" cy="973797"/>
            <a:chOff x="743292" y="1107372"/>
            <a:chExt cx="4283504" cy="1102624"/>
          </a:xfrm>
        </p:grpSpPr>
        <p:sp>
          <p:nvSpPr>
            <p:cNvPr id="19" name="Speech Bubble: Rectangle with Corners Rounded 18">
              <a:extLst>
                <a:ext uri="{FF2B5EF4-FFF2-40B4-BE49-F238E27FC236}">
                  <a16:creationId xmlns:a16="http://schemas.microsoft.com/office/drawing/2014/main" id="{2E065B4D-E2D7-4517-A5AF-27FE4181C25A}"/>
                </a:ext>
              </a:extLst>
            </p:cNvPr>
            <p:cNvSpPr/>
            <p:nvPr/>
          </p:nvSpPr>
          <p:spPr>
            <a:xfrm>
              <a:off x="832545" y="1135771"/>
              <a:ext cx="4194251" cy="1074225"/>
            </a:xfrm>
            <a:prstGeom prst="wedgeRoundRectCallout">
              <a:avLst>
                <a:gd name="adj1" fmla="val 38693"/>
                <a:gd name="adj2" fmla="val 84927"/>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We may not have come across this one before – why might we need to divide something into such a small amount?</a:t>
              </a:r>
              <a:endPar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20" name="Picture 19">
              <a:extLst>
                <a:ext uri="{FF2B5EF4-FFF2-40B4-BE49-F238E27FC236}">
                  <a16:creationId xmlns:a16="http://schemas.microsoft.com/office/drawing/2014/main" id="{27E08A16-8FDD-4B2B-A318-44AE302BA0FD}"/>
                </a:ext>
              </a:extLst>
            </p:cNvPr>
            <p:cNvPicPr>
              <a:picLocks noChangeAspect="1"/>
            </p:cNvPicPr>
            <p:nvPr/>
          </p:nvPicPr>
          <p:blipFill rotWithShape="1">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743292" y="1107372"/>
              <a:ext cx="307921" cy="519867"/>
            </a:xfrm>
            <a:prstGeom prst="rect">
              <a:avLst/>
            </a:prstGeom>
          </p:spPr>
        </p:pic>
      </p:grpSp>
      <p:sp>
        <p:nvSpPr>
          <p:cNvPr id="21" name="Speech Bubble: Rectangle with Corners Rounded 20">
            <a:extLst>
              <a:ext uri="{FF2B5EF4-FFF2-40B4-BE49-F238E27FC236}">
                <a16:creationId xmlns:a16="http://schemas.microsoft.com/office/drawing/2014/main" id="{C9331835-4CD0-4581-815A-3887C51A3BF4}"/>
              </a:ext>
            </a:extLst>
          </p:cNvPr>
          <p:cNvSpPr/>
          <p:nvPr/>
        </p:nvSpPr>
        <p:spPr>
          <a:xfrm>
            <a:off x="6510854" y="4594835"/>
            <a:ext cx="2284905" cy="824777"/>
          </a:xfrm>
          <a:prstGeom prst="wedgeRoundRectCallout">
            <a:avLst>
              <a:gd name="adj1" fmla="val -75961"/>
              <a:gd name="adj2" fmla="val 55658"/>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1 millimetre is one thousandth of a metre!</a:t>
            </a:r>
            <a:endPar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endParaRPr>
          </a:p>
        </p:txBody>
      </p:sp>
      <p:grpSp>
        <p:nvGrpSpPr>
          <p:cNvPr id="22" name="Group 21">
            <a:extLst>
              <a:ext uri="{FF2B5EF4-FFF2-40B4-BE49-F238E27FC236}">
                <a16:creationId xmlns:a16="http://schemas.microsoft.com/office/drawing/2014/main" id="{1735111D-1C16-4604-A63F-3F66F278416A}"/>
              </a:ext>
            </a:extLst>
          </p:cNvPr>
          <p:cNvGrpSpPr/>
          <p:nvPr/>
        </p:nvGrpSpPr>
        <p:grpSpPr>
          <a:xfrm>
            <a:off x="1121068" y="4784986"/>
            <a:ext cx="2623698" cy="948716"/>
            <a:chOff x="1013180" y="1135771"/>
            <a:chExt cx="3498264" cy="1074225"/>
          </a:xfrm>
        </p:grpSpPr>
        <p:sp>
          <p:nvSpPr>
            <p:cNvPr id="23" name="Speech Bubble: Rectangle with Corners Rounded 22">
              <a:extLst>
                <a:ext uri="{FF2B5EF4-FFF2-40B4-BE49-F238E27FC236}">
                  <a16:creationId xmlns:a16="http://schemas.microsoft.com/office/drawing/2014/main" id="{96F12D74-A41A-4DBB-AFAC-E59D6C3636D2}"/>
                </a:ext>
              </a:extLst>
            </p:cNvPr>
            <p:cNvSpPr/>
            <p:nvPr/>
          </p:nvSpPr>
          <p:spPr>
            <a:xfrm>
              <a:off x="1167141" y="1135771"/>
              <a:ext cx="3344303" cy="1074225"/>
            </a:xfrm>
            <a:prstGeom prst="wedgeRoundRectCallout">
              <a:avLst>
                <a:gd name="adj1" fmla="val 55032"/>
                <a:gd name="adj2" fmla="val -95345"/>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What happens to the digit 5 on the place value chart, as each number is multiplied by 10?</a:t>
              </a:r>
              <a:endPar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24" name="Picture 23">
              <a:extLst>
                <a:ext uri="{FF2B5EF4-FFF2-40B4-BE49-F238E27FC236}">
                  <a16:creationId xmlns:a16="http://schemas.microsoft.com/office/drawing/2014/main" id="{EA915BB6-8D22-407A-9D60-E8B55841D8B5}"/>
                </a:ext>
              </a:extLst>
            </p:cNvPr>
            <p:cNvPicPr>
              <a:picLocks noChangeAspect="1"/>
            </p:cNvPicPr>
            <p:nvPr/>
          </p:nvPicPr>
          <p:blipFill rotWithShape="1">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1013180" y="1412950"/>
              <a:ext cx="307921" cy="519867"/>
            </a:xfrm>
            <a:prstGeom prst="rect">
              <a:avLst/>
            </a:prstGeom>
          </p:spPr>
        </p:pic>
      </p:grpSp>
      <p:grpSp>
        <p:nvGrpSpPr>
          <p:cNvPr id="25" name="Group 24">
            <a:extLst>
              <a:ext uri="{FF2B5EF4-FFF2-40B4-BE49-F238E27FC236}">
                <a16:creationId xmlns:a16="http://schemas.microsoft.com/office/drawing/2014/main" id="{7A0E90E7-F828-425C-82D0-E03C2B0068A9}"/>
              </a:ext>
            </a:extLst>
          </p:cNvPr>
          <p:cNvGrpSpPr/>
          <p:nvPr/>
        </p:nvGrpSpPr>
        <p:grpSpPr>
          <a:xfrm>
            <a:off x="3728770" y="5076518"/>
            <a:ext cx="2508227" cy="824778"/>
            <a:chOff x="1167141" y="1276105"/>
            <a:chExt cx="3344303" cy="933891"/>
          </a:xfrm>
        </p:grpSpPr>
        <p:sp>
          <p:nvSpPr>
            <p:cNvPr id="26" name="Speech Bubble: Rectangle with Corners Rounded 25">
              <a:extLst>
                <a:ext uri="{FF2B5EF4-FFF2-40B4-BE49-F238E27FC236}">
                  <a16:creationId xmlns:a16="http://schemas.microsoft.com/office/drawing/2014/main" id="{10A9486B-06C3-4B83-8577-1D80FE8CEAB3}"/>
                </a:ext>
              </a:extLst>
            </p:cNvPr>
            <p:cNvSpPr/>
            <p:nvPr/>
          </p:nvSpPr>
          <p:spPr>
            <a:xfrm>
              <a:off x="1167141" y="1276105"/>
              <a:ext cx="3344303" cy="933891"/>
            </a:xfrm>
            <a:prstGeom prst="wedgeRoundRectCallout">
              <a:avLst>
                <a:gd name="adj1" fmla="val -29357"/>
                <a:gd name="adj2" fmla="val -109541"/>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What happens as each number is divided by 10?</a:t>
              </a:r>
              <a:endPar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27" name="Picture 26">
              <a:extLst>
                <a:ext uri="{FF2B5EF4-FFF2-40B4-BE49-F238E27FC236}">
                  <a16:creationId xmlns:a16="http://schemas.microsoft.com/office/drawing/2014/main" id="{540924C2-2933-4BBA-A8F2-AB5AD4EF3D84}"/>
                </a:ext>
              </a:extLst>
            </p:cNvPr>
            <p:cNvPicPr>
              <a:picLocks noChangeAspect="1"/>
            </p:cNvPicPr>
            <p:nvPr/>
          </p:nvPicPr>
          <p:blipFill rotWithShape="1">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203523" y="1610675"/>
              <a:ext cx="307921" cy="519867"/>
            </a:xfrm>
            <a:prstGeom prst="rect">
              <a:avLst/>
            </a:prstGeom>
          </p:spPr>
        </p:pic>
      </p:grpSp>
    </p:spTree>
    <p:extLst>
      <p:ext uri="{BB962C8B-B14F-4D97-AF65-F5344CB8AC3E}">
        <p14:creationId xmlns:p14="http://schemas.microsoft.com/office/powerpoint/2010/main" val="1271710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mph" presetSubtype="2" fill="hold" nodeType="withEffect">
                                  <p:stCondLst>
                                    <p:cond delay="0"/>
                                  </p:stCondLst>
                                  <p:childTnLst>
                                    <p:animClr clrSpc="rgb" dir="cw">
                                      <p:cBhvr>
                                        <p:cTn id="8" dur="2000" fill="hold"/>
                                        <p:tgtEl>
                                          <p:spTgt spid="16"/>
                                        </p:tgtEl>
                                        <p:attrNameLst>
                                          <p:attrName>fillcolor</p:attrName>
                                        </p:attrNameLst>
                                      </p:cBhvr>
                                      <p:to>
                                        <a:srgbClr val="FFFF00"/>
                                      </p:to>
                                    </p:animClr>
                                    <p:set>
                                      <p:cBhvr>
                                        <p:cTn id="9" dur="2000" fill="hold"/>
                                        <p:tgtEl>
                                          <p:spTgt spid="16"/>
                                        </p:tgtEl>
                                        <p:attrNameLst>
                                          <p:attrName>fill.type</p:attrName>
                                        </p:attrNameLst>
                                      </p:cBhvr>
                                      <p:to>
                                        <p:strVal val="solid"/>
                                      </p:to>
                                    </p:set>
                                    <p:set>
                                      <p:cBhvr>
                                        <p:cTn id="10" dur="2000" fill="hold"/>
                                        <p:tgtEl>
                                          <p:spTgt spid="16"/>
                                        </p:tgtEl>
                                        <p:attrNameLst>
                                          <p:attrName>fill.on</p:attrName>
                                        </p:attrNameLst>
                                      </p:cBhvr>
                                      <p:to>
                                        <p:strVal val="tru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5</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87120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EA7600"/>
              </a:buClr>
              <a:buSzPct val="120000"/>
              <a:buFontTx/>
              <a:buNone/>
              <a:tabLst/>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2: </a:t>
            </a:r>
            <a:r>
              <a:rPr kumimoji="0" lang="en-GB" sz="2000" b="1" i="0" u="none" strike="noStrike" kern="1200" cap="none" spc="0" normalizeH="0" baseline="0" noProof="0" dirty="0" smtClean="0">
                <a:ln>
                  <a:noFill/>
                </a:ln>
                <a:solidFill>
                  <a:srgbClr val="5B9BD5">
                    <a:lumMod val="75000"/>
                  </a:srgbClr>
                </a:solidFill>
                <a:effectLst/>
                <a:uLnTx/>
                <a:uFillTx/>
                <a:latin typeface="Calibri" panose="020F0502020204030204"/>
                <a:ea typeface="+mn-ea"/>
                <a:cs typeface="+mn-cs"/>
              </a:rPr>
              <a:t>Understand </a:t>
            </a:r>
            <a:r>
              <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3-place decimals.</a:t>
            </a:r>
          </a:p>
        </p:txBody>
      </p:sp>
      <p:pic>
        <p:nvPicPr>
          <p:cNvPr id="5" name="Picture 4" descr="A screenshot of a social media post&#10;&#10;Description automatically generated">
            <a:extLst>
              <a:ext uri="{FF2B5EF4-FFF2-40B4-BE49-F238E27FC236}">
                <a16:creationId xmlns:a16="http://schemas.microsoft.com/office/drawing/2014/main" id="{989FCE81-A4FC-4A1E-9E8D-142158CE106D}"/>
              </a:ext>
            </a:extLst>
          </p:cNvPr>
          <p:cNvPicPr>
            <a:picLocks noChangeAspect="1"/>
          </p:cNvPicPr>
          <p:nvPr/>
        </p:nvPicPr>
        <p:blipFill rotWithShape="1">
          <a:blip r:embed="rId3">
            <a:extLst>
              <a:ext uri="{28A0092B-C50C-407E-A947-70E740481C1C}">
                <a14:useLocalDpi xmlns:a14="http://schemas.microsoft.com/office/drawing/2010/main" val="0"/>
              </a:ext>
            </a:extLst>
          </a:blip>
          <a:srcRect l="6667" t="25514" r="8333" b="25252"/>
          <a:stretch/>
        </p:blipFill>
        <p:spPr>
          <a:xfrm>
            <a:off x="1089644" y="1611877"/>
            <a:ext cx="6911606" cy="2906189"/>
          </a:xfrm>
          <a:prstGeom prst="rect">
            <a:avLst/>
          </a:prstGeom>
          <a:ln>
            <a:noFill/>
          </a:ln>
          <a:effectLst>
            <a:outerShdw blurRad="292100" dist="139700" dir="2700000" algn="tl" rotWithShape="0">
              <a:srgbClr val="333333">
                <a:alpha val="65000"/>
              </a:srgbClr>
            </a:outerShdw>
          </a:effectLst>
        </p:spPr>
      </p:pic>
      <p:sp>
        <p:nvSpPr>
          <p:cNvPr id="3" name="Rectangle 2">
            <a:extLst>
              <a:ext uri="{FF2B5EF4-FFF2-40B4-BE49-F238E27FC236}">
                <a16:creationId xmlns:a16="http://schemas.microsoft.com/office/drawing/2014/main" id="{4D43FBAD-9B57-406A-BB4B-1239490B2830}"/>
              </a:ext>
            </a:extLst>
          </p:cNvPr>
          <p:cNvSpPr/>
          <p:nvPr/>
        </p:nvSpPr>
        <p:spPr>
          <a:xfrm>
            <a:off x="776378" y="890650"/>
            <a:ext cx="1503016" cy="523220"/>
          </a:xfrm>
          <a:prstGeom prst="rect">
            <a:avLst/>
          </a:prstGeom>
        </p:spPr>
        <p:txBody>
          <a:bodyPr wrap="square">
            <a:spAutoFit/>
          </a:bodyPr>
          <a:lstStyle/>
          <a:p>
            <a:r>
              <a:rPr lang="en-GB" sz="2800" b="1" dirty="0">
                <a:solidFill>
                  <a:schemeClr val="accent1"/>
                </a:solidFill>
              </a:rPr>
              <a:t>25.895</a:t>
            </a:r>
          </a:p>
        </p:txBody>
      </p:sp>
      <p:grpSp>
        <p:nvGrpSpPr>
          <p:cNvPr id="7" name="Group 6">
            <a:extLst>
              <a:ext uri="{FF2B5EF4-FFF2-40B4-BE49-F238E27FC236}">
                <a16:creationId xmlns:a16="http://schemas.microsoft.com/office/drawing/2014/main" id="{DB925B42-28EB-4848-80FA-9E19EAE9E0D1}"/>
              </a:ext>
            </a:extLst>
          </p:cNvPr>
          <p:cNvGrpSpPr/>
          <p:nvPr/>
        </p:nvGrpSpPr>
        <p:grpSpPr>
          <a:xfrm>
            <a:off x="2285005" y="538755"/>
            <a:ext cx="3198437" cy="1008523"/>
            <a:chOff x="916172" y="1068051"/>
            <a:chExt cx="4264583" cy="1141944"/>
          </a:xfrm>
        </p:grpSpPr>
        <p:sp>
          <p:nvSpPr>
            <p:cNvPr id="8" name="Speech Bubble: Rectangle with Corners Rounded 7">
              <a:extLst>
                <a:ext uri="{FF2B5EF4-FFF2-40B4-BE49-F238E27FC236}">
                  <a16:creationId xmlns:a16="http://schemas.microsoft.com/office/drawing/2014/main" id="{EEE92D79-06B8-4434-AE2F-A4D857593618}"/>
                </a:ext>
              </a:extLst>
            </p:cNvPr>
            <p:cNvSpPr/>
            <p:nvPr/>
          </p:nvSpPr>
          <p:spPr>
            <a:xfrm>
              <a:off x="916172" y="1068051"/>
              <a:ext cx="4110624" cy="1141944"/>
            </a:xfrm>
            <a:prstGeom prst="wedgeRoundRectCallout">
              <a:avLst>
                <a:gd name="adj1" fmla="val -2910"/>
                <a:gd name="adj2" fmla="val 70769"/>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I can make this number by pointing to five numbers on the place value chart. What is the biggest number I would point to?</a:t>
              </a:r>
              <a:endPar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6496AC03-4226-4A4E-BE91-0184BF2537B6}"/>
                </a:ext>
              </a:extLst>
            </p:cNvPr>
            <p:cNvPicPr>
              <a:picLocks noChangeAspect="1"/>
            </p:cNvPicPr>
            <p:nvPr/>
          </p:nvPicPr>
          <p:blipFill rotWithShape="1">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872834" y="1553362"/>
              <a:ext cx="307921" cy="519867"/>
            </a:xfrm>
            <a:prstGeom prst="rect">
              <a:avLst/>
            </a:prstGeom>
          </p:spPr>
        </p:pic>
      </p:grpSp>
      <p:grpSp>
        <p:nvGrpSpPr>
          <p:cNvPr id="11" name="Group 10">
            <a:extLst>
              <a:ext uri="{FF2B5EF4-FFF2-40B4-BE49-F238E27FC236}">
                <a16:creationId xmlns:a16="http://schemas.microsoft.com/office/drawing/2014/main" id="{A9711FD5-C9EB-428E-ADE1-626F42BE7AF0}"/>
              </a:ext>
            </a:extLst>
          </p:cNvPr>
          <p:cNvGrpSpPr/>
          <p:nvPr/>
        </p:nvGrpSpPr>
        <p:grpSpPr>
          <a:xfrm>
            <a:off x="5812305" y="683164"/>
            <a:ext cx="2242051" cy="579914"/>
            <a:chOff x="2191353" y="1553362"/>
            <a:chExt cx="2989402" cy="656633"/>
          </a:xfrm>
        </p:grpSpPr>
        <p:sp>
          <p:nvSpPr>
            <p:cNvPr id="13" name="Speech Bubble: Rectangle with Corners Rounded 12">
              <a:extLst>
                <a:ext uri="{FF2B5EF4-FFF2-40B4-BE49-F238E27FC236}">
                  <a16:creationId xmlns:a16="http://schemas.microsoft.com/office/drawing/2014/main" id="{977B0FBB-7D8B-4BC2-B896-910AD7B08AE6}"/>
                </a:ext>
              </a:extLst>
            </p:cNvPr>
            <p:cNvSpPr/>
            <p:nvPr/>
          </p:nvSpPr>
          <p:spPr>
            <a:xfrm>
              <a:off x="2191353" y="1553362"/>
              <a:ext cx="2835443" cy="656633"/>
            </a:xfrm>
            <a:prstGeom prst="wedgeRoundRectCallout">
              <a:avLst>
                <a:gd name="adj1" fmla="val -51482"/>
                <a:gd name="adj2" fmla="val 82449"/>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And the next biggest? And then? </a:t>
              </a:r>
              <a:endPar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4" name="Picture 13">
              <a:extLst>
                <a:ext uri="{FF2B5EF4-FFF2-40B4-BE49-F238E27FC236}">
                  <a16:creationId xmlns:a16="http://schemas.microsoft.com/office/drawing/2014/main" id="{EF14F187-1A3D-4EA7-BD1D-C4717C3F4739}"/>
                </a:ext>
              </a:extLst>
            </p:cNvPr>
            <p:cNvPicPr>
              <a:picLocks noChangeAspect="1"/>
            </p:cNvPicPr>
            <p:nvPr/>
          </p:nvPicPr>
          <p:blipFill rotWithShape="1">
            <a:blip r:embed="rId4"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872834" y="1553362"/>
              <a:ext cx="307921" cy="519867"/>
            </a:xfrm>
            <a:prstGeom prst="rect">
              <a:avLst/>
            </a:prstGeom>
          </p:spPr>
        </p:pic>
      </p:grpSp>
      <p:sp>
        <p:nvSpPr>
          <p:cNvPr id="4" name="Rectangle 3">
            <a:extLst>
              <a:ext uri="{FF2B5EF4-FFF2-40B4-BE49-F238E27FC236}">
                <a16:creationId xmlns:a16="http://schemas.microsoft.com/office/drawing/2014/main" id="{8F0199CE-0718-40A8-B6DA-64A2698AAC44}"/>
              </a:ext>
            </a:extLst>
          </p:cNvPr>
          <p:cNvSpPr/>
          <p:nvPr/>
        </p:nvSpPr>
        <p:spPr>
          <a:xfrm>
            <a:off x="2818731" y="4981055"/>
            <a:ext cx="4173353" cy="461665"/>
          </a:xfrm>
          <a:prstGeom prst="rect">
            <a:avLst/>
          </a:prstGeom>
        </p:spPr>
        <p:txBody>
          <a:bodyPr wrap="square">
            <a:spAutoFit/>
          </a:bodyPr>
          <a:lstStyle/>
          <a:p>
            <a:pPr algn="ctr"/>
            <a:r>
              <a:rPr lang="en-GB" sz="2400" b="1" dirty="0">
                <a:solidFill>
                  <a:srgbClr val="C00000"/>
                </a:solidFill>
                <a:latin typeface="Calibri" panose="020F0502020204030204" pitchFamily="34" charset="0"/>
                <a:ea typeface="MS Mincho" panose="02020609040205080304" pitchFamily="49" charset="-128"/>
                <a:cs typeface="Times New Roman" panose="02020603050405020304" pitchFamily="18" charset="0"/>
              </a:rPr>
              <a:t>20 </a:t>
            </a:r>
            <a:r>
              <a:rPr lang="en-GB" sz="2400" b="1" dirty="0">
                <a:solidFill>
                  <a:srgbClr val="253746"/>
                </a:solidFill>
                <a:latin typeface="Calibri" panose="020F0502020204030204" pitchFamily="34" charset="0"/>
                <a:ea typeface="MS Mincho" panose="02020609040205080304" pitchFamily="49" charset="-128"/>
                <a:cs typeface="Times New Roman" panose="02020603050405020304" pitchFamily="18" charset="0"/>
              </a:rPr>
              <a:t>+</a:t>
            </a:r>
            <a:r>
              <a:rPr lang="en-GB" sz="2400" b="1" dirty="0">
                <a:solidFill>
                  <a:srgbClr val="C00000"/>
                </a:solidFill>
                <a:latin typeface="Calibri" panose="020F0502020204030204" pitchFamily="34" charset="0"/>
                <a:ea typeface="MS Mincho" panose="02020609040205080304" pitchFamily="49" charset="-128"/>
                <a:cs typeface="Times New Roman" panose="02020603050405020304" pitchFamily="18" charset="0"/>
              </a:rPr>
              <a:t> </a:t>
            </a:r>
            <a:r>
              <a:rPr lang="en-GB" sz="2400" b="1" dirty="0">
                <a:solidFill>
                  <a:schemeClr val="accent1"/>
                </a:solidFill>
                <a:latin typeface="Calibri" panose="020F0502020204030204" pitchFamily="34" charset="0"/>
                <a:ea typeface="MS Mincho" panose="02020609040205080304" pitchFamily="49" charset="-128"/>
                <a:cs typeface="Times New Roman" panose="02020603050405020304" pitchFamily="18" charset="0"/>
              </a:rPr>
              <a:t>5</a:t>
            </a:r>
            <a:r>
              <a:rPr lang="en-GB" sz="2400" b="1" dirty="0">
                <a:solidFill>
                  <a:srgbClr val="C00000"/>
                </a:solidFill>
                <a:latin typeface="Calibri" panose="020F0502020204030204" pitchFamily="34" charset="0"/>
                <a:ea typeface="MS Mincho" panose="02020609040205080304" pitchFamily="49" charset="-128"/>
                <a:cs typeface="Times New Roman" panose="02020603050405020304" pitchFamily="18" charset="0"/>
              </a:rPr>
              <a:t> </a:t>
            </a:r>
            <a:r>
              <a:rPr lang="en-GB" sz="2400" b="1" dirty="0">
                <a:solidFill>
                  <a:srgbClr val="253746"/>
                </a:solidFill>
                <a:latin typeface="Calibri" panose="020F0502020204030204" pitchFamily="34" charset="0"/>
                <a:ea typeface="MS Mincho" panose="02020609040205080304" pitchFamily="49" charset="-128"/>
                <a:cs typeface="Times New Roman" panose="02020603050405020304" pitchFamily="18" charset="0"/>
              </a:rPr>
              <a:t>+</a:t>
            </a:r>
            <a:r>
              <a:rPr lang="en-GB" sz="2400" b="1" dirty="0">
                <a:solidFill>
                  <a:srgbClr val="C00000"/>
                </a:solidFill>
                <a:latin typeface="Calibri" panose="020F0502020204030204" pitchFamily="34" charset="0"/>
                <a:ea typeface="MS Mincho" panose="02020609040205080304" pitchFamily="49" charset="-128"/>
                <a:cs typeface="Times New Roman" panose="02020603050405020304" pitchFamily="18" charset="0"/>
              </a:rPr>
              <a:t> </a:t>
            </a:r>
            <a:r>
              <a:rPr lang="en-GB" sz="2400" b="1" dirty="0">
                <a:solidFill>
                  <a:srgbClr val="7030A0"/>
                </a:solidFill>
                <a:latin typeface="Calibri" panose="020F0502020204030204" pitchFamily="34" charset="0"/>
                <a:ea typeface="MS Mincho" panose="02020609040205080304" pitchFamily="49" charset="-128"/>
                <a:cs typeface="Times New Roman" panose="02020603050405020304" pitchFamily="18" charset="0"/>
              </a:rPr>
              <a:t>0.8</a:t>
            </a:r>
            <a:r>
              <a:rPr lang="en-GB" sz="2400" b="1" dirty="0">
                <a:solidFill>
                  <a:srgbClr val="C00000"/>
                </a:solidFill>
                <a:latin typeface="Calibri" panose="020F0502020204030204" pitchFamily="34" charset="0"/>
                <a:ea typeface="MS Mincho" panose="02020609040205080304" pitchFamily="49" charset="-128"/>
                <a:cs typeface="Times New Roman" panose="02020603050405020304" pitchFamily="18" charset="0"/>
              </a:rPr>
              <a:t> </a:t>
            </a:r>
            <a:r>
              <a:rPr lang="en-GB" sz="2400" b="1" dirty="0">
                <a:solidFill>
                  <a:srgbClr val="253746"/>
                </a:solidFill>
                <a:latin typeface="Calibri" panose="020F0502020204030204" pitchFamily="34" charset="0"/>
                <a:ea typeface="MS Mincho" panose="02020609040205080304" pitchFamily="49" charset="-128"/>
                <a:cs typeface="Times New Roman" panose="02020603050405020304" pitchFamily="18" charset="0"/>
              </a:rPr>
              <a:t>+</a:t>
            </a:r>
            <a:r>
              <a:rPr lang="en-GB" sz="2400" b="1" dirty="0">
                <a:solidFill>
                  <a:srgbClr val="C00000"/>
                </a:solidFill>
                <a:latin typeface="Calibri" panose="020F0502020204030204" pitchFamily="34" charset="0"/>
                <a:ea typeface="MS Mincho" panose="02020609040205080304" pitchFamily="49" charset="-128"/>
                <a:cs typeface="Times New Roman" panose="02020603050405020304" pitchFamily="18" charset="0"/>
              </a:rPr>
              <a:t> </a:t>
            </a:r>
            <a:r>
              <a:rPr lang="en-GB" sz="2400" b="1" dirty="0">
                <a:solidFill>
                  <a:schemeClr val="accent6">
                    <a:lumMod val="75000"/>
                  </a:schemeClr>
                </a:solidFill>
                <a:latin typeface="Calibri" panose="020F0502020204030204" pitchFamily="34" charset="0"/>
                <a:ea typeface="MS Mincho" panose="02020609040205080304" pitchFamily="49" charset="-128"/>
                <a:cs typeface="Times New Roman" panose="02020603050405020304" pitchFamily="18" charset="0"/>
              </a:rPr>
              <a:t>0.09</a:t>
            </a:r>
            <a:r>
              <a:rPr lang="en-GB" sz="2400" b="1" dirty="0">
                <a:solidFill>
                  <a:srgbClr val="C00000"/>
                </a:solidFill>
                <a:latin typeface="Calibri" panose="020F0502020204030204" pitchFamily="34" charset="0"/>
                <a:ea typeface="MS Mincho" panose="02020609040205080304" pitchFamily="49" charset="-128"/>
                <a:cs typeface="Times New Roman" panose="02020603050405020304" pitchFamily="18" charset="0"/>
              </a:rPr>
              <a:t> </a:t>
            </a:r>
            <a:r>
              <a:rPr lang="en-GB" sz="2400" b="1" dirty="0">
                <a:solidFill>
                  <a:srgbClr val="253746"/>
                </a:solidFill>
                <a:latin typeface="Calibri" panose="020F0502020204030204" pitchFamily="34" charset="0"/>
                <a:ea typeface="MS Mincho" panose="02020609040205080304" pitchFamily="49" charset="-128"/>
                <a:cs typeface="Times New Roman" panose="02020603050405020304" pitchFamily="18" charset="0"/>
              </a:rPr>
              <a:t>+</a:t>
            </a:r>
            <a:r>
              <a:rPr lang="en-GB" sz="2400" b="1" dirty="0">
                <a:solidFill>
                  <a:srgbClr val="C00000"/>
                </a:solidFill>
                <a:latin typeface="Calibri" panose="020F0502020204030204" pitchFamily="34" charset="0"/>
                <a:ea typeface="MS Mincho" panose="02020609040205080304" pitchFamily="49" charset="-128"/>
                <a:cs typeface="Times New Roman" panose="02020603050405020304" pitchFamily="18" charset="0"/>
              </a:rPr>
              <a:t> </a:t>
            </a:r>
            <a:r>
              <a:rPr lang="en-GB" sz="2400" b="1" dirty="0">
                <a:solidFill>
                  <a:schemeClr val="accent2"/>
                </a:solidFill>
                <a:latin typeface="Calibri" panose="020F0502020204030204" pitchFamily="34" charset="0"/>
                <a:ea typeface="MS Mincho" panose="02020609040205080304" pitchFamily="49" charset="-128"/>
                <a:cs typeface="Times New Roman" panose="02020603050405020304" pitchFamily="18" charset="0"/>
              </a:rPr>
              <a:t>0.005</a:t>
            </a:r>
            <a:endParaRPr lang="en-GB" sz="2400" b="1" dirty="0">
              <a:solidFill>
                <a:schemeClr val="accent2"/>
              </a:solidFill>
            </a:endParaRPr>
          </a:p>
        </p:txBody>
      </p:sp>
      <p:grpSp>
        <p:nvGrpSpPr>
          <p:cNvPr id="19" name="Group 18">
            <a:extLst>
              <a:ext uri="{FF2B5EF4-FFF2-40B4-BE49-F238E27FC236}">
                <a16:creationId xmlns:a16="http://schemas.microsoft.com/office/drawing/2014/main" id="{D8E2E7FC-CFEB-4E5A-BA09-DA10E250193E}"/>
              </a:ext>
            </a:extLst>
          </p:cNvPr>
          <p:cNvGrpSpPr/>
          <p:nvPr/>
        </p:nvGrpSpPr>
        <p:grpSpPr>
          <a:xfrm>
            <a:off x="1940728" y="1747874"/>
            <a:ext cx="5977681" cy="1937792"/>
            <a:chOff x="1940728" y="1747874"/>
            <a:chExt cx="5977681" cy="1937792"/>
          </a:xfrm>
        </p:grpSpPr>
        <p:sp>
          <p:nvSpPr>
            <p:cNvPr id="6" name="Oval 5">
              <a:extLst>
                <a:ext uri="{FF2B5EF4-FFF2-40B4-BE49-F238E27FC236}">
                  <a16:creationId xmlns:a16="http://schemas.microsoft.com/office/drawing/2014/main" id="{FE030CAF-00B4-46E9-AC13-D947839D6BEE}"/>
                </a:ext>
              </a:extLst>
            </p:cNvPr>
            <p:cNvSpPr/>
            <p:nvPr/>
          </p:nvSpPr>
          <p:spPr>
            <a:xfrm>
              <a:off x="1940728" y="3338533"/>
              <a:ext cx="474133" cy="347133"/>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a:extLst>
                <a:ext uri="{FF2B5EF4-FFF2-40B4-BE49-F238E27FC236}">
                  <a16:creationId xmlns:a16="http://schemas.microsoft.com/office/drawing/2014/main" id="{2D9195E4-7EF6-4657-9C84-C957EFBD68D6}"/>
                </a:ext>
              </a:extLst>
            </p:cNvPr>
            <p:cNvSpPr/>
            <p:nvPr/>
          </p:nvSpPr>
          <p:spPr>
            <a:xfrm>
              <a:off x="4291446" y="2925270"/>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Oval 15">
              <a:extLst>
                <a:ext uri="{FF2B5EF4-FFF2-40B4-BE49-F238E27FC236}">
                  <a16:creationId xmlns:a16="http://schemas.microsoft.com/office/drawing/2014/main" id="{5B002E4A-9A03-4AA3-8356-7521C7A12B18}"/>
                </a:ext>
              </a:extLst>
            </p:cNvPr>
            <p:cNvSpPr/>
            <p:nvPr/>
          </p:nvSpPr>
          <p:spPr>
            <a:xfrm>
              <a:off x="6655462" y="2561204"/>
              <a:ext cx="474133" cy="347133"/>
            </a:xfrm>
            <a:prstGeom prst="ellipse">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70B88504-99CD-4542-94D4-E15DD27ADBB0}"/>
                </a:ext>
              </a:extLst>
            </p:cNvPr>
            <p:cNvSpPr/>
            <p:nvPr/>
          </p:nvSpPr>
          <p:spPr>
            <a:xfrm>
              <a:off x="7444276" y="2122464"/>
              <a:ext cx="474133" cy="347133"/>
            </a:xfrm>
            <a:prstGeom prst="ellipse">
              <a:avLst/>
            </a:prstGeom>
            <a:no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B283C017-9401-4C57-ADB6-F492C1B3A313}"/>
                </a:ext>
              </a:extLst>
            </p:cNvPr>
            <p:cNvSpPr/>
            <p:nvPr/>
          </p:nvSpPr>
          <p:spPr>
            <a:xfrm>
              <a:off x="4431275" y="1747874"/>
              <a:ext cx="474133" cy="347133"/>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801875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par>
                                <p:cTn id="12" presetID="22" presetClass="entr" presetSubtype="4"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down)">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5</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87120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EA7600"/>
              </a:buClr>
              <a:buSzPct val="120000"/>
              <a:buFontTx/>
              <a:buNone/>
              <a:tabLst/>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2: </a:t>
            </a:r>
            <a:r>
              <a:rPr kumimoji="0" lang="en-GB" sz="2000" b="1" i="0" u="none" strike="noStrike" kern="1200" cap="none" spc="0" normalizeH="0" baseline="0" noProof="0" dirty="0" smtClean="0">
                <a:ln>
                  <a:noFill/>
                </a:ln>
                <a:solidFill>
                  <a:srgbClr val="5B9BD5">
                    <a:lumMod val="75000"/>
                  </a:srgbClr>
                </a:solidFill>
                <a:effectLst/>
                <a:uLnTx/>
                <a:uFillTx/>
                <a:latin typeface="Calibri" panose="020F0502020204030204"/>
                <a:ea typeface="+mn-ea"/>
                <a:cs typeface="+mn-cs"/>
              </a:rPr>
              <a:t>Understand </a:t>
            </a:r>
            <a:r>
              <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3-place decimals.</a:t>
            </a:r>
          </a:p>
        </p:txBody>
      </p:sp>
      <p:pic>
        <p:nvPicPr>
          <p:cNvPr id="5" name="Picture 4" descr="A screenshot of a social media post&#10;&#10;Description automatically generated">
            <a:extLst>
              <a:ext uri="{FF2B5EF4-FFF2-40B4-BE49-F238E27FC236}">
                <a16:creationId xmlns:a16="http://schemas.microsoft.com/office/drawing/2014/main" id="{DBC5B5C7-7BE1-4A9D-BF64-006A1FAFE61B}"/>
              </a:ext>
            </a:extLst>
          </p:cNvPr>
          <p:cNvPicPr>
            <a:picLocks noChangeAspect="1"/>
          </p:cNvPicPr>
          <p:nvPr/>
        </p:nvPicPr>
        <p:blipFill rotWithShape="1">
          <a:blip r:embed="rId3">
            <a:extLst>
              <a:ext uri="{28A0092B-C50C-407E-A947-70E740481C1C}">
                <a14:useLocalDpi xmlns:a14="http://schemas.microsoft.com/office/drawing/2010/main" val="0"/>
              </a:ext>
            </a:extLst>
          </a:blip>
          <a:srcRect l="6667" t="25514" r="8333" b="25252"/>
          <a:stretch/>
        </p:blipFill>
        <p:spPr>
          <a:xfrm>
            <a:off x="1089644" y="1611877"/>
            <a:ext cx="6911606" cy="2906189"/>
          </a:xfrm>
          <a:prstGeom prst="rect">
            <a:avLst/>
          </a:prstGeom>
          <a:ln>
            <a:noFill/>
          </a:ln>
          <a:effectLst>
            <a:outerShdw blurRad="292100" dist="139700" dir="2700000" algn="tl" rotWithShape="0">
              <a:srgbClr val="333333">
                <a:alpha val="65000"/>
              </a:srgbClr>
            </a:outerShdw>
          </a:effectLst>
        </p:spPr>
      </p:pic>
      <p:grpSp>
        <p:nvGrpSpPr>
          <p:cNvPr id="3" name="Group 2">
            <a:extLst>
              <a:ext uri="{FF2B5EF4-FFF2-40B4-BE49-F238E27FC236}">
                <a16:creationId xmlns:a16="http://schemas.microsoft.com/office/drawing/2014/main" id="{64750716-89EE-45E2-A0C7-92C22CCF5330}"/>
              </a:ext>
            </a:extLst>
          </p:cNvPr>
          <p:cNvGrpSpPr/>
          <p:nvPr/>
        </p:nvGrpSpPr>
        <p:grpSpPr>
          <a:xfrm>
            <a:off x="1217795" y="1718187"/>
            <a:ext cx="5224185" cy="2367016"/>
            <a:chOff x="1217795" y="1718187"/>
            <a:chExt cx="5224185" cy="2367016"/>
          </a:xfrm>
        </p:grpSpPr>
        <p:sp>
          <p:nvSpPr>
            <p:cNvPr id="6" name="Oval 5">
              <a:extLst>
                <a:ext uri="{FF2B5EF4-FFF2-40B4-BE49-F238E27FC236}">
                  <a16:creationId xmlns:a16="http://schemas.microsoft.com/office/drawing/2014/main" id="{3CC18A50-BB84-4B97-AC39-452283A7035C}"/>
                </a:ext>
              </a:extLst>
            </p:cNvPr>
            <p:cNvSpPr/>
            <p:nvPr/>
          </p:nvSpPr>
          <p:spPr>
            <a:xfrm>
              <a:off x="2665846" y="3738070"/>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Oval 6">
              <a:extLst>
                <a:ext uri="{FF2B5EF4-FFF2-40B4-BE49-F238E27FC236}">
                  <a16:creationId xmlns:a16="http://schemas.microsoft.com/office/drawing/2014/main" id="{339E7D9F-74E8-41E5-9814-2FDF569363D0}"/>
                </a:ext>
              </a:extLst>
            </p:cNvPr>
            <p:cNvSpPr/>
            <p:nvPr/>
          </p:nvSpPr>
          <p:spPr>
            <a:xfrm>
              <a:off x="4260533" y="3306723"/>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Oval 7">
              <a:extLst>
                <a:ext uri="{FF2B5EF4-FFF2-40B4-BE49-F238E27FC236}">
                  <a16:creationId xmlns:a16="http://schemas.microsoft.com/office/drawing/2014/main" id="{6323FB52-EFB4-4604-9AD7-558864EE40BD}"/>
                </a:ext>
              </a:extLst>
            </p:cNvPr>
            <p:cNvSpPr/>
            <p:nvPr/>
          </p:nvSpPr>
          <p:spPr>
            <a:xfrm>
              <a:off x="1217795" y="2908337"/>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Oval 8">
              <a:extLst>
                <a:ext uri="{FF2B5EF4-FFF2-40B4-BE49-F238E27FC236}">
                  <a16:creationId xmlns:a16="http://schemas.microsoft.com/office/drawing/2014/main" id="{302F215D-B94F-4F51-B35F-411FBFAA90E5}"/>
                </a:ext>
              </a:extLst>
            </p:cNvPr>
            <p:cNvSpPr/>
            <p:nvPr/>
          </p:nvSpPr>
          <p:spPr>
            <a:xfrm>
              <a:off x="5102725" y="2544271"/>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Oval 10">
              <a:extLst>
                <a:ext uri="{FF2B5EF4-FFF2-40B4-BE49-F238E27FC236}">
                  <a16:creationId xmlns:a16="http://schemas.microsoft.com/office/drawing/2014/main" id="{7E21529E-2E51-4922-AE69-35EFBD709529}"/>
                </a:ext>
              </a:extLst>
            </p:cNvPr>
            <p:cNvSpPr/>
            <p:nvPr/>
          </p:nvSpPr>
          <p:spPr>
            <a:xfrm>
              <a:off x="2825557" y="2122762"/>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Oval 12">
              <a:extLst>
                <a:ext uri="{FF2B5EF4-FFF2-40B4-BE49-F238E27FC236}">
                  <a16:creationId xmlns:a16="http://schemas.microsoft.com/office/drawing/2014/main" id="{2D697F4B-8E67-4179-A53B-A11845C797AE}"/>
                </a:ext>
              </a:extLst>
            </p:cNvPr>
            <p:cNvSpPr/>
            <p:nvPr/>
          </p:nvSpPr>
          <p:spPr>
            <a:xfrm>
              <a:off x="5967847" y="1718187"/>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4" name="Group 13">
            <a:extLst>
              <a:ext uri="{FF2B5EF4-FFF2-40B4-BE49-F238E27FC236}">
                <a16:creationId xmlns:a16="http://schemas.microsoft.com/office/drawing/2014/main" id="{37EB6B28-5A89-4A14-9E36-2D67E032E693}"/>
              </a:ext>
            </a:extLst>
          </p:cNvPr>
          <p:cNvGrpSpPr/>
          <p:nvPr/>
        </p:nvGrpSpPr>
        <p:grpSpPr>
          <a:xfrm>
            <a:off x="2825557" y="569476"/>
            <a:ext cx="3560882" cy="911367"/>
            <a:chOff x="2670708" y="2556892"/>
            <a:chExt cx="3560882" cy="911367"/>
          </a:xfrm>
        </p:grpSpPr>
        <p:sp>
          <p:nvSpPr>
            <p:cNvPr id="15" name="Speech Bubble: Rectangle with Corners Rounded 14">
              <a:extLst>
                <a:ext uri="{FF2B5EF4-FFF2-40B4-BE49-F238E27FC236}">
                  <a16:creationId xmlns:a16="http://schemas.microsoft.com/office/drawing/2014/main" id="{01520024-B753-4F73-84CB-6EEB5C602E0E}"/>
                </a:ext>
              </a:extLst>
            </p:cNvPr>
            <p:cNvSpPr/>
            <p:nvPr/>
          </p:nvSpPr>
          <p:spPr>
            <a:xfrm>
              <a:off x="2670708" y="2556892"/>
              <a:ext cx="3162127" cy="911367"/>
            </a:xfrm>
            <a:prstGeom prst="wedgeRoundRectCallout">
              <a:avLst>
                <a:gd name="adj1" fmla="val -38990"/>
                <a:gd name="adj2" fmla="val 79628"/>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lvl="0" algn="ctr">
                <a:defRPr/>
              </a:pPr>
              <a:r>
                <a:rPr lang="en-GB" sz="1500" b="1" dirty="0">
                  <a:solidFill>
                    <a:srgbClr val="253746"/>
                  </a:solidFill>
                </a:rPr>
                <a:t>Record the total of the ringed numbers on your whiteboards. </a:t>
              </a:r>
              <a:endParaRPr kumimoji="0" lang="en-GB" sz="1500" b="1" i="1"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6" name="Picture 2">
              <a:extLst>
                <a:ext uri="{FF2B5EF4-FFF2-40B4-BE49-F238E27FC236}">
                  <a16:creationId xmlns:a16="http://schemas.microsoft.com/office/drawing/2014/main" id="{B7FB4C44-A3C2-4D1D-B0AA-E754BF4409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8201" y="2737245"/>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Rectangle: Rounded Corners 3">
            <a:extLst>
              <a:ext uri="{FF2B5EF4-FFF2-40B4-BE49-F238E27FC236}">
                <a16:creationId xmlns:a16="http://schemas.microsoft.com/office/drawing/2014/main" id="{C8DF926C-75E6-4061-9249-2EC85B3BD290}"/>
              </a:ext>
            </a:extLst>
          </p:cNvPr>
          <p:cNvSpPr/>
          <p:nvPr/>
        </p:nvSpPr>
        <p:spPr>
          <a:xfrm>
            <a:off x="3477548" y="4902033"/>
            <a:ext cx="2040102" cy="1202266"/>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C00000"/>
                </a:solidFill>
              </a:rPr>
              <a:t>351.637</a:t>
            </a:r>
          </a:p>
        </p:txBody>
      </p:sp>
    </p:spTree>
    <p:extLst>
      <p:ext uri="{BB962C8B-B14F-4D97-AF65-F5344CB8AC3E}">
        <p14:creationId xmlns:p14="http://schemas.microsoft.com/office/powerpoint/2010/main" val="2775013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5</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871202"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
                <a:srgbClr val="EA7600"/>
              </a:buClr>
              <a:buSzPct val="120000"/>
              <a:buFontTx/>
              <a:buNone/>
              <a:tabLst/>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2: </a:t>
            </a:r>
            <a:r>
              <a:rPr kumimoji="0" lang="en-GB" sz="2000" b="1" i="0" u="none" strike="noStrike" kern="1200" cap="none" spc="0" normalizeH="0" baseline="0" noProof="0" dirty="0" smtClean="0">
                <a:ln>
                  <a:noFill/>
                </a:ln>
                <a:solidFill>
                  <a:srgbClr val="5B9BD5">
                    <a:lumMod val="75000"/>
                  </a:srgbClr>
                </a:solidFill>
                <a:effectLst/>
                <a:uLnTx/>
                <a:uFillTx/>
                <a:latin typeface="Calibri" panose="020F0502020204030204"/>
                <a:ea typeface="+mn-ea"/>
                <a:cs typeface="+mn-cs"/>
              </a:rPr>
              <a:t>Understand </a:t>
            </a:r>
            <a:r>
              <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3-place decimals.</a:t>
            </a:r>
          </a:p>
        </p:txBody>
      </p:sp>
      <p:pic>
        <p:nvPicPr>
          <p:cNvPr id="5" name="Picture 4" descr="A screenshot of a social media post&#10;&#10;Description automatically generated">
            <a:extLst>
              <a:ext uri="{FF2B5EF4-FFF2-40B4-BE49-F238E27FC236}">
                <a16:creationId xmlns:a16="http://schemas.microsoft.com/office/drawing/2014/main" id="{DBC5B5C7-7BE1-4A9D-BF64-006A1FAFE61B}"/>
              </a:ext>
            </a:extLst>
          </p:cNvPr>
          <p:cNvPicPr>
            <a:picLocks noChangeAspect="1"/>
          </p:cNvPicPr>
          <p:nvPr/>
        </p:nvPicPr>
        <p:blipFill rotWithShape="1">
          <a:blip r:embed="rId3">
            <a:extLst>
              <a:ext uri="{28A0092B-C50C-407E-A947-70E740481C1C}">
                <a14:useLocalDpi xmlns:a14="http://schemas.microsoft.com/office/drawing/2010/main" val="0"/>
              </a:ext>
            </a:extLst>
          </a:blip>
          <a:srcRect l="6667" t="25514" r="8333" b="25252"/>
          <a:stretch/>
        </p:blipFill>
        <p:spPr>
          <a:xfrm>
            <a:off x="1089644" y="1611877"/>
            <a:ext cx="6911606" cy="2906189"/>
          </a:xfrm>
          <a:prstGeom prst="rect">
            <a:avLst/>
          </a:prstGeom>
          <a:ln>
            <a:noFill/>
          </a:ln>
          <a:effectLst>
            <a:outerShdw blurRad="292100" dist="139700" dir="2700000" algn="tl" rotWithShape="0">
              <a:srgbClr val="333333">
                <a:alpha val="65000"/>
              </a:srgbClr>
            </a:outerShdw>
          </a:effectLst>
        </p:spPr>
      </p:pic>
      <p:grpSp>
        <p:nvGrpSpPr>
          <p:cNvPr id="3" name="Group 2">
            <a:extLst>
              <a:ext uri="{FF2B5EF4-FFF2-40B4-BE49-F238E27FC236}">
                <a16:creationId xmlns:a16="http://schemas.microsoft.com/office/drawing/2014/main" id="{64750716-89EE-45E2-A0C7-92C22CCF5330}"/>
              </a:ext>
            </a:extLst>
          </p:cNvPr>
          <p:cNvGrpSpPr/>
          <p:nvPr/>
        </p:nvGrpSpPr>
        <p:grpSpPr>
          <a:xfrm>
            <a:off x="1217795" y="1718187"/>
            <a:ext cx="5241118" cy="2367016"/>
            <a:chOff x="1217795" y="1718187"/>
            <a:chExt cx="5241118" cy="2367016"/>
          </a:xfrm>
        </p:grpSpPr>
        <p:sp>
          <p:nvSpPr>
            <p:cNvPr id="6" name="Oval 5">
              <a:extLst>
                <a:ext uri="{FF2B5EF4-FFF2-40B4-BE49-F238E27FC236}">
                  <a16:creationId xmlns:a16="http://schemas.microsoft.com/office/drawing/2014/main" id="{3CC18A50-BB84-4B97-AC39-452283A7035C}"/>
                </a:ext>
              </a:extLst>
            </p:cNvPr>
            <p:cNvSpPr/>
            <p:nvPr/>
          </p:nvSpPr>
          <p:spPr>
            <a:xfrm>
              <a:off x="2665846" y="3738070"/>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339E7D9F-74E8-41E5-9814-2FDF569363D0}"/>
                </a:ext>
              </a:extLst>
            </p:cNvPr>
            <p:cNvSpPr/>
            <p:nvPr/>
          </p:nvSpPr>
          <p:spPr>
            <a:xfrm>
              <a:off x="4260533" y="3306723"/>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6323FB52-EFB4-4604-9AD7-558864EE40BD}"/>
                </a:ext>
              </a:extLst>
            </p:cNvPr>
            <p:cNvSpPr/>
            <p:nvPr/>
          </p:nvSpPr>
          <p:spPr>
            <a:xfrm>
              <a:off x="1217795" y="2908337"/>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302F215D-B94F-4F51-B35F-411FBFAA90E5}"/>
                </a:ext>
              </a:extLst>
            </p:cNvPr>
            <p:cNvSpPr/>
            <p:nvPr/>
          </p:nvSpPr>
          <p:spPr>
            <a:xfrm>
              <a:off x="5102725" y="2544271"/>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7E21529E-2E51-4922-AE69-35EFBD709529}"/>
                </a:ext>
              </a:extLst>
            </p:cNvPr>
            <p:cNvSpPr/>
            <p:nvPr/>
          </p:nvSpPr>
          <p:spPr>
            <a:xfrm>
              <a:off x="2825557" y="2122762"/>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2D697F4B-8E67-4179-A53B-A11845C797AE}"/>
                </a:ext>
              </a:extLst>
            </p:cNvPr>
            <p:cNvSpPr/>
            <p:nvPr/>
          </p:nvSpPr>
          <p:spPr>
            <a:xfrm>
              <a:off x="5984780" y="1718187"/>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4" name="Group 13">
            <a:extLst>
              <a:ext uri="{FF2B5EF4-FFF2-40B4-BE49-F238E27FC236}">
                <a16:creationId xmlns:a16="http://schemas.microsoft.com/office/drawing/2014/main" id="{37EB6B28-5A89-4A14-9E36-2D67E032E693}"/>
              </a:ext>
            </a:extLst>
          </p:cNvPr>
          <p:cNvGrpSpPr/>
          <p:nvPr/>
        </p:nvGrpSpPr>
        <p:grpSpPr>
          <a:xfrm>
            <a:off x="3062623" y="603982"/>
            <a:ext cx="3323816" cy="911367"/>
            <a:chOff x="2907774" y="2556892"/>
            <a:chExt cx="3323816" cy="911367"/>
          </a:xfrm>
        </p:grpSpPr>
        <p:sp>
          <p:nvSpPr>
            <p:cNvPr id="15" name="Speech Bubble: Rectangle with Corners Rounded 14">
              <a:extLst>
                <a:ext uri="{FF2B5EF4-FFF2-40B4-BE49-F238E27FC236}">
                  <a16:creationId xmlns:a16="http://schemas.microsoft.com/office/drawing/2014/main" id="{01520024-B753-4F73-84CB-6EEB5C602E0E}"/>
                </a:ext>
              </a:extLst>
            </p:cNvPr>
            <p:cNvSpPr/>
            <p:nvPr/>
          </p:nvSpPr>
          <p:spPr>
            <a:xfrm>
              <a:off x="2907774" y="2556892"/>
              <a:ext cx="2925061" cy="911367"/>
            </a:xfrm>
            <a:prstGeom prst="wedgeRoundRectCallout">
              <a:avLst>
                <a:gd name="adj1" fmla="val -38990"/>
                <a:gd name="adj2" fmla="val 79628"/>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rPr>
                <a:t>Record the total of the ringed numbers on your whiteboards. </a:t>
              </a:r>
              <a:endParaRPr kumimoji="0" lang="en-GB" sz="1500" b="1" i="1"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6" name="Picture 2">
              <a:extLst>
                <a:ext uri="{FF2B5EF4-FFF2-40B4-BE49-F238E27FC236}">
                  <a16:creationId xmlns:a16="http://schemas.microsoft.com/office/drawing/2014/main" id="{B7FB4C44-A3C2-4D1D-B0AA-E754BF4409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8201" y="2737245"/>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Rectangle: Rounded Corners 3">
            <a:extLst>
              <a:ext uri="{FF2B5EF4-FFF2-40B4-BE49-F238E27FC236}">
                <a16:creationId xmlns:a16="http://schemas.microsoft.com/office/drawing/2014/main" id="{C8DF926C-75E6-4061-9249-2EC85B3BD290}"/>
              </a:ext>
            </a:extLst>
          </p:cNvPr>
          <p:cNvSpPr/>
          <p:nvPr/>
        </p:nvSpPr>
        <p:spPr>
          <a:xfrm>
            <a:off x="3477548" y="4902033"/>
            <a:ext cx="2040102" cy="1202266"/>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C00000"/>
                </a:solidFill>
                <a:effectLst/>
                <a:uLnTx/>
                <a:uFillTx/>
                <a:latin typeface="Calibri" panose="020F0502020204030204"/>
                <a:ea typeface="+mn-ea"/>
                <a:cs typeface="+mn-cs"/>
              </a:rPr>
              <a:t>7351.637</a:t>
            </a:r>
          </a:p>
        </p:txBody>
      </p:sp>
      <p:sp>
        <p:nvSpPr>
          <p:cNvPr id="17" name="Oval 16">
            <a:extLst>
              <a:ext uri="{FF2B5EF4-FFF2-40B4-BE49-F238E27FC236}">
                <a16:creationId xmlns:a16="http://schemas.microsoft.com/office/drawing/2014/main" id="{0CA27376-A598-4BBF-A8C4-9684594303E4}"/>
              </a:ext>
            </a:extLst>
          </p:cNvPr>
          <p:cNvSpPr/>
          <p:nvPr/>
        </p:nvSpPr>
        <p:spPr>
          <a:xfrm>
            <a:off x="5716751" y="4085203"/>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4640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5</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871202" cy="400110"/>
          </a:xfrm>
          <a:prstGeom prst="rect">
            <a:avLst/>
          </a:prstGeom>
          <a:noFill/>
        </p:spPr>
        <p:txBody>
          <a:bodyPr wrap="square" rtlCol="0">
            <a:spAutoFit/>
          </a:bodyPr>
          <a:lstStyle/>
          <a:p>
            <a:pPr lvl="0">
              <a:buClr>
                <a:srgbClr val="EA7600"/>
              </a:buClr>
              <a:buSzPct val="120000"/>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2: </a:t>
            </a:r>
            <a:r>
              <a:rPr lang="en-GB" sz="2000" b="1" dirty="0">
                <a:solidFill>
                  <a:srgbClr val="5B9BD5">
                    <a:lumMod val="75000"/>
                  </a:srgbClr>
                </a:solidFill>
              </a:rPr>
              <a:t>Understand </a:t>
            </a:r>
            <a:r>
              <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3-place decimals.</a:t>
            </a:r>
          </a:p>
        </p:txBody>
      </p:sp>
      <p:pic>
        <p:nvPicPr>
          <p:cNvPr id="5" name="Picture 4" descr="A screenshot of a social media post&#10;&#10;Description automatically generated">
            <a:extLst>
              <a:ext uri="{FF2B5EF4-FFF2-40B4-BE49-F238E27FC236}">
                <a16:creationId xmlns:a16="http://schemas.microsoft.com/office/drawing/2014/main" id="{DBC5B5C7-7BE1-4A9D-BF64-006A1FAFE61B}"/>
              </a:ext>
            </a:extLst>
          </p:cNvPr>
          <p:cNvPicPr>
            <a:picLocks noChangeAspect="1"/>
          </p:cNvPicPr>
          <p:nvPr/>
        </p:nvPicPr>
        <p:blipFill rotWithShape="1">
          <a:blip r:embed="rId3">
            <a:extLst>
              <a:ext uri="{28A0092B-C50C-407E-A947-70E740481C1C}">
                <a14:useLocalDpi xmlns:a14="http://schemas.microsoft.com/office/drawing/2010/main" val="0"/>
              </a:ext>
            </a:extLst>
          </a:blip>
          <a:srcRect l="6667" t="25514" r="8333" b="25252"/>
          <a:stretch/>
        </p:blipFill>
        <p:spPr>
          <a:xfrm>
            <a:off x="1089644" y="1611877"/>
            <a:ext cx="6911606" cy="2906189"/>
          </a:xfrm>
          <a:prstGeom prst="rect">
            <a:avLst/>
          </a:prstGeom>
          <a:ln>
            <a:noFill/>
          </a:ln>
          <a:effectLst>
            <a:outerShdw blurRad="292100" dist="139700" dir="2700000" algn="tl" rotWithShape="0">
              <a:srgbClr val="333333">
                <a:alpha val="65000"/>
              </a:srgbClr>
            </a:outerShdw>
          </a:effectLst>
        </p:spPr>
      </p:pic>
      <p:grpSp>
        <p:nvGrpSpPr>
          <p:cNvPr id="3" name="Group 2">
            <a:extLst>
              <a:ext uri="{FF2B5EF4-FFF2-40B4-BE49-F238E27FC236}">
                <a16:creationId xmlns:a16="http://schemas.microsoft.com/office/drawing/2014/main" id="{64750716-89EE-45E2-A0C7-92C22CCF5330}"/>
              </a:ext>
            </a:extLst>
          </p:cNvPr>
          <p:cNvGrpSpPr/>
          <p:nvPr/>
        </p:nvGrpSpPr>
        <p:grpSpPr>
          <a:xfrm>
            <a:off x="2037791" y="1745737"/>
            <a:ext cx="5946526" cy="2686599"/>
            <a:chOff x="2037791" y="1745737"/>
            <a:chExt cx="5946526" cy="2686599"/>
          </a:xfrm>
        </p:grpSpPr>
        <p:sp>
          <p:nvSpPr>
            <p:cNvPr id="6" name="Oval 5">
              <a:extLst>
                <a:ext uri="{FF2B5EF4-FFF2-40B4-BE49-F238E27FC236}">
                  <a16:creationId xmlns:a16="http://schemas.microsoft.com/office/drawing/2014/main" id="{3CC18A50-BB84-4B97-AC39-452283A7035C}"/>
                </a:ext>
              </a:extLst>
            </p:cNvPr>
            <p:cNvSpPr/>
            <p:nvPr/>
          </p:nvSpPr>
          <p:spPr>
            <a:xfrm>
              <a:off x="2665846" y="3738070"/>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339E7D9F-74E8-41E5-9814-2FDF569363D0}"/>
                </a:ext>
              </a:extLst>
            </p:cNvPr>
            <p:cNvSpPr/>
            <p:nvPr/>
          </p:nvSpPr>
          <p:spPr>
            <a:xfrm>
              <a:off x="4260533" y="3306723"/>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6323FB52-EFB4-4604-9AD7-558864EE40BD}"/>
                </a:ext>
              </a:extLst>
            </p:cNvPr>
            <p:cNvSpPr/>
            <p:nvPr/>
          </p:nvSpPr>
          <p:spPr>
            <a:xfrm>
              <a:off x="4905408" y="4085203"/>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302F215D-B94F-4F51-B35F-411FBFAA90E5}"/>
                </a:ext>
              </a:extLst>
            </p:cNvPr>
            <p:cNvSpPr/>
            <p:nvPr/>
          </p:nvSpPr>
          <p:spPr>
            <a:xfrm>
              <a:off x="2037791" y="2520694"/>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7E21529E-2E51-4922-AE69-35EFBD709529}"/>
                </a:ext>
              </a:extLst>
            </p:cNvPr>
            <p:cNvSpPr/>
            <p:nvPr/>
          </p:nvSpPr>
          <p:spPr>
            <a:xfrm>
              <a:off x="3603391" y="2109803"/>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2D697F4B-8E67-4179-A53B-A11845C797AE}"/>
                </a:ext>
              </a:extLst>
            </p:cNvPr>
            <p:cNvSpPr/>
            <p:nvPr/>
          </p:nvSpPr>
          <p:spPr>
            <a:xfrm>
              <a:off x="7510184" y="1745737"/>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4" name="Group 13">
            <a:extLst>
              <a:ext uri="{FF2B5EF4-FFF2-40B4-BE49-F238E27FC236}">
                <a16:creationId xmlns:a16="http://schemas.microsoft.com/office/drawing/2014/main" id="{37EB6B28-5A89-4A14-9E36-2D67E032E693}"/>
              </a:ext>
            </a:extLst>
          </p:cNvPr>
          <p:cNvGrpSpPr/>
          <p:nvPr/>
        </p:nvGrpSpPr>
        <p:grpSpPr>
          <a:xfrm>
            <a:off x="3062623" y="603982"/>
            <a:ext cx="3323816" cy="911367"/>
            <a:chOff x="2907774" y="2556892"/>
            <a:chExt cx="3323816" cy="911367"/>
          </a:xfrm>
        </p:grpSpPr>
        <p:sp>
          <p:nvSpPr>
            <p:cNvPr id="15" name="Speech Bubble: Rectangle with Corners Rounded 14">
              <a:extLst>
                <a:ext uri="{FF2B5EF4-FFF2-40B4-BE49-F238E27FC236}">
                  <a16:creationId xmlns:a16="http://schemas.microsoft.com/office/drawing/2014/main" id="{01520024-B753-4F73-84CB-6EEB5C602E0E}"/>
                </a:ext>
              </a:extLst>
            </p:cNvPr>
            <p:cNvSpPr/>
            <p:nvPr/>
          </p:nvSpPr>
          <p:spPr>
            <a:xfrm>
              <a:off x="2907774" y="2556892"/>
              <a:ext cx="2925061" cy="911367"/>
            </a:xfrm>
            <a:prstGeom prst="wedgeRoundRectCallout">
              <a:avLst>
                <a:gd name="adj1" fmla="val -38990"/>
                <a:gd name="adj2" fmla="val 79628"/>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rPr>
                <a:t>Record the total of the ringed numbers on your whiteboards. </a:t>
              </a:r>
              <a:endParaRPr kumimoji="0" lang="en-GB" sz="1500" b="1" i="1"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6" name="Picture 2">
              <a:extLst>
                <a:ext uri="{FF2B5EF4-FFF2-40B4-BE49-F238E27FC236}">
                  <a16:creationId xmlns:a16="http://schemas.microsoft.com/office/drawing/2014/main" id="{B7FB4C44-A3C2-4D1D-B0AA-E754BF4409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8201" y="2737245"/>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Rectangle: Rounded Corners 3">
            <a:extLst>
              <a:ext uri="{FF2B5EF4-FFF2-40B4-BE49-F238E27FC236}">
                <a16:creationId xmlns:a16="http://schemas.microsoft.com/office/drawing/2014/main" id="{C8DF926C-75E6-4061-9249-2EC85B3BD290}"/>
              </a:ext>
            </a:extLst>
          </p:cNvPr>
          <p:cNvSpPr/>
          <p:nvPr/>
        </p:nvSpPr>
        <p:spPr>
          <a:xfrm>
            <a:off x="3477548" y="4902033"/>
            <a:ext cx="2040102" cy="1202266"/>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C00000"/>
                </a:solidFill>
                <a:effectLst/>
                <a:uLnTx/>
                <a:uFillTx/>
                <a:latin typeface="Calibri" panose="020F0502020204030204"/>
                <a:ea typeface="+mn-ea"/>
                <a:cs typeface="+mn-cs"/>
              </a:rPr>
              <a:t>6350.249</a:t>
            </a:r>
          </a:p>
        </p:txBody>
      </p:sp>
    </p:spTree>
    <p:extLst>
      <p:ext uri="{BB962C8B-B14F-4D97-AF65-F5344CB8AC3E}">
        <p14:creationId xmlns:p14="http://schemas.microsoft.com/office/powerpoint/2010/main" val="2308737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5</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871202" cy="400110"/>
          </a:xfrm>
          <a:prstGeom prst="rect">
            <a:avLst/>
          </a:prstGeom>
          <a:noFill/>
        </p:spPr>
        <p:txBody>
          <a:bodyPr wrap="square" rtlCol="0">
            <a:spAutoFit/>
          </a:bodyPr>
          <a:lstStyle/>
          <a:p>
            <a:pPr lvl="0">
              <a:buClr>
                <a:srgbClr val="EA7600"/>
              </a:buClr>
              <a:buSzPct val="120000"/>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2: </a:t>
            </a:r>
            <a:r>
              <a:rPr lang="en-GB" sz="2000" b="1" dirty="0">
                <a:solidFill>
                  <a:srgbClr val="5B9BD5">
                    <a:lumMod val="75000"/>
                  </a:srgbClr>
                </a:solidFill>
              </a:rPr>
              <a:t>Understand </a:t>
            </a:r>
            <a:r>
              <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3-place decimals.</a:t>
            </a:r>
          </a:p>
        </p:txBody>
      </p:sp>
      <p:pic>
        <p:nvPicPr>
          <p:cNvPr id="5" name="Picture 4" descr="A screenshot of a social media post&#10;&#10;Description automatically generated">
            <a:extLst>
              <a:ext uri="{FF2B5EF4-FFF2-40B4-BE49-F238E27FC236}">
                <a16:creationId xmlns:a16="http://schemas.microsoft.com/office/drawing/2014/main" id="{DBC5B5C7-7BE1-4A9D-BF64-006A1FAFE61B}"/>
              </a:ext>
            </a:extLst>
          </p:cNvPr>
          <p:cNvPicPr>
            <a:picLocks noChangeAspect="1"/>
          </p:cNvPicPr>
          <p:nvPr/>
        </p:nvPicPr>
        <p:blipFill rotWithShape="1">
          <a:blip r:embed="rId3">
            <a:extLst>
              <a:ext uri="{28A0092B-C50C-407E-A947-70E740481C1C}">
                <a14:useLocalDpi xmlns:a14="http://schemas.microsoft.com/office/drawing/2010/main" val="0"/>
              </a:ext>
            </a:extLst>
          </a:blip>
          <a:srcRect l="6667" t="25514" r="8333" b="25252"/>
          <a:stretch/>
        </p:blipFill>
        <p:spPr>
          <a:xfrm>
            <a:off x="1089644" y="1611877"/>
            <a:ext cx="6911606" cy="2906189"/>
          </a:xfrm>
          <a:prstGeom prst="rect">
            <a:avLst/>
          </a:prstGeom>
          <a:ln>
            <a:noFill/>
          </a:ln>
          <a:effectLst>
            <a:outerShdw blurRad="292100" dist="139700" dir="2700000" algn="tl" rotWithShape="0">
              <a:srgbClr val="333333">
                <a:alpha val="65000"/>
              </a:srgbClr>
            </a:outerShdw>
          </a:effectLst>
        </p:spPr>
      </p:pic>
      <p:grpSp>
        <p:nvGrpSpPr>
          <p:cNvPr id="3" name="Group 2">
            <a:extLst>
              <a:ext uri="{FF2B5EF4-FFF2-40B4-BE49-F238E27FC236}">
                <a16:creationId xmlns:a16="http://schemas.microsoft.com/office/drawing/2014/main" id="{64750716-89EE-45E2-A0C7-92C22CCF5330}"/>
              </a:ext>
            </a:extLst>
          </p:cNvPr>
          <p:cNvGrpSpPr/>
          <p:nvPr/>
        </p:nvGrpSpPr>
        <p:grpSpPr>
          <a:xfrm>
            <a:off x="1181620" y="1757944"/>
            <a:ext cx="5768359" cy="2699792"/>
            <a:chOff x="1181620" y="1757944"/>
            <a:chExt cx="5768359" cy="2699792"/>
          </a:xfrm>
        </p:grpSpPr>
        <p:sp>
          <p:nvSpPr>
            <p:cNvPr id="6" name="Oval 5">
              <a:extLst>
                <a:ext uri="{FF2B5EF4-FFF2-40B4-BE49-F238E27FC236}">
                  <a16:creationId xmlns:a16="http://schemas.microsoft.com/office/drawing/2014/main" id="{3CC18A50-BB84-4B97-AC39-452283A7035C}"/>
                </a:ext>
              </a:extLst>
            </p:cNvPr>
            <p:cNvSpPr/>
            <p:nvPr/>
          </p:nvSpPr>
          <p:spPr>
            <a:xfrm>
              <a:off x="1181620" y="3713201"/>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Oval 6">
              <a:extLst>
                <a:ext uri="{FF2B5EF4-FFF2-40B4-BE49-F238E27FC236}">
                  <a16:creationId xmlns:a16="http://schemas.microsoft.com/office/drawing/2014/main" id="{339E7D9F-74E8-41E5-9814-2FDF569363D0}"/>
                </a:ext>
              </a:extLst>
            </p:cNvPr>
            <p:cNvSpPr/>
            <p:nvPr/>
          </p:nvSpPr>
          <p:spPr>
            <a:xfrm>
              <a:off x="5040732" y="3323239"/>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6323FB52-EFB4-4604-9AD7-558864EE40BD}"/>
                </a:ext>
              </a:extLst>
            </p:cNvPr>
            <p:cNvSpPr/>
            <p:nvPr/>
          </p:nvSpPr>
          <p:spPr>
            <a:xfrm>
              <a:off x="4260532" y="2891404"/>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302F215D-B94F-4F51-B35F-411FBFAA90E5}"/>
                </a:ext>
              </a:extLst>
            </p:cNvPr>
            <p:cNvSpPr/>
            <p:nvPr/>
          </p:nvSpPr>
          <p:spPr>
            <a:xfrm>
              <a:off x="6475846" y="4110603"/>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Oval 10">
              <a:extLst>
                <a:ext uri="{FF2B5EF4-FFF2-40B4-BE49-F238E27FC236}">
                  <a16:creationId xmlns:a16="http://schemas.microsoft.com/office/drawing/2014/main" id="{7E21529E-2E51-4922-AE69-35EFBD709529}"/>
                </a:ext>
              </a:extLst>
            </p:cNvPr>
            <p:cNvSpPr/>
            <p:nvPr/>
          </p:nvSpPr>
          <p:spPr>
            <a:xfrm>
              <a:off x="3624377" y="2126736"/>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Oval 12">
              <a:extLst>
                <a:ext uri="{FF2B5EF4-FFF2-40B4-BE49-F238E27FC236}">
                  <a16:creationId xmlns:a16="http://schemas.microsoft.com/office/drawing/2014/main" id="{2D697F4B-8E67-4179-A53B-A11845C797AE}"/>
                </a:ext>
              </a:extLst>
            </p:cNvPr>
            <p:cNvSpPr/>
            <p:nvPr/>
          </p:nvSpPr>
          <p:spPr>
            <a:xfrm>
              <a:off x="2123980" y="1757944"/>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4" name="Group 13">
            <a:extLst>
              <a:ext uri="{FF2B5EF4-FFF2-40B4-BE49-F238E27FC236}">
                <a16:creationId xmlns:a16="http://schemas.microsoft.com/office/drawing/2014/main" id="{37EB6B28-5A89-4A14-9E36-2D67E032E693}"/>
              </a:ext>
            </a:extLst>
          </p:cNvPr>
          <p:cNvGrpSpPr/>
          <p:nvPr/>
        </p:nvGrpSpPr>
        <p:grpSpPr>
          <a:xfrm>
            <a:off x="3062623" y="603982"/>
            <a:ext cx="3323816" cy="911367"/>
            <a:chOff x="2907774" y="2556892"/>
            <a:chExt cx="3323816" cy="911367"/>
          </a:xfrm>
        </p:grpSpPr>
        <p:sp>
          <p:nvSpPr>
            <p:cNvPr id="15" name="Speech Bubble: Rectangle with Corners Rounded 14">
              <a:extLst>
                <a:ext uri="{FF2B5EF4-FFF2-40B4-BE49-F238E27FC236}">
                  <a16:creationId xmlns:a16="http://schemas.microsoft.com/office/drawing/2014/main" id="{01520024-B753-4F73-84CB-6EEB5C602E0E}"/>
                </a:ext>
              </a:extLst>
            </p:cNvPr>
            <p:cNvSpPr/>
            <p:nvPr/>
          </p:nvSpPr>
          <p:spPr>
            <a:xfrm>
              <a:off x="2907774" y="2556892"/>
              <a:ext cx="2925061" cy="911367"/>
            </a:xfrm>
            <a:prstGeom prst="wedgeRoundRectCallout">
              <a:avLst>
                <a:gd name="adj1" fmla="val -38990"/>
                <a:gd name="adj2" fmla="val 79628"/>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rPr>
                <a:t>Record the total of the ringed numbers on your whiteboards. </a:t>
              </a:r>
              <a:endParaRPr kumimoji="0" lang="en-GB" sz="1500" b="1" i="1"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6" name="Picture 2">
              <a:extLst>
                <a:ext uri="{FF2B5EF4-FFF2-40B4-BE49-F238E27FC236}">
                  <a16:creationId xmlns:a16="http://schemas.microsoft.com/office/drawing/2014/main" id="{B7FB4C44-A3C2-4D1D-B0AA-E754BF4409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8201" y="2737245"/>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Rectangle: Rounded Corners 3">
            <a:extLst>
              <a:ext uri="{FF2B5EF4-FFF2-40B4-BE49-F238E27FC236}">
                <a16:creationId xmlns:a16="http://schemas.microsoft.com/office/drawing/2014/main" id="{C8DF926C-75E6-4061-9249-2EC85B3BD290}"/>
              </a:ext>
            </a:extLst>
          </p:cNvPr>
          <p:cNvSpPr/>
          <p:nvPr/>
        </p:nvSpPr>
        <p:spPr>
          <a:xfrm>
            <a:off x="3477548" y="4902033"/>
            <a:ext cx="2040102" cy="1202266"/>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C00000"/>
                </a:solidFill>
                <a:effectLst/>
                <a:uLnTx/>
                <a:uFillTx/>
                <a:latin typeface="Calibri" panose="020F0502020204030204"/>
                <a:ea typeface="+mn-ea"/>
                <a:cs typeface="+mn-cs"/>
              </a:rPr>
              <a:t>8165.042</a:t>
            </a:r>
          </a:p>
        </p:txBody>
      </p:sp>
      <p:grpSp>
        <p:nvGrpSpPr>
          <p:cNvPr id="17" name="Group 16">
            <a:extLst>
              <a:ext uri="{FF2B5EF4-FFF2-40B4-BE49-F238E27FC236}">
                <a16:creationId xmlns:a16="http://schemas.microsoft.com/office/drawing/2014/main" id="{0E9BCC01-1867-4464-B0D0-48AEFDAFE6B2}"/>
              </a:ext>
            </a:extLst>
          </p:cNvPr>
          <p:cNvGrpSpPr/>
          <p:nvPr/>
        </p:nvGrpSpPr>
        <p:grpSpPr>
          <a:xfrm>
            <a:off x="7347193" y="2910850"/>
            <a:ext cx="1682509" cy="824778"/>
            <a:chOff x="1574873" y="1276105"/>
            <a:chExt cx="2936571" cy="933891"/>
          </a:xfrm>
        </p:grpSpPr>
        <p:sp>
          <p:nvSpPr>
            <p:cNvPr id="18" name="Speech Bubble: Rectangle with Corners Rounded 17">
              <a:extLst>
                <a:ext uri="{FF2B5EF4-FFF2-40B4-BE49-F238E27FC236}">
                  <a16:creationId xmlns:a16="http://schemas.microsoft.com/office/drawing/2014/main" id="{48483A8A-46F6-4976-83AC-0CA7559E51A1}"/>
                </a:ext>
              </a:extLst>
            </p:cNvPr>
            <p:cNvSpPr/>
            <p:nvPr/>
          </p:nvSpPr>
          <p:spPr>
            <a:xfrm>
              <a:off x="1574873" y="1276105"/>
              <a:ext cx="2936571" cy="933891"/>
            </a:xfrm>
            <a:prstGeom prst="wedgeRoundRectCallout">
              <a:avLst>
                <a:gd name="adj1" fmla="val -74646"/>
                <a:gd name="adj2" fmla="val -56161"/>
                <a:gd name="adj3" fmla="val 16667"/>
              </a:avLst>
            </a:prstGeom>
            <a:solidFill>
              <a:schemeClr val="accent4">
                <a:lumMod val="40000"/>
                <a:lumOff val="60000"/>
              </a:schemeClr>
            </a:solidFill>
            <a:ln>
              <a:solidFill>
                <a:schemeClr val="accent4"/>
              </a:solidFill>
            </a:ln>
            <a:effectLst>
              <a:outerShdw blurRad="50800" dist="38100" dir="2700000" algn="tl"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lvl="0" algn="ctr">
                <a:defRPr/>
              </a:pPr>
              <a:r>
                <a:rPr lang="en-GB" sz="1500" b="1" dirty="0">
                  <a:solidFill>
                    <a:srgbClr val="253746"/>
                  </a:solidFill>
                </a:rPr>
                <a:t>How do we show that there are no tenths?</a:t>
              </a:r>
              <a:endParaRPr kumimoji="0" lang="en-GB" sz="1500" b="1" i="0" u="none" strike="noStrike" kern="1200" cap="none" spc="0" normalizeH="0" baseline="0" noProof="0" dirty="0">
                <a:ln>
                  <a:noFill/>
                </a:ln>
                <a:solidFill>
                  <a:srgbClr val="253746"/>
                </a:solidFill>
                <a:effectLst/>
                <a:uLnTx/>
                <a:uFillTx/>
                <a:latin typeface="Calibri" panose="020F0502020204030204"/>
              </a:endParaRPr>
            </a:p>
          </p:txBody>
        </p:sp>
        <p:pic>
          <p:nvPicPr>
            <p:cNvPr id="19" name="Picture 18">
              <a:extLst>
                <a:ext uri="{FF2B5EF4-FFF2-40B4-BE49-F238E27FC236}">
                  <a16:creationId xmlns:a16="http://schemas.microsoft.com/office/drawing/2014/main" id="{D56EA4F3-1D06-4AA1-BC87-FAD2CCA236CC}"/>
                </a:ext>
              </a:extLst>
            </p:cNvPr>
            <p:cNvPicPr>
              <a:picLocks noChangeAspect="1"/>
            </p:cNvPicPr>
            <p:nvPr/>
          </p:nvPicPr>
          <p:blipFill rotWithShape="1">
            <a:blip r:embed="rId5" cstate="print">
              <a:duotone>
                <a:prstClr val="black"/>
                <a:schemeClr val="accent1">
                  <a:tint val="45000"/>
                  <a:satMod val="400000"/>
                </a:schemeClr>
              </a:duotone>
              <a:extLst>
                <a:ext uri="{28A0092B-C50C-407E-A947-70E740481C1C}">
                  <a14:useLocalDpi xmlns:a14="http://schemas.microsoft.com/office/drawing/2010/main" val="0"/>
                </a:ext>
              </a:extLst>
            </a:blip>
            <a:srcRect l="29308" t="7868" r="20201" b="6886"/>
            <a:stretch/>
          </p:blipFill>
          <p:spPr>
            <a:xfrm>
              <a:off x="4203523" y="1610675"/>
              <a:ext cx="307921" cy="519867"/>
            </a:xfrm>
            <a:prstGeom prst="rect">
              <a:avLst/>
            </a:prstGeom>
          </p:spPr>
        </p:pic>
      </p:grpSp>
    </p:spTree>
    <p:extLst>
      <p:ext uri="{BB962C8B-B14F-4D97-AF65-F5344CB8AC3E}">
        <p14:creationId xmlns:p14="http://schemas.microsoft.com/office/powerpoint/2010/main" val="240459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BA0EE811-478C-4958-8104-2A70B5A19611}" type="slidenum">
              <a:rPr kumimoji="0" lang="en-GB" sz="1200" b="0" i="0" u="none" strike="noStrike" kern="1200" cap="none" spc="0" normalizeH="0" baseline="0" noProof="0" smtClean="0">
                <a:ln>
                  <a:noFill/>
                </a:ln>
                <a:solidFill>
                  <a:srgbClr val="EA7600"/>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EA7600"/>
                </a:solidFill>
                <a:effectLst/>
                <a:uLnTx/>
                <a:uFillTx/>
                <a:latin typeface="Calibri" panose="020F0502020204030204"/>
                <a:ea typeface="+mn-ea"/>
                <a:cs typeface="+mn-cs"/>
              </a:rPr>
              <a:t>Year 5</a:t>
            </a:r>
            <a:endParaRPr kumimoji="0" lang="en-GB" sz="1200" b="0" i="0" u="none" strike="noStrike" kern="1200" cap="none" spc="0" normalizeH="0" baseline="0" noProof="0" dirty="0">
              <a:ln>
                <a:noFill/>
              </a:ln>
              <a:solidFill>
                <a:srgbClr val="EA7600"/>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B69677ED-5C54-4353-B94F-C526DD00205C}"/>
              </a:ext>
            </a:extLst>
          </p:cNvPr>
          <p:cNvSpPr txBox="1"/>
          <p:nvPr/>
        </p:nvSpPr>
        <p:spPr>
          <a:xfrm>
            <a:off x="116681" y="138645"/>
            <a:ext cx="8871202" cy="400110"/>
          </a:xfrm>
          <a:prstGeom prst="rect">
            <a:avLst/>
          </a:prstGeom>
          <a:noFill/>
        </p:spPr>
        <p:txBody>
          <a:bodyPr wrap="square" rtlCol="0">
            <a:spAutoFit/>
          </a:bodyPr>
          <a:lstStyle/>
          <a:p>
            <a:pPr lvl="0">
              <a:buClr>
                <a:srgbClr val="EA7600"/>
              </a:buClr>
              <a:buSzPct val="120000"/>
              <a:defRPr/>
            </a:pPr>
            <a:r>
              <a:rPr kumimoji="0" lang="en-GB" sz="2000" b="1" i="0" u="none" strike="noStrike" kern="1200" cap="none" spc="0" normalizeH="0" baseline="0" noProof="0" dirty="0">
                <a:ln>
                  <a:noFill/>
                </a:ln>
                <a:solidFill>
                  <a:srgbClr val="253746"/>
                </a:solidFill>
                <a:effectLst/>
                <a:uLnTx/>
                <a:uFillTx/>
                <a:latin typeface="Calibri" panose="020F0502020204030204"/>
                <a:ea typeface="+mn-ea"/>
                <a:cs typeface="+mn-cs"/>
              </a:rPr>
              <a:t>Day 2: </a:t>
            </a:r>
            <a:r>
              <a:rPr lang="en-GB" sz="2000" b="1" dirty="0">
                <a:solidFill>
                  <a:srgbClr val="5B9BD5">
                    <a:lumMod val="75000"/>
                  </a:srgbClr>
                </a:solidFill>
              </a:rPr>
              <a:t>Understand </a:t>
            </a:r>
            <a:r>
              <a:rPr kumimoji="0" lang="en-GB" sz="2000" b="1" i="0" u="none" strike="noStrike" kern="1200" cap="none" spc="0" normalizeH="0" baseline="0" noProof="0" dirty="0">
                <a:ln>
                  <a:noFill/>
                </a:ln>
                <a:solidFill>
                  <a:srgbClr val="5B9BD5">
                    <a:lumMod val="75000"/>
                  </a:srgbClr>
                </a:solidFill>
                <a:effectLst/>
                <a:uLnTx/>
                <a:uFillTx/>
                <a:latin typeface="Calibri" panose="020F0502020204030204"/>
                <a:ea typeface="+mn-ea"/>
                <a:cs typeface="+mn-cs"/>
              </a:rPr>
              <a:t>3-place decimals.</a:t>
            </a:r>
          </a:p>
        </p:txBody>
      </p:sp>
      <p:pic>
        <p:nvPicPr>
          <p:cNvPr id="5" name="Picture 4" descr="A screenshot of a social media post&#10;&#10;Description automatically generated">
            <a:extLst>
              <a:ext uri="{FF2B5EF4-FFF2-40B4-BE49-F238E27FC236}">
                <a16:creationId xmlns:a16="http://schemas.microsoft.com/office/drawing/2014/main" id="{DBC5B5C7-7BE1-4A9D-BF64-006A1FAFE61B}"/>
              </a:ext>
            </a:extLst>
          </p:cNvPr>
          <p:cNvPicPr>
            <a:picLocks noChangeAspect="1"/>
          </p:cNvPicPr>
          <p:nvPr/>
        </p:nvPicPr>
        <p:blipFill rotWithShape="1">
          <a:blip r:embed="rId3">
            <a:extLst>
              <a:ext uri="{28A0092B-C50C-407E-A947-70E740481C1C}">
                <a14:useLocalDpi xmlns:a14="http://schemas.microsoft.com/office/drawing/2010/main" val="0"/>
              </a:ext>
            </a:extLst>
          </a:blip>
          <a:srcRect l="6667" t="25514" r="8333" b="25252"/>
          <a:stretch/>
        </p:blipFill>
        <p:spPr>
          <a:xfrm>
            <a:off x="1089644" y="1611877"/>
            <a:ext cx="6911606" cy="2906189"/>
          </a:xfrm>
          <a:prstGeom prst="rect">
            <a:avLst/>
          </a:prstGeom>
          <a:ln>
            <a:noFill/>
          </a:ln>
          <a:effectLst>
            <a:outerShdw blurRad="292100" dist="139700" dir="2700000" algn="tl" rotWithShape="0">
              <a:srgbClr val="333333">
                <a:alpha val="65000"/>
              </a:srgbClr>
            </a:outerShdw>
          </a:effectLst>
        </p:spPr>
      </p:pic>
      <p:grpSp>
        <p:nvGrpSpPr>
          <p:cNvPr id="3" name="Group 2">
            <a:extLst>
              <a:ext uri="{FF2B5EF4-FFF2-40B4-BE49-F238E27FC236}">
                <a16:creationId xmlns:a16="http://schemas.microsoft.com/office/drawing/2014/main" id="{64750716-89EE-45E2-A0C7-92C22CCF5330}"/>
              </a:ext>
            </a:extLst>
          </p:cNvPr>
          <p:cNvGrpSpPr/>
          <p:nvPr/>
        </p:nvGrpSpPr>
        <p:grpSpPr>
          <a:xfrm>
            <a:off x="2665846" y="1754475"/>
            <a:ext cx="3645964" cy="2330728"/>
            <a:chOff x="2665846" y="1754475"/>
            <a:chExt cx="3645964" cy="2330728"/>
          </a:xfrm>
        </p:grpSpPr>
        <p:sp>
          <p:nvSpPr>
            <p:cNvPr id="6" name="Oval 5">
              <a:extLst>
                <a:ext uri="{FF2B5EF4-FFF2-40B4-BE49-F238E27FC236}">
                  <a16:creationId xmlns:a16="http://schemas.microsoft.com/office/drawing/2014/main" id="{3CC18A50-BB84-4B97-AC39-452283A7035C}"/>
                </a:ext>
              </a:extLst>
            </p:cNvPr>
            <p:cNvSpPr/>
            <p:nvPr/>
          </p:nvSpPr>
          <p:spPr>
            <a:xfrm>
              <a:off x="2665846" y="3738070"/>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Oval 7">
              <a:extLst>
                <a:ext uri="{FF2B5EF4-FFF2-40B4-BE49-F238E27FC236}">
                  <a16:creationId xmlns:a16="http://schemas.microsoft.com/office/drawing/2014/main" id="{6323FB52-EFB4-4604-9AD7-558864EE40BD}"/>
                </a:ext>
              </a:extLst>
            </p:cNvPr>
            <p:cNvSpPr/>
            <p:nvPr/>
          </p:nvSpPr>
          <p:spPr>
            <a:xfrm>
              <a:off x="5837677" y="2891404"/>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Oval 8">
              <a:extLst>
                <a:ext uri="{FF2B5EF4-FFF2-40B4-BE49-F238E27FC236}">
                  <a16:creationId xmlns:a16="http://schemas.microsoft.com/office/drawing/2014/main" id="{302F215D-B94F-4F51-B35F-411FBFAA90E5}"/>
                </a:ext>
              </a:extLst>
            </p:cNvPr>
            <p:cNvSpPr/>
            <p:nvPr/>
          </p:nvSpPr>
          <p:spPr>
            <a:xfrm>
              <a:off x="2859423" y="1754475"/>
              <a:ext cx="474133" cy="34713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14" name="Group 13">
            <a:extLst>
              <a:ext uri="{FF2B5EF4-FFF2-40B4-BE49-F238E27FC236}">
                <a16:creationId xmlns:a16="http://schemas.microsoft.com/office/drawing/2014/main" id="{37EB6B28-5A89-4A14-9E36-2D67E032E693}"/>
              </a:ext>
            </a:extLst>
          </p:cNvPr>
          <p:cNvGrpSpPr/>
          <p:nvPr/>
        </p:nvGrpSpPr>
        <p:grpSpPr>
          <a:xfrm>
            <a:off x="3062623" y="603982"/>
            <a:ext cx="3323816" cy="911367"/>
            <a:chOff x="2907774" y="2556892"/>
            <a:chExt cx="3323816" cy="911367"/>
          </a:xfrm>
        </p:grpSpPr>
        <p:sp>
          <p:nvSpPr>
            <p:cNvPr id="15" name="Speech Bubble: Rectangle with Corners Rounded 14">
              <a:extLst>
                <a:ext uri="{FF2B5EF4-FFF2-40B4-BE49-F238E27FC236}">
                  <a16:creationId xmlns:a16="http://schemas.microsoft.com/office/drawing/2014/main" id="{01520024-B753-4F73-84CB-6EEB5C602E0E}"/>
                </a:ext>
              </a:extLst>
            </p:cNvPr>
            <p:cNvSpPr/>
            <p:nvPr/>
          </p:nvSpPr>
          <p:spPr>
            <a:xfrm>
              <a:off x="2907774" y="2556892"/>
              <a:ext cx="2925061" cy="911367"/>
            </a:xfrm>
            <a:prstGeom prst="wedgeRoundRectCallout">
              <a:avLst>
                <a:gd name="adj1" fmla="val -38990"/>
                <a:gd name="adj2" fmla="val 79628"/>
                <a:gd name="adj3" fmla="val 16667"/>
              </a:avLst>
            </a:prstGeom>
            <a:solidFill>
              <a:schemeClr val="accent4">
                <a:lumMod val="40000"/>
                <a:lumOff val="60000"/>
              </a:schemeClr>
            </a:solidFill>
            <a:ln>
              <a:solidFill>
                <a:schemeClr val="accent4"/>
              </a:solidFill>
            </a:ln>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0" normalizeH="0" baseline="0" noProof="0" dirty="0">
                  <a:ln>
                    <a:noFill/>
                  </a:ln>
                  <a:solidFill>
                    <a:srgbClr val="253746"/>
                  </a:solidFill>
                  <a:effectLst/>
                  <a:uLnTx/>
                  <a:uFillTx/>
                  <a:latin typeface="Calibri" panose="020F0502020204030204"/>
                  <a:ea typeface="+mn-ea"/>
                  <a:cs typeface="+mn-cs"/>
                </a:rPr>
                <a:t>Record the total of the ringed numbers on your whiteboards. </a:t>
              </a:r>
              <a:endParaRPr kumimoji="0" lang="en-GB" sz="1500" b="1" i="1" u="none" strike="noStrike" kern="1200" cap="none" spc="0" normalizeH="0" baseline="0" noProof="0" dirty="0">
                <a:ln>
                  <a:noFill/>
                </a:ln>
                <a:solidFill>
                  <a:srgbClr val="253746"/>
                </a:solidFill>
                <a:effectLst/>
                <a:uLnTx/>
                <a:uFillTx/>
                <a:latin typeface="Calibri" panose="020F0502020204030204"/>
                <a:ea typeface="+mn-ea"/>
                <a:cs typeface="+mn-cs"/>
              </a:endParaRPr>
            </a:p>
          </p:txBody>
        </p:sp>
        <p:pic>
          <p:nvPicPr>
            <p:cNvPr id="16" name="Picture 2">
              <a:extLst>
                <a:ext uri="{FF2B5EF4-FFF2-40B4-BE49-F238E27FC236}">
                  <a16:creationId xmlns:a16="http://schemas.microsoft.com/office/drawing/2014/main" id="{B7FB4C44-A3C2-4D1D-B0AA-E754BF4409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8201" y="2737245"/>
              <a:ext cx="623389" cy="62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 name="Rectangle: Rounded Corners 3">
            <a:extLst>
              <a:ext uri="{FF2B5EF4-FFF2-40B4-BE49-F238E27FC236}">
                <a16:creationId xmlns:a16="http://schemas.microsoft.com/office/drawing/2014/main" id="{C8DF926C-75E6-4061-9249-2EC85B3BD290}"/>
              </a:ext>
            </a:extLst>
          </p:cNvPr>
          <p:cNvSpPr/>
          <p:nvPr/>
        </p:nvSpPr>
        <p:spPr>
          <a:xfrm>
            <a:off x="3477548" y="4902033"/>
            <a:ext cx="2040102" cy="1202266"/>
          </a:xfrm>
          <a:prstGeom prst="roundRect">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C00000"/>
                </a:solidFill>
                <a:effectLst/>
                <a:uLnTx/>
                <a:uFillTx/>
                <a:latin typeface="Calibri" panose="020F0502020204030204"/>
                <a:ea typeface="+mn-ea"/>
                <a:cs typeface="+mn-cs"/>
              </a:rPr>
              <a:t>307.003</a:t>
            </a:r>
          </a:p>
        </p:txBody>
      </p:sp>
    </p:spTree>
    <p:extLst>
      <p:ext uri="{BB962C8B-B14F-4D97-AF65-F5344CB8AC3E}">
        <p14:creationId xmlns:p14="http://schemas.microsoft.com/office/powerpoint/2010/main" val="144237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E6E7435-766E-44DA-9E64-580F9F209CE0}"/>
              </a:ext>
            </a:extLst>
          </p:cNvPr>
          <p:cNvSpPr>
            <a:spLocks noGrp="1"/>
          </p:cNvSpPr>
          <p:nvPr>
            <p:ph type="ftr" sz="quarter" idx="11"/>
          </p:nvPr>
        </p:nvSpPr>
        <p:spPr>
          <a:xfrm>
            <a:off x="5305926" y="6367376"/>
            <a:ext cx="3723776" cy="365125"/>
          </a:xfrm>
        </p:spPr>
        <p:txBody>
          <a:bodyPr/>
          <a:lstStyle/>
          <a:p>
            <a:pPr algn="r"/>
            <a:r>
              <a:rPr lang="en-GB"/>
              <a:t>Year 5</a:t>
            </a:r>
            <a:endParaRPr lang="en-GB" dirty="0"/>
          </a:p>
        </p:txBody>
      </p:sp>
      <p:sp>
        <p:nvSpPr>
          <p:cNvPr id="10" name="Slide Number Placeholder 9">
            <a:extLst>
              <a:ext uri="{FF2B5EF4-FFF2-40B4-BE49-F238E27FC236}">
                <a16:creationId xmlns:a16="http://schemas.microsoft.com/office/drawing/2014/main" id="{ECEC2F06-FA07-421C-9E8C-C3D9827F8F64}"/>
              </a:ext>
            </a:extLst>
          </p:cNvPr>
          <p:cNvSpPr>
            <a:spLocks noGrp="1"/>
          </p:cNvSpPr>
          <p:nvPr>
            <p:ph type="sldNum" sz="quarter" idx="12"/>
          </p:nvPr>
        </p:nvSpPr>
        <p:spPr/>
        <p:txBody>
          <a:bodyPr/>
          <a:lstStyle/>
          <a:p>
            <a:fld id="{BA0EE811-478C-4958-8104-2A70B5A19611}" type="slidenum">
              <a:rPr lang="en-GB" smtClean="0">
                <a:solidFill>
                  <a:srgbClr val="EA7600"/>
                </a:solidFill>
              </a:rPr>
              <a:pPr/>
              <a:t>9</a:t>
            </a:fld>
            <a:endParaRPr lang="en-GB" dirty="0">
              <a:solidFill>
                <a:srgbClr val="EA7600"/>
              </a:solidFill>
            </a:endParaRPr>
          </a:p>
        </p:txBody>
      </p:sp>
      <p:pic>
        <p:nvPicPr>
          <p:cNvPr id="3" name="Picture 2">
            <a:extLst>
              <a:ext uri="{FF2B5EF4-FFF2-40B4-BE49-F238E27FC236}">
                <a16:creationId xmlns:a16="http://schemas.microsoft.com/office/drawing/2014/main" id="{0519A577-2E9C-432E-80C2-E08F8DC9C1A0}"/>
              </a:ext>
            </a:extLst>
          </p:cNvPr>
          <p:cNvPicPr>
            <a:picLocks noChangeAspect="1"/>
          </p:cNvPicPr>
          <p:nvPr/>
        </p:nvPicPr>
        <p:blipFill>
          <a:blip r:embed="rId3"/>
          <a:stretch>
            <a:fillRect/>
          </a:stretch>
        </p:blipFill>
        <p:spPr>
          <a:xfrm>
            <a:off x="414068" y="400467"/>
            <a:ext cx="7953555" cy="5268505"/>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a:off x="668741" y="236693"/>
            <a:ext cx="1368708" cy="707886"/>
          </a:xfrm>
          <a:prstGeom prst="rect">
            <a:avLst/>
          </a:prstGeom>
          <a:noFill/>
        </p:spPr>
        <p:txBody>
          <a:bodyPr wrap="none" rtlCol="0">
            <a:spAutoFit/>
          </a:bodyPr>
          <a:lstStyle/>
          <a:p>
            <a:r>
              <a:rPr lang="en-GB" sz="2800" b="1" dirty="0">
                <a:solidFill>
                  <a:srgbClr val="FFFF00"/>
                </a:solidFill>
                <a:latin typeface="Calibri" panose="020F0502020204030204" pitchFamily="34" charset="0"/>
                <a:ea typeface="Times New Roman" panose="02020603050405020304" pitchFamily="18" charset="0"/>
                <a:cs typeface="Calibri" panose="020F0502020204030204" pitchFamily="34" charset="0"/>
              </a:rPr>
              <a:t>Yellow</a:t>
            </a:r>
            <a:r>
              <a:rPr lang="en-GB" sz="2800" dirty="0">
                <a:solidFill>
                  <a:srgbClr val="FFFF00"/>
                </a:solidFill>
                <a:latin typeface="Calibri" panose="020F0502020204030204" pitchFamily="34" charset="0"/>
                <a:ea typeface="Times New Roman" panose="02020603050405020304" pitchFamily="18" charset="0"/>
                <a:cs typeface="Calibri" panose="020F0502020204030204" pitchFamily="34" charset="0"/>
              </a:rPr>
              <a:t>:</a:t>
            </a:r>
            <a:r>
              <a:rPr lang="en-GB" sz="4000" b="1" dirty="0">
                <a:latin typeface="Calibri Light" panose="020F0302020204030204" pitchFamily="34" charset="0"/>
                <a:ea typeface="Times New Roman" panose="02020603050405020304" pitchFamily="18" charset="0"/>
                <a:cs typeface="Times New Roman" panose="02020603050405020304" pitchFamily="18" charset="0"/>
              </a:rPr>
              <a:t> </a:t>
            </a:r>
            <a:endParaRPr lang="en-GB" sz="2800" dirty="0"/>
          </a:p>
        </p:txBody>
      </p:sp>
    </p:spTree>
    <p:extLst>
      <p:ext uri="{BB962C8B-B14F-4D97-AF65-F5344CB8AC3E}">
        <p14:creationId xmlns:p14="http://schemas.microsoft.com/office/powerpoint/2010/main" val="3989741145"/>
      </p:ext>
    </p:extLst>
  </p:cSld>
  <p:clrMapOvr>
    <a:masterClrMapping/>
  </p:clrMapOvr>
</p:sld>
</file>

<file path=ppt/theme/theme1.xml><?xml version="1.0" encoding="utf-8"?>
<a:theme xmlns:a="http://schemas.openxmlformats.org/drawingml/2006/main" name="1_Office Theme">
  <a:themeElements>
    <a:clrScheme name="Custom 6">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EA7600"/>
      </a:hlink>
      <a:folHlink>
        <a:srgbClr val="EA760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582E3F0B451F429F9F329D40B1CC70" ma:contentTypeVersion="2" ma:contentTypeDescription="Create a new document." ma:contentTypeScope="" ma:versionID="e499d92c5c79f407f2123e0fa7c8017f">
  <xsd:schema xmlns:xsd="http://www.w3.org/2001/XMLSchema" xmlns:xs="http://www.w3.org/2001/XMLSchema" xmlns:p="http://schemas.microsoft.com/office/2006/metadata/properties" xmlns:ns2="43fe4aeb-1f48-488d-80a1-725046893158" targetNamespace="http://schemas.microsoft.com/office/2006/metadata/properties" ma:root="true" ma:fieldsID="adc8e72bfa5a4f6ca800327ae8a5fbe3" ns2:_="">
    <xsd:import namespace="43fe4aeb-1f48-488d-80a1-725046893158"/>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3fe4aeb-1f48-488d-80a1-7250468931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1336C6C-410E-4D48-B327-FE352682B9C0}"/>
</file>

<file path=customXml/itemProps2.xml><?xml version="1.0" encoding="utf-8"?>
<ds:datastoreItem xmlns:ds="http://schemas.openxmlformats.org/officeDocument/2006/customXml" ds:itemID="{6A5CCF57-7FE5-496B-9960-1555302D13C0}"/>
</file>

<file path=customXml/itemProps3.xml><?xml version="1.0" encoding="utf-8"?>
<ds:datastoreItem xmlns:ds="http://schemas.openxmlformats.org/officeDocument/2006/customXml" ds:itemID="{55366ED1-DDCA-4D15-88F8-EEFF1033E6DE}"/>
</file>

<file path=docProps/app.xml><?xml version="1.0" encoding="utf-8"?>
<Properties xmlns="http://schemas.openxmlformats.org/officeDocument/2006/extended-properties" xmlns:vt="http://schemas.openxmlformats.org/officeDocument/2006/docPropsVTypes">
  <Template/>
  <TotalTime>2738</TotalTime>
  <Words>577</Words>
  <Application>Microsoft Office PowerPoint</Application>
  <PresentationFormat>On-screen Show (4:3)</PresentationFormat>
  <Paragraphs>104</Paragraphs>
  <Slides>15</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MS Mincho</vt:lpstr>
      <vt:lpstr>Arial</vt:lpstr>
      <vt:lpstr>Calibri</vt:lpstr>
      <vt:lpstr>Calibri Light</vt:lpstr>
      <vt:lpstr>Times New Roman</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Office PC</dc:creator>
  <cp:lastModifiedBy>ZKhalid</cp:lastModifiedBy>
  <cp:revision>192</cp:revision>
  <dcterms:created xsi:type="dcterms:W3CDTF">2018-09-13T11:08:58Z</dcterms:created>
  <dcterms:modified xsi:type="dcterms:W3CDTF">2021-01-08T15:45:11Z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0x01010079582E3F0B451F429F9F329D40B1CC70</vt:lpwstr>
  </property>
</Properties>
</file>