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8" r:id="rId2"/>
    <p:sldId id="259" r:id="rId3"/>
    <p:sldId id="276" r:id="rId4"/>
    <p:sldId id="280" r:id="rId5"/>
    <p:sldId id="286" r:id="rId6"/>
    <p:sldId id="278" r:id="rId7"/>
    <p:sldId id="285" r:id="rId8"/>
    <p:sldId id="284" r:id="rId9"/>
    <p:sldId id="287" r:id="rId10"/>
    <p:sldId id="28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CCF00AA-D508-42A8-9EAD-1F253F715B2F}">
          <p14:sldIdLst>
            <p14:sldId id="258"/>
            <p14:sldId id="259"/>
            <p14:sldId id="276"/>
            <p14:sldId id="280"/>
            <p14:sldId id="286"/>
            <p14:sldId id="278"/>
            <p14:sldId id="285"/>
            <p14:sldId id="284"/>
            <p14:sldId id="287"/>
            <p14:sldId id="288"/>
          </p14:sldIdLst>
        </p14:section>
        <p14:section name="Untitled Section" id="{9C12A32F-C818-4259-9221-E4AC15CFA64D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5400"/>
    <a:srgbClr val="2AB000"/>
    <a:srgbClr val="2BB400"/>
    <a:srgbClr val="B7E915"/>
    <a:srgbClr val="BAFF97"/>
    <a:srgbClr val="5FD75F"/>
    <a:srgbClr val="B9EDB9"/>
    <a:srgbClr val="87E1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8" autoAdjust="0"/>
    <p:restoredTop sz="83602" autoAdjust="0"/>
  </p:normalViewPr>
  <p:slideViewPr>
    <p:cSldViewPr>
      <p:cViewPr varScale="1">
        <p:scale>
          <a:sx n="51" d="100"/>
          <a:sy n="51" d="100"/>
        </p:scale>
        <p:origin x="39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B29C80-079F-4585-B31F-7478CC917868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17C22A-4366-4C40-A752-61D565791D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1188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You will need</a:t>
            </a:r>
            <a:r>
              <a:rPr lang="en-GB" dirty="0"/>
              <a:t>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M</a:t>
            </a:r>
            <a:r>
              <a:rPr lang="en-GB" dirty="0" smtClean="0"/>
              <a:t>ini</a:t>
            </a:r>
            <a:r>
              <a:rPr lang="en-GB" baseline="0" dirty="0" smtClean="0"/>
              <a:t> whiteboards/exercise books.</a:t>
            </a:r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7C22A-4366-4C40-A752-61D565791D9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97917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7C22A-4366-4C40-A752-61D565791D9D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128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7C22A-4366-4C40-A752-61D565791D9D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9791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7C22A-4366-4C40-A752-61D565791D9D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68384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/>
              <a:t>Some suggestions that might lead the students towards interesting discoveries…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7C22A-4366-4C40-A752-61D565791D9D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4695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/>
              <a:t>Link from this slide to an exploration of the algebra behind this first sequence of calculations.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7C22A-4366-4C40-A752-61D565791D9D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2670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7C22A-4366-4C40-A752-61D565791D9D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95894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7C22A-4366-4C40-A752-61D565791D9D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41777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7C22A-4366-4C40-A752-61D565791D9D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84710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17C22A-4366-4C40-A752-61D565791D9D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092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5D1C-8E7E-438C-A0DF-BA283E6D581C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E916-E288-4E38-8C50-1F1C50BBE4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768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5D1C-8E7E-438C-A0DF-BA283E6D581C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E916-E288-4E38-8C50-1F1C50BBE4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879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5D1C-8E7E-438C-A0DF-BA283E6D581C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E916-E288-4E38-8C50-1F1C50BBE4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1983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5D1C-8E7E-438C-A0DF-BA283E6D581C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E916-E288-4E38-8C50-1F1C50BBE4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711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5D1C-8E7E-438C-A0DF-BA283E6D581C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E916-E288-4E38-8C50-1F1C50BBE4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3724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5D1C-8E7E-438C-A0DF-BA283E6D581C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E916-E288-4E38-8C50-1F1C50BBE4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1176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5D1C-8E7E-438C-A0DF-BA283E6D581C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E916-E288-4E38-8C50-1F1C50BBE4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979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5D1C-8E7E-438C-A0DF-BA283E6D581C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E916-E288-4E38-8C50-1F1C50BBE4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4766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5D1C-8E7E-438C-A0DF-BA283E6D581C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E916-E288-4E38-8C50-1F1C50BBE4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26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5D1C-8E7E-438C-A0DF-BA283E6D581C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E916-E288-4E38-8C50-1F1C50BBE4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7398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5D1C-8E7E-438C-A0DF-BA283E6D581C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E916-E288-4E38-8C50-1F1C50BBE4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6652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75000"/>
              </a:schemeClr>
            </a:gs>
            <a:gs pos="28000">
              <a:schemeClr val="accent5">
                <a:lumMod val="60000"/>
                <a:lumOff val="40000"/>
              </a:schemeClr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85D1C-8E7E-438C-A0DF-BA283E6D581C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E6E916-E288-4E38-8C50-1F1C50BBE4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9432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© Hamilton </a:t>
            </a:r>
            <a:r>
              <a:rPr lang="en-GB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Trust</a:t>
            </a:r>
            <a:endParaRPr lang="en-GB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5169" y="1556792"/>
            <a:ext cx="8461448" cy="1897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3200" b="1" dirty="0">
                <a:solidFill>
                  <a:schemeClr val="accent5">
                    <a:lumMod val="50000"/>
                  </a:schemeClr>
                </a:solidFill>
              </a:rPr>
              <a:t>Numeracy </a:t>
            </a:r>
            <a:r>
              <a:rPr lang="en-GB" sz="3200" b="1" dirty="0" smtClean="0">
                <a:solidFill>
                  <a:schemeClr val="accent5">
                    <a:lumMod val="50000"/>
                  </a:schemeClr>
                </a:solidFill>
              </a:rPr>
              <a:t>focus</a:t>
            </a:r>
            <a:r>
              <a:rPr lang="en-GB" sz="3200" b="1" dirty="0">
                <a:solidFill>
                  <a:schemeClr val="accent5">
                    <a:lumMod val="50000"/>
                  </a:schemeClr>
                </a:solidFill>
              </a:rPr>
              <a:t>:</a:t>
            </a:r>
            <a:endParaRPr lang="en-GB" sz="2800" dirty="0">
              <a:solidFill>
                <a:schemeClr val="accent5">
                  <a:lumMod val="50000"/>
                </a:schemeClr>
              </a:solidFill>
            </a:endParaRPr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accent5">
                    <a:lumMod val="50000"/>
                  </a:schemeClr>
                </a:solidFill>
              </a:rPr>
              <a:t>Use grid multiplication to multiply large numbers by a single digit number;</a:t>
            </a:r>
          </a:p>
          <a:p>
            <a:pPr marL="457200" indent="-457200"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accent5">
                    <a:lumMod val="50000"/>
                  </a:schemeClr>
                </a:solidFill>
              </a:rPr>
              <a:t>Use short multiplication if appropriate.</a:t>
            </a:r>
          </a:p>
        </p:txBody>
      </p:sp>
      <p:sp>
        <p:nvSpPr>
          <p:cNvPr id="5" name="Rectangle 4"/>
          <p:cNvSpPr/>
          <p:nvPr/>
        </p:nvSpPr>
        <p:spPr>
          <a:xfrm>
            <a:off x="395169" y="3501008"/>
            <a:ext cx="846144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3200" b="1" dirty="0">
                <a:solidFill>
                  <a:schemeClr val="accent5">
                    <a:lumMod val="50000"/>
                  </a:schemeClr>
                </a:solidFill>
              </a:rPr>
              <a:t>Problem solving focus: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accent5">
                    <a:lumMod val="50000"/>
                  </a:schemeClr>
                </a:solidFill>
              </a:rPr>
              <a:t>Recognise and describe patterns: orally, in writing and using algebra;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accent5">
                    <a:lumMod val="50000"/>
                  </a:schemeClr>
                </a:solidFill>
              </a:rPr>
              <a:t>Begin to explain the patterns in multiplications of consecutive numbers by 8.</a:t>
            </a:r>
          </a:p>
        </p:txBody>
      </p:sp>
      <p:sp>
        <p:nvSpPr>
          <p:cNvPr id="7" name="Rectangle 6"/>
          <p:cNvSpPr/>
          <p:nvPr/>
        </p:nvSpPr>
        <p:spPr>
          <a:xfrm>
            <a:off x="179512" y="29208"/>
            <a:ext cx="8856984" cy="10464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Excellent </a:t>
            </a:r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Eights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GB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Students explore patterns when multiplying numbers with consecutive digits by </a:t>
            </a:r>
            <a:r>
              <a:rPr lang="en-GB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8</a:t>
            </a:r>
            <a:endParaRPr lang="en-US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357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722679" y="29208"/>
            <a:ext cx="38064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Excellent </a:t>
            </a:r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Eights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© Hamilton </a:t>
            </a:r>
            <a:r>
              <a:rPr lang="en-GB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Trust</a:t>
            </a:r>
            <a:endParaRPr lang="en-GB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-434603" y="770611"/>
            <a:ext cx="9224268" cy="5718057"/>
            <a:chOff x="4265889" y="4319102"/>
            <a:chExt cx="3465220" cy="1915365"/>
          </a:xfrm>
        </p:grpSpPr>
        <p:pic>
          <p:nvPicPr>
            <p:cNvPr id="9" name="Picture 2" descr="Image result for blackboard 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3998" y="4319102"/>
              <a:ext cx="3147111" cy="1915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 rot="20485846">
              <a:off x="4265889" y="4406921"/>
              <a:ext cx="12155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b="1" dirty="0">
                  <a:solidFill>
                    <a:schemeClr val="bg1"/>
                  </a:solidFill>
                  <a:latin typeface="Viner Hand ITC" panose="03070502030502020203" pitchFamily="66" charset="0"/>
                  <a:ea typeface="Ebrima" panose="02000000000000000000" pitchFamily="2" charset="0"/>
                  <a:cs typeface="Ebrima" panose="02000000000000000000" pitchFamily="2" charset="0"/>
                </a:rPr>
                <a:t>Proof</a:t>
              </a:r>
            </a:p>
          </p:txBody>
        </p:sp>
      </p:grpSp>
      <p:sp>
        <p:nvSpPr>
          <p:cNvPr id="11" name="Rectangle 10"/>
          <p:cNvSpPr/>
          <p:nvPr/>
        </p:nvSpPr>
        <p:spPr>
          <a:xfrm>
            <a:off x="6199881" y="5498120"/>
            <a:ext cx="16407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Viner Hand ITC" panose="03070502030502020203" pitchFamily="66" charset="0"/>
              </a:rPr>
              <a:t>Back to investigation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72534" y="1704985"/>
            <a:ext cx="7243881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800" dirty="0">
                <a:solidFill>
                  <a:schemeClr val="bg1"/>
                </a:solidFill>
                <a:latin typeface="Berlin Sans FB" panose="020E0602020502020306" pitchFamily="34" charset="0"/>
              </a:rPr>
              <a:t>The fourth line is:  </a:t>
            </a:r>
            <a:r>
              <a:rPr lang="en-GB" sz="2800" dirty="0">
                <a:solidFill>
                  <a:srgbClr val="FFFF00"/>
                </a:solidFill>
                <a:latin typeface="Berlin Sans FB" panose="020E0602020502020306" pitchFamily="34" charset="0"/>
              </a:rPr>
              <a:t>8(1000a + 100(a+1) + 10(a + 2) + (a + 3)) + (a + 3) </a:t>
            </a:r>
            <a:r>
              <a:rPr lang="en-GB" sz="2800" dirty="0">
                <a:solidFill>
                  <a:schemeClr val="bg1"/>
                </a:solidFill>
                <a:latin typeface="Berlin Sans FB" panose="020E0602020502020306" pitchFamily="34" charset="0"/>
              </a:rPr>
              <a:t> which is </a:t>
            </a:r>
            <a:r>
              <a:rPr lang="en-GB" sz="2800" dirty="0">
                <a:solidFill>
                  <a:schemeClr val="accent6"/>
                </a:solidFill>
                <a:latin typeface="Berlin Sans FB" panose="020E0602020502020306" pitchFamily="34" charset="0"/>
              </a:rPr>
              <a:t>8889a + </a:t>
            </a:r>
            <a:r>
              <a:rPr lang="en-GB" sz="2800" dirty="0" smtClean="0">
                <a:solidFill>
                  <a:schemeClr val="accent6"/>
                </a:solidFill>
                <a:latin typeface="Berlin Sans FB" panose="020E0602020502020306" pitchFamily="34" charset="0"/>
              </a:rPr>
              <a:t>987</a:t>
            </a:r>
            <a:r>
              <a:rPr lang="en-GB" sz="28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, etc</a:t>
            </a:r>
            <a:r>
              <a:rPr lang="en-GB" sz="2800" dirty="0">
                <a:solidFill>
                  <a:schemeClr val="bg1"/>
                </a:solidFill>
                <a:latin typeface="Berlin Sans FB" panose="020E0602020502020306" pitchFamily="34" charset="0"/>
              </a:rPr>
              <a:t>.</a:t>
            </a:r>
          </a:p>
          <a:p>
            <a:r>
              <a:rPr lang="en-GB" sz="2800" dirty="0">
                <a:solidFill>
                  <a:schemeClr val="bg1"/>
                </a:solidFill>
                <a:latin typeface="Berlin Sans FB" panose="020E0602020502020306" pitchFamily="34" charset="0"/>
              </a:rPr>
              <a:t>If we let a = 1, then the sequence of answers is:</a:t>
            </a:r>
          </a:p>
          <a:p>
            <a:pPr>
              <a:spcAft>
                <a:spcPts val="1200"/>
              </a:spcAft>
            </a:pPr>
            <a:r>
              <a:rPr lang="en-GB" sz="3000" dirty="0">
                <a:solidFill>
                  <a:schemeClr val="accent6"/>
                </a:solidFill>
                <a:latin typeface="Berlin Sans FB" panose="020E0602020502020306" pitchFamily="34" charset="0"/>
              </a:rPr>
              <a:t>9</a:t>
            </a:r>
            <a:r>
              <a:rPr lang="en-GB" sz="2800" dirty="0">
                <a:solidFill>
                  <a:schemeClr val="bg1"/>
                </a:solidFill>
                <a:latin typeface="Berlin Sans FB" panose="020E0602020502020306" pitchFamily="34" charset="0"/>
              </a:rPr>
              <a:t>, </a:t>
            </a:r>
            <a:r>
              <a:rPr lang="en-GB" sz="3000" dirty="0">
                <a:solidFill>
                  <a:schemeClr val="accent6"/>
                </a:solidFill>
                <a:latin typeface="Berlin Sans FB" panose="020E0602020502020306" pitchFamily="34" charset="0"/>
              </a:rPr>
              <a:t>98</a:t>
            </a:r>
            <a:r>
              <a:rPr lang="en-GB" sz="2800" dirty="0">
                <a:solidFill>
                  <a:schemeClr val="bg1"/>
                </a:solidFill>
                <a:latin typeface="Berlin Sans FB" panose="020E0602020502020306" pitchFamily="34" charset="0"/>
              </a:rPr>
              <a:t>, </a:t>
            </a:r>
            <a:r>
              <a:rPr lang="en-GB" sz="3000" dirty="0">
                <a:solidFill>
                  <a:schemeClr val="accent6"/>
                </a:solidFill>
                <a:latin typeface="Berlin Sans FB" panose="020E0602020502020306" pitchFamily="34" charset="0"/>
              </a:rPr>
              <a:t>987</a:t>
            </a:r>
            <a:r>
              <a:rPr lang="en-GB" sz="2800" dirty="0">
                <a:solidFill>
                  <a:schemeClr val="bg1"/>
                </a:solidFill>
                <a:latin typeface="Berlin Sans FB" panose="020E0602020502020306" pitchFamily="34" charset="0"/>
              </a:rPr>
              <a:t>, </a:t>
            </a:r>
            <a:r>
              <a:rPr lang="en-GB" sz="3000" dirty="0">
                <a:solidFill>
                  <a:schemeClr val="accent6"/>
                </a:solidFill>
                <a:latin typeface="Berlin Sans FB" panose="020E0602020502020306" pitchFamily="34" charset="0"/>
              </a:rPr>
              <a:t>9876</a:t>
            </a:r>
            <a:r>
              <a:rPr lang="en-GB" sz="2800" dirty="0">
                <a:solidFill>
                  <a:schemeClr val="bg1"/>
                </a:solidFill>
                <a:latin typeface="Berlin Sans FB" panose="020E0602020502020306" pitchFamily="34" charset="0"/>
              </a:rPr>
              <a:t>, </a:t>
            </a:r>
            <a:r>
              <a:rPr lang="en-GB" sz="2800" dirty="0" err="1">
                <a:solidFill>
                  <a:schemeClr val="bg1"/>
                </a:solidFill>
                <a:latin typeface="Berlin Sans FB" panose="020E0602020502020306" pitchFamily="34" charset="0"/>
              </a:rPr>
              <a:t>etc</a:t>
            </a:r>
            <a:r>
              <a:rPr lang="en-GB" sz="2800" dirty="0">
                <a:solidFill>
                  <a:schemeClr val="bg1"/>
                </a:solidFill>
                <a:latin typeface="Berlin Sans FB" panose="020E0602020502020306" pitchFamily="34" charset="0"/>
              </a:rPr>
              <a:t>…!</a:t>
            </a:r>
          </a:p>
          <a:p>
            <a:pPr>
              <a:spcBef>
                <a:spcPts val="800"/>
              </a:spcBef>
              <a:spcAft>
                <a:spcPts val="1200"/>
              </a:spcAft>
            </a:pPr>
            <a:r>
              <a:rPr lang="en-GB" sz="2800" dirty="0">
                <a:solidFill>
                  <a:schemeClr val="bg1"/>
                </a:solidFill>
                <a:latin typeface="Berlin Sans FB" panose="020E0602020502020306" pitchFamily="34" charset="0"/>
              </a:rPr>
              <a:t>If a = 2 … what do we get? 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GB" sz="2800" dirty="0">
                <a:solidFill>
                  <a:schemeClr val="bg1"/>
                </a:solidFill>
                <a:latin typeface="Berlin Sans FB" panose="020E0602020502020306" pitchFamily="34" charset="0"/>
              </a:rPr>
              <a:t>Predict what happens if a = 3 …</a:t>
            </a:r>
          </a:p>
          <a:p>
            <a:pPr>
              <a:spcAft>
                <a:spcPts val="800"/>
              </a:spcAft>
            </a:pPr>
            <a:endParaRPr lang="en-GB" sz="2800" dirty="0">
              <a:solidFill>
                <a:schemeClr val="bg1"/>
              </a:solidFill>
              <a:latin typeface="Berlin Sans FB" panose="020E0602020502020306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606702">
            <a:off x="7517768" y="1004979"/>
            <a:ext cx="11319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Viner Hand ITC" panose="03070502030502020203" pitchFamily="66" charset="0"/>
                <a:ea typeface="Ebrima" panose="02000000000000000000" pitchFamily="2" charset="0"/>
                <a:cs typeface="Ebrima" panose="02000000000000000000" pitchFamily="2" charset="0"/>
              </a:rPr>
              <a:t>2 of 2</a:t>
            </a:r>
          </a:p>
        </p:txBody>
      </p:sp>
      <p:pic>
        <p:nvPicPr>
          <p:cNvPr id="12" name="Picture 4" descr="Related image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3" t="15487" r="13844" b="13457"/>
          <a:stretch/>
        </p:blipFill>
        <p:spPr bwMode="auto">
          <a:xfrm>
            <a:off x="7723698" y="5464889"/>
            <a:ext cx="720080" cy="72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7218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2722679" y="29208"/>
            <a:ext cx="38064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Excellent </a:t>
            </a:r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Eights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© Hamilton </a:t>
            </a:r>
            <a:r>
              <a:rPr lang="en-GB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Trust</a:t>
            </a:r>
            <a:endParaRPr lang="en-GB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34348" y="478934"/>
            <a:ext cx="8430140" cy="1622827"/>
            <a:chOff x="534348" y="478934"/>
            <a:chExt cx="8430140" cy="1622827"/>
          </a:xfrm>
        </p:grpSpPr>
        <p:sp>
          <p:nvSpPr>
            <p:cNvPr id="7" name="Rectangle 6"/>
            <p:cNvSpPr/>
            <p:nvPr/>
          </p:nvSpPr>
          <p:spPr>
            <a:xfrm>
              <a:off x="534348" y="1140958"/>
              <a:ext cx="8430140" cy="830997"/>
            </a:xfrm>
            <a:prstGeom prst="rect">
              <a:avLst/>
            </a:prstGeom>
            <a:ln w="38100">
              <a:noFill/>
            </a:ln>
          </p:spPr>
          <p:txBody>
            <a:bodyPr wrap="square">
              <a:spAutoFit/>
            </a:bodyPr>
            <a:lstStyle/>
            <a:p>
              <a:pPr lvl="0"/>
              <a:r>
                <a:rPr lang="en-GB" sz="2400" b="1" dirty="0">
                  <a:solidFill>
                    <a:schemeClr val="accent5">
                      <a:lumMod val="50000"/>
                    </a:schemeClr>
                  </a:solidFill>
                </a:rPr>
                <a:t>1. Write 8 x 1 + 1 = and work it out.</a:t>
              </a:r>
            </a:p>
            <a:p>
              <a:pPr lvl="0"/>
              <a:r>
                <a:rPr lang="en-GB" sz="2400" b="1" dirty="0">
                  <a:solidFill>
                    <a:schemeClr val="accent5">
                      <a:lumMod val="50000"/>
                    </a:schemeClr>
                  </a:solidFill>
                </a:rPr>
                <a:t>Remember to do the multiplication first and then the addition</a:t>
              </a:r>
              <a:r>
                <a:rPr lang="en-GB" sz="2400" b="1" dirty="0" smtClean="0">
                  <a:solidFill>
                    <a:schemeClr val="accent5">
                      <a:lumMod val="50000"/>
                    </a:schemeClr>
                  </a:solidFill>
                </a:rPr>
                <a:t>.</a:t>
              </a:r>
              <a:endParaRPr lang="en-GB" sz="2400" b="1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6244939" y="478934"/>
              <a:ext cx="2244069" cy="1622827"/>
              <a:chOff x="6157784" y="1473897"/>
              <a:chExt cx="2244069" cy="1622827"/>
            </a:xfrm>
          </p:grpSpPr>
          <p:pic>
            <p:nvPicPr>
              <p:cNvPr id="45" name="Picture 44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20000" contrast="40000"/>
                        </a14:imgEffect>
                      </a14:imgLayer>
                    </a14:imgProps>
                  </a:ext>
                </a:extLst>
              </a:blip>
              <a:srcRect b="16633"/>
              <a:stretch/>
            </p:blipFill>
            <p:spPr>
              <a:xfrm>
                <a:off x="6157784" y="1473897"/>
                <a:ext cx="1922258" cy="1622827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  <a:scene3d>
                <a:camera prst="isometricOffAxis1Top"/>
                <a:lightRig rig="threePt" dir="t"/>
              </a:scene3d>
            </p:spPr>
          </p:pic>
          <p:pic>
            <p:nvPicPr>
              <p:cNvPr id="66" name="Picture 65" descr="Image result for pencil 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58229" y="1789401"/>
                <a:ext cx="643624" cy="6436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46" name="Rectangle 45"/>
          <p:cNvSpPr/>
          <p:nvPr/>
        </p:nvSpPr>
        <p:spPr>
          <a:xfrm>
            <a:off x="534348" y="2151178"/>
            <a:ext cx="7632848" cy="461665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2. Write 8 x 12 + 2 = and work it out.</a:t>
            </a:r>
          </a:p>
        </p:txBody>
      </p:sp>
      <p:sp>
        <p:nvSpPr>
          <p:cNvPr id="47" name="Rectangle 46"/>
          <p:cNvSpPr/>
          <p:nvPr/>
        </p:nvSpPr>
        <p:spPr>
          <a:xfrm>
            <a:off x="534232" y="2851407"/>
            <a:ext cx="7133996" cy="461665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3. Write 8 x 123 + 3 = and work it out.</a:t>
            </a:r>
          </a:p>
        </p:txBody>
      </p:sp>
      <p:sp>
        <p:nvSpPr>
          <p:cNvPr id="72" name="Speech Bubble: Rectangle with Corners Rounded 71"/>
          <p:cNvSpPr/>
          <p:nvPr/>
        </p:nvSpPr>
        <p:spPr>
          <a:xfrm>
            <a:off x="5777777" y="2417265"/>
            <a:ext cx="2952328" cy="1176134"/>
          </a:xfrm>
          <a:prstGeom prst="wedgeRoundRectCallout">
            <a:avLst>
              <a:gd name="adj1" fmla="val 69304"/>
              <a:gd name="adj2" fmla="val -41756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</a:rPr>
              <a:t>Can you describe how this sequence of calculations progresses (the questions, not the answers)?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34232" y="3589487"/>
            <a:ext cx="7133996" cy="830997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4. Write 8 x 1234 + 4 = and work it out.</a:t>
            </a:r>
          </a:p>
          <a:p>
            <a:pPr lvl="0"/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Use the grid method to help you: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419205"/>
              </p:ext>
            </p:extLst>
          </p:nvPr>
        </p:nvGraphicFramePr>
        <p:xfrm>
          <a:off x="678248" y="4681027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08725399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30291034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27700061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91932469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0375670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x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6650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dirty="0">
                          <a:solidFill>
                            <a:schemeClr val="bg1"/>
                          </a:solidFill>
                        </a:rPr>
                        <a:t>8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8000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74627087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6876256" y="5051867"/>
            <a:ext cx="1296144" cy="3708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b="1" dirty="0">
                <a:solidFill>
                  <a:schemeClr val="tx1"/>
                </a:solidFill>
              </a:rPr>
              <a:t>= _______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876256" y="5048320"/>
            <a:ext cx="1296144" cy="3708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b="1" dirty="0">
                <a:solidFill>
                  <a:schemeClr val="tx1"/>
                </a:solidFill>
              </a:rPr>
              <a:t>= </a:t>
            </a:r>
            <a:r>
              <a:rPr lang="en-GB" b="1" dirty="0" smtClean="0">
                <a:solidFill>
                  <a:schemeClr val="tx1"/>
                </a:solidFill>
              </a:rPr>
              <a:t>9872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20377" y="5654124"/>
            <a:ext cx="7133996" cy="461665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4. Keep going like this.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3653426" y="5392435"/>
            <a:ext cx="4493384" cy="1099780"/>
            <a:chOff x="5866605" y="4407034"/>
            <a:chExt cx="3287124" cy="21623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7" name="Group 26"/>
            <p:cNvGrpSpPr/>
            <p:nvPr/>
          </p:nvGrpSpPr>
          <p:grpSpPr>
            <a:xfrm>
              <a:off x="5866605" y="4407034"/>
              <a:ext cx="3287124" cy="2162308"/>
              <a:chOff x="5866605" y="4407034"/>
              <a:chExt cx="3287124" cy="2162308"/>
            </a:xfrm>
          </p:grpSpPr>
          <p:sp>
            <p:nvSpPr>
              <p:cNvPr id="30" name="Scroll: Horizontal 29"/>
              <p:cNvSpPr/>
              <p:nvPr/>
            </p:nvSpPr>
            <p:spPr>
              <a:xfrm>
                <a:off x="5866605" y="4407034"/>
                <a:ext cx="3107959" cy="2162308"/>
              </a:xfrm>
              <a:prstGeom prst="horizontalScroll">
                <a:avLst/>
              </a:prstGeom>
              <a:solidFill>
                <a:schemeClr val="bg2"/>
              </a:solidFill>
              <a:ln w="12700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6372244" y="4602524"/>
                <a:ext cx="27814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solidFill>
                      <a:schemeClr val="bg2">
                        <a:lumMod val="50000"/>
                      </a:schemeClr>
                    </a:solidFill>
                    <a:latin typeface="Berlin Sans FB" panose="020E0602020502020306" pitchFamily="34" charset="0"/>
                  </a:rPr>
                  <a:t>Problem Solving </a:t>
                </a:r>
                <a:r>
                  <a:rPr lang="en-GB" sz="2800" b="1" dirty="0">
                    <a:solidFill>
                      <a:schemeClr val="bg2">
                        <a:lumMod val="50000"/>
                      </a:schemeClr>
                    </a:solidFill>
                    <a:latin typeface="Berlin Sans FB" panose="020E0602020502020306" pitchFamily="34" charset="0"/>
                  </a:rPr>
                  <a:t>Skills</a:t>
                </a:r>
                <a:endParaRPr lang="en-GB" b="1" dirty="0">
                  <a:solidFill>
                    <a:schemeClr val="bg2">
                      <a:lumMod val="50000"/>
                    </a:schemeClr>
                  </a:solidFill>
                  <a:latin typeface="Berlin Sans FB" panose="020E0602020502020306" pitchFamily="34" charset="0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6182819" y="5470452"/>
              <a:ext cx="25916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Comic Sans MS" panose="030F0702030302020204" pitchFamily="66" charset="0"/>
                </a:rPr>
                <a:t>Can you  </a:t>
              </a:r>
              <a:r>
                <a:rPr lang="en-GB" b="1" dirty="0">
                  <a:latin typeface="Comic Sans MS" panose="030F0702030302020204" pitchFamily="66" charset="0"/>
                </a:rPr>
                <a:t>predict </a:t>
              </a:r>
              <a:r>
                <a:rPr lang="en-GB" dirty="0">
                  <a:latin typeface="Comic Sans MS" panose="030F0702030302020204" pitchFamily="66" charset="0"/>
                </a:rPr>
                <a:t>the answers?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6188767" y="979607"/>
            <a:ext cx="280923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Top"/>
              <a:lightRig rig="threePt" dir="t"/>
            </a:scene3d>
          </a:bodyPr>
          <a:lstStyle/>
          <a:p>
            <a:r>
              <a:rPr lang="en-GB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BIDMAS</a:t>
            </a:r>
          </a:p>
        </p:txBody>
      </p:sp>
    </p:spTree>
    <p:extLst>
      <p:ext uri="{BB962C8B-B14F-4D97-AF65-F5344CB8AC3E}">
        <p14:creationId xmlns:p14="http://schemas.microsoft.com/office/powerpoint/2010/main" val="1371396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72" grpId="0" animBg="1"/>
      <p:bldP spid="20" grpId="0"/>
      <p:bldP spid="4" grpId="0" animBg="1"/>
      <p:bldP spid="23" grpId="0" animBg="1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/>
          <p:cNvSpPr/>
          <p:nvPr/>
        </p:nvSpPr>
        <p:spPr>
          <a:xfrm>
            <a:off x="2722679" y="29208"/>
            <a:ext cx="38064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Excellent </a:t>
            </a:r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Eights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© Hamilton </a:t>
            </a:r>
            <a:r>
              <a:rPr lang="en-GB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Trust</a:t>
            </a:r>
            <a:endParaRPr lang="en-GB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3" name="Group 92"/>
          <p:cNvGrpSpPr/>
          <p:nvPr/>
        </p:nvGrpSpPr>
        <p:grpSpPr>
          <a:xfrm>
            <a:off x="2286148" y="836712"/>
            <a:ext cx="4679487" cy="3277526"/>
            <a:chOff x="2271884" y="1708285"/>
            <a:chExt cx="4679487" cy="3277526"/>
          </a:xfrm>
        </p:grpSpPr>
        <p:pic>
          <p:nvPicPr>
            <p:cNvPr id="94" name="Picture 93"/>
            <p:cNvPicPr>
              <a:picLocks noChangeAspect="1"/>
            </p:cNvPicPr>
            <p:nvPr/>
          </p:nvPicPr>
          <p:blipFill rotWithShape="1">
            <a:blip r:embed="rId3"/>
            <a:srcRect l="68259" t="5859" r="32" b="4678"/>
            <a:stretch/>
          </p:blipFill>
          <p:spPr>
            <a:xfrm>
              <a:off x="3658087" y="2613922"/>
              <a:ext cx="1827826" cy="2371889"/>
            </a:xfrm>
            <a:prstGeom prst="rect">
              <a:avLst/>
            </a:prstGeom>
            <a:ln w="6350">
              <a:solidFill>
                <a:schemeClr val="tx1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5" name="Rectangle 94"/>
            <p:cNvSpPr/>
            <p:nvPr/>
          </p:nvSpPr>
          <p:spPr>
            <a:xfrm>
              <a:off x="2271884" y="1708285"/>
              <a:ext cx="4679487" cy="175432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>
                  <a:ln w="6600">
                    <a:solidFill>
                      <a:schemeClr val="bg1">
                        <a:lumMod val="95000"/>
                      </a:schemeClr>
                    </a:solidFill>
                    <a:prstDash val="solid"/>
                  </a:ln>
                  <a:solidFill>
                    <a:schemeClr val="accent5">
                      <a:lumMod val="50000"/>
                    </a:schemeClr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AR CHRISTY" panose="02000000000000000000" pitchFamily="2" charset="0"/>
                </a:rPr>
                <a:t>Ideas in the mix</a:t>
              </a:r>
            </a:p>
            <a:p>
              <a:pPr algn="ctr"/>
              <a:endParaRPr lang="en-US" sz="5400" b="1" cap="none" spc="0" dirty="0">
                <a:ln w="66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 CHRISTY" panose="02000000000000000000" pitchFamily="2" charset="0"/>
              </a:endParaRPr>
            </a:p>
          </p:txBody>
        </p:sp>
      </p:grpSp>
      <p:sp>
        <p:nvSpPr>
          <p:cNvPr id="96" name="Speech Bubble: Rectangle with Corners Rounded 95"/>
          <p:cNvSpPr/>
          <p:nvPr/>
        </p:nvSpPr>
        <p:spPr>
          <a:xfrm>
            <a:off x="648032" y="1849688"/>
            <a:ext cx="2691495" cy="1003248"/>
          </a:xfrm>
          <a:prstGeom prst="wedgeRoundRectCallout">
            <a:avLst>
              <a:gd name="adj1" fmla="val 70502"/>
              <a:gd name="adj2" fmla="val 106559"/>
              <a:gd name="adj3" fmla="val 1666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</a:rPr>
              <a:t>So what’s going on to produce these sequences of numbers?</a:t>
            </a:r>
          </a:p>
        </p:txBody>
      </p:sp>
      <p:grpSp>
        <p:nvGrpSpPr>
          <p:cNvPr id="99" name="Group 98"/>
          <p:cNvGrpSpPr/>
          <p:nvPr/>
        </p:nvGrpSpPr>
        <p:grpSpPr>
          <a:xfrm>
            <a:off x="4860032" y="4251308"/>
            <a:ext cx="3395991" cy="2237360"/>
            <a:chOff x="5866605" y="4407034"/>
            <a:chExt cx="3107959" cy="223736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00" name="Group 99"/>
            <p:cNvGrpSpPr/>
            <p:nvPr/>
          </p:nvGrpSpPr>
          <p:grpSpPr>
            <a:xfrm>
              <a:off x="5866605" y="4407034"/>
              <a:ext cx="3107959" cy="2237360"/>
              <a:chOff x="5866605" y="4407034"/>
              <a:chExt cx="3107959" cy="2237360"/>
            </a:xfrm>
          </p:grpSpPr>
          <p:sp>
            <p:nvSpPr>
              <p:cNvPr id="102" name="Scroll: Horizontal 101"/>
              <p:cNvSpPr/>
              <p:nvPr/>
            </p:nvSpPr>
            <p:spPr>
              <a:xfrm>
                <a:off x="5866605" y="4407034"/>
                <a:ext cx="3107959" cy="2237360"/>
              </a:xfrm>
              <a:prstGeom prst="horizontalScroll">
                <a:avLst/>
              </a:prstGeom>
              <a:solidFill>
                <a:schemeClr val="bg2"/>
              </a:solidFill>
              <a:ln w="12700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3" name="TextBox 102"/>
              <p:cNvSpPr txBox="1"/>
              <p:nvPr/>
            </p:nvSpPr>
            <p:spPr>
              <a:xfrm>
                <a:off x="6102581" y="4681645"/>
                <a:ext cx="287198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b="1" dirty="0">
                    <a:solidFill>
                      <a:schemeClr val="bg2">
                        <a:lumMod val="50000"/>
                      </a:schemeClr>
                    </a:solidFill>
                    <a:latin typeface="Berlin Sans FB" panose="020E0602020502020306" pitchFamily="34" charset="0"/>
                  </a:rPr>
                  <a:t>Problem </a:t>
                </a:r>
                <a:r>
                  <a:rPr lang="en-GB" b="1" dirty="0" smtClean="0">
                    <a:solidFill>
                      <a:schemeClr val="bg2">
                        <a:lumMod val="50000"/>
                      </a:schemeClr>
                    </a:solidFill>
                    <a:latin typeface="Berlin Sans FB" panose="020E0602020502020306" pitchFamily="34" charset="0"/>
                  </a:rPr>
                  <a:t>Solving </a:t>
                </a:r>
                <a:r>
                  <a:rPr lang="en-GB" b="1" dirty="0">
                    <a:solidFill>
                      <a:schemeClr val="bg2">
                        <a:lumMod val="50000"/>
                      </a:schemeClr>
                    </a:solidFill>
                    <a:latin typeface="Berlin Sans FB" panose="020E0602020502020306" pitchFamily="34" charset="0"/>
                  </a:rPr>
                  <a:t>S</a:t>
                </a:r>
                <a:r>
                  <a:rPr lang="en-GB" b="1" dirty="0" smtClean="0">
                    <a:solidFill>
                      <a:schemeClr val="bg2">
                        <a:lumMod val="50000"/>
                      </a:schemeClr>
                    </a:solidFill>
                    <a:latin typeface="Berlin Sans FB" panose="020E0602020502020306" pitchFamily="34" charset="0"/>
                  </a:rPr>
                  <a:t>kills</a:t>
                </a:r>
                <a:endParaRPr lang="en-GB" b="1" dirty="0">
                  <a:solidFill>
                    <a:schemeClr val="bg2">
                      <a:lumMod val="50000"/>
                    </a:schemeClr>
                  </a:solidFill>
                  <a:latin typeface="Berlin Sans FB" panose="020E0602020502020306" pitchFamily="34" charset="0"/>
                </a:endParaRPr>
              </a:p>
            </p:txBody>
          </p:sp>
        </p:grpSp>
        <p:sp>
          <p:nvSpPr>
            <p:cNvPr id="101" name="TextBox 100"/>
            <p:cNvSpPr txBox="1"/>
            <p:nvPr/>
          </p:nvSpPr>
          <p:spPr>
            <a:xfrm>
              <a:off x="6242771" y="5083802"/>
              <a:ext cx="25916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latin typeface="Comic Sans MS" panose="030F0702030302020204" pitchFamily="66" charset="0"/>
                </a:rPr>
                <a:t>Make a note </a:t>
              </a:r>
              <a:r>
                <a:rPr lang="en-GB" dirty="0">
                  <a:latin typeface="Comic Sans MS" panose="030F0702030302020204" pitchFamily="66" charset="0"/>
                </a:rPr>
                <a:t>about any initial patterns or relationships you’ve spotted…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118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855152" y="798649"/>
            <a:ext cx="7560840" cy="189535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…looking at how the sequence </a:t>
            </a:r>
            <a:r>
              <a:rPr lang="en-GB" sz="2400" b="1" i="1" dirty="0">
                <a:solidFill>
                  <a:schemeClr val="accent5">
                    <a:lumMod val="50000"/>
                  </a:schemeClr>
                </a:solidFill>
              </a:rPr>
              <a:t>grows</a:t>
            </a: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 by finding the </a:t>
            </a:r>
            <a:r>
              <a:rPr lang="en-GB" sz="2400" b="1" i="1" dirty="0">
                <a:solidFill>
                  <a:schemeClr val="accent5">
                    <a:lumMod val="50000"/>
                  </a:schemeClr>
                </a:solidFill>
              </a:rPr>
              <a:t>difference</a:t>
            </a: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 between terms in the sequence, e.g. </a:t>
            </a:r>
          </a:p>
          <a:p>
            <a:pPr lvl="0"/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	(8 x 12) – (8 x 1) =  ___</a:t>
            </a:r>
          </a:p>
          <a:p>
            <a:pPr lvl="0"/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	(8 x 123) – (8 x 12) = ___  and so on…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722679" y="29208"/>
            <a:ext cx="38064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Excellent </a:t>
            </a:r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Eights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© Hamilton </a:t>
            </a:r>
            <a:r>
              <a:rPr lang="en-GB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Trust</a:t>
            </a:r>
            <a:endParaRPr lang="en-GB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73660" y="2561627"/>
            <a:ext cx="272382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2857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rlin Sans FB Demi" panose="020E0802020502020306" pitchFamily="34" charset="0"/>
              </a:rPr>
              <a:t>Try…</a:t>
            </a:r>
          </a:p>
        </p:txBody>
      </p:sp>
      <p:sp>
        <p:nvSpPr>
          <p:cNvPr id="17" name="Rectangle: Rounded Corners 16"/>
          <p:cNvSpPr/>
          <p:nvPr/>
        </p:nvSpPr>
        <p:spPr>
          <a:xfrm>
            <a:off x="683568" y="4035197"/>
            <a:ext cx="3960440" cy="189535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GB" sz="2000" b="1" dirty="0">
                <a:solidFill>
                  <a:schemeClr val="accent5">
                    <a:lumMod val="50000"/>
                  </a:schemeClr>
                </a:solidFill>
              </a:rPr>
              <a:t>…</a:t>
            </a:r>
            <a:r>
              <a:rPr lang="en-GB" sz="2200" b="1" dirty="0">
                <a:solidFill>
                  <a:schemeClr val="accent5">
                    <a:lumMod val="50000"/>
                  </a:schemeClr>
                </a:solidFill>
              </a:rPr>
              <a:t>writing</a:t>
            </a:r>
            <a:r>
              <a:rPr lang="en-GB" sz="2000" b="1" dirty="0">
                <a:solidFill>
                  <a:schemeClr val="accent5">
                    <a:lumMod val="50000"/>
                  </a:schemeClr>
                </a:solidFill>
              </a:rPr>
              <a:t> the multiples of 8 up to the 12th multiple and the multiples of 9 up to the 12</a:t>
            </a:r>
            <a:r>
              <a:rPr lang="en-GB" sz="2000" b="1" baseline="30000" dirty="0">
                <a:solidFill>
                  <a:schemeClr val="accent5">
                    <a:lumMod val="50000"/>
                  </a:schemeClr>
                </a:solidFill>
              </a:rPr>
              <a:t>th</a:t>
            </a:r>
            <a:r>
              <a:rPr lang="en-GB" sz="2000" b="1" dirty="0">
                <a:solidFill>
                  <a:schemeClr val="accent5">
                    <a:lumMod val="50000"/>
                  </a:schemeClr>
                </a:solidFill>
              </a:rPr>
              <a:t> multiple side by side</a:t>
            </a:r>
            <a:r>
              <a:rPr lang="en-GB" sz="2000" b="1" dirty="0" smtClean="0">
                <a:solidFill>
                  <a:schemeClr val="accent5">
                    <a:lumMod val="50000"/>
                  </a:schemeClr>
                </a:solidFill>
              </a:rPr>
              <a:t>…</a:t>
            </a:r>
            <a:endParaRPr lang="en-GB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8" name="Rectangle: Rounded Corners 17"/>
          <p:cNvSpPr/>
          <p:nvPr/>
        </p:nvSpPr>
        <p:spPr>
          <a:xfrm>
            <a:off x="5292080" y="4035196"/>
            <a:ext cx="3240360" cy="189535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…writing short multiplications for all of the calculations…</a:t>
            </a:r>
          </a:p>
        </p:txBody>
      </p:sp>
    </p:spTree>
    <p:extLst>
      <p:ext uri="{BB962C8B-B14F-4D97-AF65-F5344CB8AC3E}">
        <p14:creationId xmlns:p14="http://schemas.microsoft.com/office/powerpoint/2010/main" val="40337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2722679" y="29208"/>
            <a:ext cx="38064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Excellent </a:t>
            </a:r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Eights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© Hamilton </a:t>
            </a:r>
            <a:r>
              <a:rPr lang="en-GB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Trust</a:t>
            </a:r>
            <a:endParaRPr lang="en-GB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9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54" r="29634"/>
          <a:stretch/>
        </p:blipFill>
        <p:spPr>
          <a:xfrm>
            <a:off x="8043554" y="5497490"/>
            <a:ext cx="720080" cy="6737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37547" y="5679649"/>
            <a:ext cx="2772450" cy="64633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/>
              <a:t>Click to explore the algebra of this sequence…</a:t>
            </a:r>
          </a:p>
        </p:txBody>
      </p:sp>
      <p:sp>
        <p:nvSpPr>
          <p:cNvPr id="14" name="Speech Bubble: Rectangle with Corners Rounded 13"/>
          <p:cNvSpPr/>
          <p:nvPr/>
        </p:nvSpPr>
        <p:spPr>
          <a:xfrm>
            <a:off x="1979712" y="1069029"/>
            <a:ext cx="3744416" cy="1406215"/>
          </a:xfrm>
          <a:prstGeom prst="wedgeRoundRectCallout">
            <a:avLst>
              <a:gd name="adj1" fmla="val -99693"/>
              <a:gd name="adj2" fmla="val -40918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bg1"/>
                </a:solidFill>
              </a:rPr>
              <a:t>What is going on with this progression of numbers that results in the sequence</a:t>
            </a:r>
          </a:p>
          <a:p>
            <a:pPr algn="ctr"/>
            <a:r>
              <a:rPr lang="en-GB" sz="2000" b="1" dirty="0">
                <a:solidFill>
                  <a:schemeClr val="bg1"/>
                </a:solidFill>
              </a:rPr>
              <a:t>98,  987,  9876, </a:t>
            </a:r>
            <a:r>
              <a:rPr lang="en-GB" sz="2000" b="1" dirty="0" err="1">
                <a:solidFill>
                  <a:schemeClr val="bg1"/>
                </a:solidFill>
              </a:rPr>
              <a:t>etc</a:t>
            </a:r>
            <a:r>
              <a:rPr lang="en-GB" sz="2000" b="1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8" name="Picture 2" descr="Image result for why 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6" t="16662" r="13808" b="-2568"/>
          <a:stretch/>
        </p:blipFill>
        <p:spPr bwMode="auto">
          <a:xfrm>
            <a:off x="6048307" y="1083302"/>
            <a:ext cx="2016224" cy="160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Speech Bubble: Rectangle with Corners Rounded 14"/>
          <p:cNvSpPr/>
          <p:nvPr/>
        </p:nvSpPr>
        <p:spPr>
          <a:xfrm>
            <a:off x="4660905" y="2848518"/>
            <a:ext cx="3744416" cy="2164658"/>
          </a:xfrm>
          <a:prstGeom prst="wedgeRoundRectCallout">
            <a:avLst>
              <a:gd name="adj1" fmla="val 67842"/>
              <a:gd name="adj2" fmla="val -46967"/>
              <a:gd name="adj3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</a:rPr>
              <a:t>Can you try to use </a:t>
            </a:r>
            <a:r>
              <a:rPr lang="en-GB" sz="2000" b="1" i="1" dirty="0">
                <a:solidFill>
                  <a:srgbClr val="C00000"/>
                </a:solidFill>
              </a:rPr>
              <a:t>algebra</a:t>
            </a:r>
            <a:r>
              <a:rPr lang="en-GB" sz="2000" b="1" dirty="0">
                <a:solidFill>
                  <a:schemeClr val="tx1"/>
                </a:solidFill>
              </a:rPr>
              <a:t> to describe these calculations:</a:t>
            </a:r>
          </a:p>
          <a:p>
            <a:pPr algn="ctr"/>
            <a:r>
              <a:rPr lang="en-GB" sz="2000" b="1" dirty="0">
                <a:solidFill>
                  <a:schemeClr val="tx1"/>
                </a:solidFill>
              </a:rPr>
              <a:t>8 x 1 + 1 =</a:t>
            </a:r>
          </a:p>
          <a:p>
            <a:pPr algn="ctr"/>
            <a:r>
              <a:rPr lang="en-GB" sz="2000" b="1" dirty="0">
                <a:solidFill>
                  <a:schemeClr val="tx1"/>
                </a:solidFill>
              </a:rPr>
              <a:t>8 x 12 + 2 = </a:t>
            </a:r>
          </a:p>
          <a:p>
            <a:pPr algn="ctr"/>
            <a:r>
              <a:rPr lang="en-GB" sz="2000" b="1" dirty="0">
                <a:solidFill>
                  <a:schemeClr val="tx1"/>
                </a:solidFill>
              </a:rPr>
              <a:t>8 x 123 + 3 = </a:t>
            </a:r>
          </a:p>
          <a:p>
            <a:pPr algn="ctr"/>
            <a:r>
              <a:rPr lang="en-GB" sz="2000" b="1" dirty="0">
                <a:solidFill>
                  <a:schemeClr val="tx1"/>
                </a:solidFill>
              </a:rPr>
              <a:t>8 x 1234 + 4 =</a:t>
            </a:r>
          </a:p>
        </p:txBody>
      </p:sp>
      <p:pic>
        <p:nvPicPr>
          <p:cNvPr id="16" name="Picture 2" descr="Image result for give it a go 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271" y="3279386"/>
            <a:ext cx="2866800" cy="2302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elated image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806" flipH="1">
            <a:off x="7488689" y="5712848"/>
            <a:ext cx="665121" cy="71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08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692738" y="-56088"/>
            <a:ext cx="38064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Excellent </a:t>
            </a:r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Eights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© Hamilton </a:t>
            </a:r>
            <a:r>
              <a:rPr lang="en-GB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Trust</a:t>
            </a:r>
            <a:endParaRPr lang="en-GB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Picture 2" descr="Image result for what if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6426"/>
            <a:ext cx="2376264" cy="1762396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2987824" y="1628800"/>
            <a:ext cx="6048672" cy="461665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We try a different sequence of calculations?</a:t>
            </a:r>
          </a:p>
        </p:txBody>
      </p:sp>
      <p:pic>
        <p:nvPicPr>
          <p:cNvPr id="20" name="Picture 2" descr="Image result for give it a go 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692" y="4685964"/>
            <a:ext cx="2160240" cy="173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843808" y="2211811"/>
            <a:ext cx="6048672" cy="2821285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lvl="0" algn="ctr">
              <a:spcAft>
                <a:spcPts val="800"/>
              </a:spcAft>
            </a:pP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8 x 2 – 6</a:t>
            </a:r>
          </a:p>
          <a:p>
            <a:pPr lvl="0" algn="ctr">
              <a:spcAft>
                <a:spcPts val="800"/>
              </a:spcAft>
            </a:pP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8 x 23 – 4</a:t>
            </a:r>
          </a:p>
          <a:p>
            <a:pPr lvl="0" algn="ctr">
              <a:spcAft>
                <a:spcPts val="800"/>
              </a:spcAft>
            </a:pP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8 x 234 – 2</a:t>
            </a:r>
          </a:p>
          <a:p>
            <a:pPr lvl="0" algn="ctr">
              <a:spcAft>
                <a:spcPts val="800"/>
              </a:spcAft>
            </a:pP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8 x 2345 – 0</a:t>
            </a:r>
          </a:p>
          <a:p>
            <a:pPr lvl="0" algn="ctr">
              <a:spcAft>
                <a:spcPts val="800"/>
              </a:spcAft>
            </a:pP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8 x 23456 + 2</a:t>
            </a:r>
          </a:p>
          <a:p>
            <a:pPr lvl="0" algn="ctr">
              <a:spcAft>
                <a:spcPts val="800"/>
              </a:spcAft>
            </a:pP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and so on…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808446" y="2848919"/>
            <a:ext cx="4358755" cy="1837045"/>
            <a:chOff x="5965092" y="4262482"/>
            <a:chExt cx="3188636" cy="36118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9" name="Group 8"/>
            <p:cNvGrpSpPr/>
            <p:nvPr/>
          </p:nvGrpSpPr>
          <p:grpSpPr>
            <a:xfrm>
              <a:off x="5965092" y="4262482"/>
              <a:ext cx="3188636" cy="3611867"/>
              <a:chOff x="5965092" y="4262482"/>
              <a:chExt cx="3188636" cy="3611867"/>
            </a:xfrm>
          </p:grpSpPr>
          <p:sp>
            <p:nvSpPr>
              <p:cNvPr id="11" name="Scroll: Horizontal 10"/>
              <p:cNvSpPr/>
              <p:nvPr/>
            </p:nvSpPr>
            <p:spPr>
              <a:xfrm>
                <a:off x="5965092" y="4262482"/>
                <a:ext cx="2791895" cy="3611867"/>
              </a:xfrm>
              <a:prstGeom prst="horizontalScroll">
                <a:avLst/>
              </a:prstGeom>
              <a:solidFill>
                <a:schemeClr val="bg2"/>
              </a:solidFill>
              <a:ln w="12700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372243" y="4602524"/>
                <a:ext cx="27814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solidFill>
                      <a:schemeClr val="bg2">
                        <a:lumMod val="50000"/>
                      </a:schemeClr>
                    </a:solidFill>
                    <a:latin typeface="Berlin Sans FB" panose="020E0602020502020306" pitchFamily="34" charset="0"/>
                  </a:rPr>
                  <a:t>Problem Solving </a:t>
                </a:r>
                <a:r>
                  <a:rPr lang="en-GB" sz="2800" b="1" dirty="0">
                    <a:solidFill>
                      <a:schemeClr val="bg2">
                        <a:lumMod val="50000"/>
                      </a:schemeClr>
                    </a:solidFill>
                    <a:latin typeface="Berlin Sans FB" panose="020E0602020502020306" pitchFamily="34" charset="0"/>
                  </a:rPr>
                  <a:t>Skills</a:t>
                </a:r>
                <a:endParaRPr lang="en-GB" b="1" dirty="0">
                  <a:solidFill>
                    <a:schemeClr val="bg2">
                      <a:lumMod val="50000"/>
                    </a:schemeClr>
                  </a:solidFill>
                  <a:latin typeface="Berlin Sans FB" panose="020E0602020502020306" pitchFamily="34" charset="0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6182819" y="5470452"/>
              <a:ext cx="2591604" cy="1815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Comic Sans MS" panose="030F0702030302020204" pitchFamily="66" charset="0"/>
                </a:rPr>
                <a:t>Can you begin to  </a:t>
              </a:r>
              <a:r>
                <a:rPr lang="en-GB" b="1" dirty="0">
                  <a:latin typeface="Comic Sans MS" panose="030F0702030302020204" pitchFamily="66" charset="0"/>
                </a:rPr>
                <a:t>predict </a:t>
              </a:r>
              <a:r>
                <a:rPr lang="en-GB" dirty="0">
                  <a:latin typeface="Comic Sans MS" panose="030F0702030302020204" pitchFamily="66" charset="0"/>
                </a:rPr>
                <a:t>the answers after these first two calculations?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654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692738" y="-56088"/>
            <a:ext cx="38064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Excellent </a:t>
            </a:r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Eights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© Hamilton </a:t>
            </a:r>
            <a:r>
              <a:rPr lang="en-GB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Trust</a:t>
            </a:r>
            <a:endParaRPr lang="en-GB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326158" y="1587023"/>
            <a:ext cx="5553558" cy="1200329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Can you develop your own sequence of calculations based on the </a:t>
            </a:r>
            <a:r>
              <a:rPr lang="en-GB" sz="2400" b="1" dirty="0" smtClean="0">
                <a:solidFill>
                  <a:schemeClr val="accent5">
                    <a:lumMod val="50000"/>
                  </a:schemeClr>
                </a:solidFill>
              </a:rPr>
              <a:t>8x ? </a:t>
            </a: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add/subtract pattern?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310761" y="3200054"/>
            <a:ext cx="4358755" cy="2943114"/>
            <a:chOff x="5965092" y="4262482"/>
            <a:chExt cx="3188636" cy="36118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9" name="Group 8"/>
            <p:cNvGrpSpPr/>
            <p:nvPr/>
          </p:nvGrpSpPr>
          <p:grpSpPr>
            <a:xfrm>
              <a:off x="5965092" y="4262482"/>
              <a:ext cx="3188636" cy="3611867"/>
              <a:chOff x="5965092" y="4262482"/>
              <a:chExt cx="3188636" cy="3611867"/>
            </a:xfrm>
          </p:grpSpPr>
          <p:sp>
            <p:nvSpPr>
              <p:cNvPr id="11" name="Scroll: Horizontal 10"/>
              <p:cNvSpPr/>
              <p:nvPr/>
            </p:nvSpPr>
            <p:spPr>
              <a:xfrm>
                <a:off x="5965092" y="4262482"/>
                <a:ext cx="2791895" cy="3611867"/>
              </a:xfrm>
              <a:prstGeom prst="horizontalScroll">
                <a:avLst/>
              </a:prstGeom>
              <a:solidFill>
                <a:schemeClr val="bg2"/>
              </a:solidFill>
              <a:ln w="12700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372243" y="4602524"/>
                <a:ext cx="278148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solidFill>
                      <a:schemeClr val="bg2">
                        <a:lumMod val="50000"/>
                      </a:schemeClr>
                    </a:solidFill>
                    <a:latin typeface="Berlin Sans FB" panose="020E0602020502020306" pitchFamily="34" charset="0"/>
                  </a:rPr>
                  <a:t>Problem Solving </a:t>
                </a:r>
                <a:r>
                  <a:rPr lang="en-GB" sz="2800" b="1" dirty="0">
                    <a:solidFill>
                      <a:schemeClr val="bg2">
                        <a:lumMod val="50000"/>
                      </a:schemeClr>
                    </a:solidFill>
                    <a:latin typeface="Berlin Sans FB" panose="020E0602020502020306" pitchFamily="34" charset="0"/>
                  </a:rPr>
                  <a:t>Skills</a:t>
                </a:r>
                <a:endParaRPr lang="en-GB" b="1" dirty="0">
                  <a:solidFill>
                    <a:schemeClr val="bg2">
                      <a:lumMod val="50000"/>
                    </a:schemeClr>
                  </a:solidFill>
                  <a:latin typeface="Berlin Sans FB" panose="020E0602020502020306" pitchFamily="34" charset="0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6281156" y="5207848"/>
              <a:ext cx="2591604" cy="21529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Comic Sans MS" panose="030F0702030302020204" pitchFamily="66" charset="0"/>
                </a:rPr>
                <a:t>Can you begin to  </a:t>
              </a:r>
              <a:r>
                <a:rPr lang="en-GB" b="1" dirty="0">
                  <a:latin typeface="Comic Sans MS" panose="030F0702030302020204" pitchFamily="66" charset="0"/>
                </a:rPr>
                <a:t>predict </a:t>
              </a:r>
              <a:r>
                <a:rPr lang="en-GB" dirty="0">
                  <a:latin typeface="Comic Sans MS" panose="030F0702030302020204" pitchFamily="66" charset="0"/>
                </a:rPr>
                <a:t>the answers after the first two calculations?</a:t>
              </a:r>
            </a:p>
            <a:p>
              <a:r>
                <a:rPr lang="en-GB" dirty="0">
                  <a:latin typeface="Comic Sans MS" panose="030F0702030302020204" pitchFamily="66" charset="0"/>
                </a:rPr>
                <a:t>Can you use words or </a:t>
              </a:r>
              <a:r>
                <a:rPr lang="en-GB" b="1" dirty="0">
                  <a:latin typeface="Comic Sans MS" panose="030F0702030302020204" pitchFamily="66" charset="0"/>
                </a:rPr>
                <a:t>algebra </a:t>
              </a:r>
              <a:r>
                <a:rPr lang="en-GB" dirty="0">
                  <a:latin typeface="Comic Sans MS" panose="030F0702030302020204" pitchFamily="66" charset="0"/>
                </a:rPr>
                <a:t>to describe how the patterns grow or to predict answers?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466223" y="743666"/>
            <a:ext cx="3031952" cy="2618433"/>
            <a:chOff x="488441" y="410093"/>
            <a:chExt cx="3031952" cy="2618433"/>
          </a:xfrm>
        </p:grpSpPr>
        <p:pic>
          <p:nvPicPr>
            <p:cNvPr id="14" name="Picture 4" descr="Image result for challenge png"/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0153" y="410093"/>
              <a:ext cx="2160240" cy="21602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" descr="Image result for challenge png"/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441" y="1639104"/>
              <a:ext cx="2837717" cy="13894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0268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7524" y="1700808"/>
            <a:ext cx="8568952" cy="30777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>
                <a:ln/>
                <a:solidFill>
                  <a:srgbClr val="C00000"/>
                </a:solidFill>
                <a:effectLst/>
                <a:latin typeface="Berlin Sans FB" panose="020E0602020502020306" pitchFamily="34" charset="0"/>
              </a:rPr>
              <a:t>Good job!</a:t>
            </a:r>
          </a:p>
          <a:p>
            <a:pPr algn="ctr"/>
            <a:endParaRPr lang="en-US" sz="2800" b="1" cap="none" spc="0" dirty="0">
              <a:ln/>
              <a:solidFill>
                <a:srgbClr val="C00000"/>
              </a:solidFill>
              <a:effectLst/>
              <a:latin typeface="Berlin Sans FB" panose="020E0602020502020306" pitchFamily="34" charset="0"/>
            </a:endParaRPr>
          </a:p>
          <a:p>
            <a:pPr algn="ctr"/>
            <a:r>
              <a:rPr lang="en-US" sz="5400" b="1" dirty="0">
                <a:ln/>
                <a:solidFill>
                  <a:schemeClr val="accent6">
                    <a:lumMod val="75000"/>
                  </a:schemeClr>
                </a:solidFill>
                <a:latin typeface="Berlin Sans FB" panose="020E0602020502020306" pitchFamily="34" charset="0"/>
              </a:rPr>
              <a:t>That’s the end of this investigation</a:t>
            </a:r>
            <a:r>
              <a:rPr lang="en-US" sz="5400" dirty="0">
                <a:ln/>
                <a:solidFill>
                  <a:schemeClr val="accent6">
                    <a:lumMod val="75000"/>
                  </a:schemeClr>
                </a:solidFill>
                <a:latin typeface="Berlin Sans FB" panose="020E0602020502020306" pitchFamily="34" charset="0"/>
              </a:rPr>
              <a:t>.</a:t>
            </a:r>
            <a:endParaRPr lang="en-US" sz="5400" cap="none" spc="0" dirty="0">
              <a:ln/>
              <a:solidFill>
                <a:schemeClr val="accent6">
                  <a:lumMod val="75000"/>
                </a:schemeClr>
              </a:solidFill>
              <a:effectLst/>
              <a:latin typeface="Berlin Sans FB" panose="020E0602020502020306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22679" y="29208"/>
            <a:ext cx="38064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Excellent </a:t>
            </a:r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Eights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© Hamilton </a:t>
            </a:r>
            <a:r>
              <a:rPr lang="en-GB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Trust</a:t>
            </a:r>
            <a:endParaRPr lang="en-GB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931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722679" y="29208"/>
            <a:ext cx="380642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Excellent </a:t>
            </a:r>
            <a:r>
              <a:rPr lang="en-US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Eights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>
                  <a:lumMod val="5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© Hamilton </a:t>
            </a:r>
            <a:r>
              <a:rPr lang="en-GB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Trust</a:t>
            </a:r>
            <a:endParaRPr lang="en-GB" dirty="0">
              <a:solidFill>
                <a:schemeClr val="bg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12190" y="770611"/>
            <a:ext cx="8377476" cy="5718057"/>
            <a:chOff x="4583998" y="4319102"/>
            <a:chExt cx="3147111" cy="1915365"/>
          </a:xfrm>
        </p:grpSpPr>
        <p:pic>
          <p:nvPicPr>
            <p:cNvPr id="9" name="Picture 2" descr="Image result for blackboard 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3998" y="4319102"/>
              <a:ext cx="3147111" cy="19153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 rot="20485846">
              <a:off x="4635635" y="4438963"/>
              <a:ext cx="425228" cy="134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b="1" dirty="0">
                  <a:solidFill>
                    <a:schemeClr val="bg1"/>
                  </a:solidFill>
                  <a:latin typeface="Viner Hand ITC" panose="03070502030502020203" pitchFamily="66" charset="0"/>
                  <a:ea typeface="Ebrima" panose="02000000000000000000" pitchFamily="2" charset="0"/>
                  <a:cs typeface="Ebrima" panose="02000000000000000000" pitchFamily="2" charset="0"/>
                </a:rPr>
                <a:t>Proof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827584" y="1834873"/>
            <a:ext cx="7632848" cy="4852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Berlin Sans FB" panose="020E0602020502020306" pitchFamily="34" charset="0"/>
              </a:rPr>
              <a:t>Let </a:t>
            </a:r>
            <a:r>
              <a:rPr lang="en-GB" sz="2800" dirty="0">
                <a:solidFill>
                  <a:srgbClr val="FFFF00"/>
                </a:solidFill>
                <a:latin typeface="Berlin Sans FB" panose="020E0602020502020306" pitchFamily="34" charset="0"/>
              </a:rPr>
              <a:t>a</a:t>
            </a:r>
            <a:r>
              <a:rPr lang="en-GB" sz="2800" dirty="0">
                <a:solidFill>
                  <a:schemeClr val="bg1"/>
                </a:solidFill>
                <a:latin typeface="Berlin Sans FB" panose="020E0602020502020306" pitchFamily="34" charset="0"/>
              </a:rPr>
              <a:t> = the first number you multiply 8 by and add, so the first line of our investigation is: </a:t>
            </a:r>
          </a:p>
          <a:p>
            <a:pPr>
              <a:spcAft>
                <a:spcPts val="800"/>
              </a:spcAft>
            </a:pPr>
            <a:r>
              <a:rPr lang="en-GB" sz="2800" dirty="0">
                <a:solidFill>
                  <a:srgbClr val="FFFF00"/>
                </a:solidFill>
                <a:latin typeface="Berlin Sans FB" panose="020E0602020502020306" pitchFamily="34" charset="0"/>
              </a:rPr>
              <a:t>8a + a</a:t>
            </a:r>
            <a:r>
              <a:rPr lang="en-GB" sz="2400" dirty="0">
                <a:solidFill>
                  <a:schemeClr val="bg1"/>
                </a:solidFill>
                <a:latin typeface="Berlin Sans FB" panose="020E0602020502020306" pitchFamily="34" charset="0"/>
              </a:rPr>
              <a:t> </a:t>
            </a:r>
            <a:r>
              <a:rPr lang="en-GB" sz="2800" dirty="0">
                <a:solidFill>
                  <a:schemeClr val="bg1"/>
                </a:solidFill>
                <a:latin typeface="Berlin Sans FB" panose="020E0602020502020306" pitchFamily="34" charset="0"/>
              </a:rPr>
              <a:t>which is </a:t>
            </a:r>
            <a:r>
              <a:rPr lang="en-GB" sz="3200" dirty="0">
                <a:solidFill>
                  <a:schemeClr val="accent6"/>
                </a:solidFill>
                <a:latin typeface="Berlin Sans FB" panose="020E0602020502020306" pitchFamily="34" charset="0"/>
              </a:rPr>
              <a:t>9a</a:t>
            </a:r>
            <a:endParaRPr lang="en-GB" sz="2800" dirty="0">
              <a:solidFill>
                <a:schemeClr val="accent6"/>
              </a:solidFill>
              <a:latin typeface="Berlin Sans FB" panose="020E0602020502020306" pitchFamily="34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Berlin Sans FB" panose="020E0602020502020306" pitchFamily="34" charset="0"/>
              </a:rPr>
              <a:t>Second line =  </a:t>
            </a:r>
            <a:r>
              <a:rPr lang="en-GB" sz="2800" dirty="0">
                <a:solidFill>
                  <a:srgbClr val="FFFF00"/>
                </a:solidFill>
                <a:latin typeface="Berlin Sans FB" panose="020E0602020502020306" pitchFamily="34" charset="0"/>
              </a:rPr>
              <a:t>8(10a + (</a:t>
            </a:r>
            <a:r>
              <a:rPr lang="en-GB" sz="2800" dirty="0" smtClean="0">
                <a:solidFill>
                  <a:srgbClr val="FFFF00"/>
                </a:solidFill>
                <a:latin typeface="Berlin Sans FB" panose="020E0602020502020306" pitchFamily="34" charset="0"/>
              </a:rPr>
              <a:t>a + </a:t>
            </a:r>
            <a:r>
              <a:rPr lang="en-GB" sz="2800" dirty="0">
                <a:solidFill>
                  <a:srgbClr val="FFFF00"/>
                </a:solidFill>
                <a:latin typeface="Berlin Sans FB" panose="020E0602020502020306" pitchFamily="34" charset="0"/>
              </a:rPr>
              <a:t>1))+(</a:t>
            </a:r>
            <a:r>
              <a:rPr lang="en-GB" sz="2800" dirty="0" smtClean="0">
                <a:solidFill>
                  <a:srgbClr val="FFFF00"/>
                </a:solidFill>
                <a:latin typeface="Berlin Sans FB" panose="020E0602020502020306" pitchFamily="34" charset="0"/>
              </a:rPr>
              <a:t>a + 1)</a:t>
            </a:r>
            <a:r>
              <a:rPr lang="en-GB" sz="28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,</a:t>
            </a:r>
            <a:endParaRPr lang="en-GB" sz="3200" dirty="0">
              <a:solidFill>
                <a:schemeClr val="bg1"/>
              </a:solidFill>
              <a:latin typeface="Berlin Sans FB" panose="020E0602020502020306" pitchFamily="34" charset="0"/>
            </a:endParaRPr>
          </a:p>
          <a:p>
            <a:pPr>
              <a:spcAft>
                <a:spcPts val="800"/>
              </a:spcAft>
            </a:pPr>
            <a:r>
              <a:rPr lang="en-GB" sz="2800" dirty="0">
                <a:solidFill>
                  <a:schemeClr val="bg1"/>
                </a:solidFill>
                <a:latin typeface="Berlin Sans FB" panose="020E0602020502020306" pitchFamily="34" charset="0"/>
              </a:rPr>
              <a:t> which is </a:t>
            </a:r>
            <a:r>
              <a:rPr lang="en-GB" sz="3200" dirty="0">
                <a:solidFill>
                  <a:schemeClr val="accent6"/>
                </a:solidFill>
                <a:latin typeface="Berlin Sans FB" panose="020E0602020502020306" pitchFamily="34" charset="0"/>
              </a:rPr>
              <a:t>89a + 9</a:t>
            </a:r>
          </a:p>
          <a:p>
            <a:pPr>
              <a:spcAft>
                <a:spcPts val="800"/>
              </a:spcAft>
            </a:pPr>
            <a:r>
              <a:rPr lang="en-GB" sz="2800" dirty="0">
                <a:solidFill>
                  <a:schemeClr val="bg1"/>
                </a:solidFill>
                <a:latin typeface="Berlin Sans FB" panose="020E0602020502020306" pitchFamily="34" charset="0"/>
              </a:rPr>
              <a:t>Third line = </a:t>
            </a:r>
            <a:r>
              <a:rPr lang="en-GB" sz="2800" dirty="0">
                <a:solidFill>
                  <a:srgbClr val="FFFF00"/>
                </a:solidFill>
                <a:latin typeface="Berlin Sans FB" panose="020E0602020502020306" pitchFamily="34" charset="0"/>
              </a:rPr>
              <a:t>8(100a + 10(a + 1) + (a + 2)) + (a + 2)</a:t>
            </a:r>
            <a:r>
              <a:rPr lang="en-GB" sz="2800" dirty="0">
                <a:solidFill>
                  <a:schemeClr val="bg1"/>
                </a:solidFill>
                <a:latin typeface="Berlin Sans FB" panose="020E0602020502020306" pitchFamily="34" charset="0"/>
              </a:rPr>
              <a:t>, which is </a:t>
            </a:r>
            <a:r>
              <a:rPr lang="en-GB" sz="3200" dirty="0">
                <a:solidFill>
                  <a:schemeClr val="accent6"/>
                </a:solidFill>
                <a:latin typeface="Berlin Sans FB" panose="020E0602020502020306" pitchFamily="34" charset="0"/>
              </a:rPr>
              <a:t>889a + 98</a:t>
            </a:r>
            <a:r>
              <a:rPr lang="en-GB" sz="2800" dirty="0">
                <a:solidFill>
                  <a:schemeClr val="bg1"/>
                </a:solidFill>
                <a:latin typeface="Berlin Sans FB" panose="020E0602020502020306" pitchFamily="34" charset="0"/>
              </a:rPr>
              <a:t> </a:t>
            </a:r>
          </a:p>
          <a:p>
            <a:pPr algn="r">
              <a:spcAft>
                <a:spcPts val="800"/>
              </a:spcAft>
            </a:pPr>
            <a:endParaRPr lang="en-GB" sz="2000" dirty="0">
              <a:solidFill>
                <a:schemeClr val="bg1"/>
              </a:solidFill>
              <a:latin typeface="Berlin Sans FB" panose="020E0602020502020306" pitchFamily="34" charset="0"/>
            </a:endParaRPr>
          </a:p>
          <a:p>
            <a:pPr algn="r">
              <a:spcAft>
                <a:spcPts val="800"/>
              </a:spcAft>
            </a:pPr>
            <a:r>
              <a:rPr lang="en-GB" sz="2000" dirty="0">
                <a:solidFill>
                  <a:schemeClr val="bg1"/>
                </a:solidFill>
                <a:latin typeface="Berlin Sans FB" panose="020E0602020502020306" pitchFamily="34" charset="0"/>
              </a:rPr>
              <a:t>Continued on next slide…</a:t>
            </a:r>
          </a:p>
          <a:p>
            <a:pPr>
              <a:spcAft>
                <a:spcPts val="800"/>
              </a:spcAft>
            </a:pPr>
            <a:endParaRPr lang="en-GB" sz="2800" dirty="0">
              <a:solidFill>
                <a:schemeClr val="bg1"/>
              </a:solidFill>
              <a:latin typeface="Berlin Sans FB" panose="020E0602020502020306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606702">
            <a:off x="7478652" y="1027421"/>
            <a:ext cx="11319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chemeClr val="bg1"/>
                </a:solidFill>
                <a:latin typeface="Viner Hand ITC" panose="03070502030502020203" pitchFamily="66" charset="0"/>
                <a:ea typeface="Ebrima" panose="02000000000000000000" pitchFamily="2" charset="0"/>
                <a:cs typeface="Ebrima" panose="02000000000000000000" pitchFamily="2" charset="0"/>
              </a:rPr>
              <a:t>1 of 2</a:t>
            </a:r>
          </a:p>
        </p:txBody>
      </p:sp>
    </p:spTree>
    <p:extLst>
      <p:ext uri="{BB962C8B-B14F-4D97-AF65-F5344CB8AC3E}">
        <p14:creationId xmlns:p14="http://schemas.microsoft.com/office/powerpoint/2010/main" val="316393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E49382E-0134-48F5-8E34-38A9981DBB63}"/>
</file>

<file path=customXml/itemProps2.xml><?xml version="1.0" encoding="utf-8"?>
<ds:datastoreItem xmlns:ds="http://schemas.openxmlformats.org/officeDocument/2006/customXml" ds:itemID="{9ECD13A5-2144-403E-A0D2-4D97C5393F74}"/>
</file>

<file path=customXml/itemProps3.xml><?xml version="1.0" encoding="utf-8"?>
<ds:datastoreItem xmlns:ds="http://schemas.openxmlformats.org/officeDocument/2006/customXml" ds:itemID="{7A27565C-2174-4F6C-84CC-DE5E065DC867}"/>
</file>

<file path=docProps/app.xml><?xml version="1.0" encoding="utf-8"?>
<Properties xmlns="http://schemas.openxmlformats.org/officeDocument/2006/extended-properties" xmlns:vt="http://schemas.openxmlformats.org/officeDocument/2006/docPropsVTypes">
  <TotalTime>4966</TotalTime>
  <Words>750</Words>
  <Application>Microsoft Office PowerPoint</Application>
  <PresentationFormat>On-screen Show (4:3)</PresentationFormat>
  <Paragraphs>115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 CHRISTY</vt:lpstr>
      <vt:lpstr>Arial</vt:lpstr>
      <vt:lpstr>Berlin Sans FB</vt:lpstr>
      <vt:lpstr>Berlin Sans FB Demi</vt:lpstr>
      <vt:lpstr>Calibri</vt:lpstr>
      <vt:lpstr>Comic Sans MS</vt:lpstr>
      <vt:lpstr>Ebrima</vt:lpstr>
      <vt:lpstr>Viner Hand ITC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The Smiths</dc:creator>
  <cp:lastModifiedBy>ZKhalid</cp:lastModifiedBy>
  <cp:revision>291</cp:revision>
  <dcterms:created xsi:type="dcterms:W3CDTF">2014-08-06T09:52:36Z</dcterms:created>
  <dcterms:modified xsi:type="dcterms:W3CDTF">2021-01-20T17:04:12Z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