
<file path=[Content_Types].xml><?xml version="1.0" encoding="utf-8"?>
<Types xmlns="http://schemas.openxmlformats.org/package/2006/content-types">
  <Default Extension="m4a" ContentType="audio/mp4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0" r:id="rId2"/>
    <p:sldId id="258" r:id="rId3"/>
    <p:sldId id="281" r:id="rId4"/>
    <p:sldId id="282" r:id="rId5"/>
    <p:sldId id="284" r:id="rId6"/>
    <p:sldId id="28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72" userDrawn="1">
          <p15:clr>
            <a:srgbClr val="A4A3A4"/>
          </p15:clr>
        </p15:guide>
        <p15:guide id="2" pos="39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8CDC"/>
    <a:srgbClr val="3366FF"/>
    <a:srgbClr val="0000FF"/>
    <a:srgbClr val="5B9BD5"/>
    <a:srgbClr val="990099"/>
    <a:srgbClr val="FFABFF"/>
    <a:srgbClr val="FF81FF"/>
    <a:srgbClr val="9E9EBE"/>
    <a:srgbClr val="FFAFD7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3" autoAdjust="0"/>
    <p:restoredTop sz="94286" autoAdjust="0"/>
  </p:normalViewPr>
  <p:slideViewPr>
    <p:cSldViewPr snapToGrid="0">
      <p:cViewPr varScale="1">
        <p:scale>
          <a:sx n="68" d="100"/>
          <a:sy n="68" d="100"/>
        </p:scale>
        <p:origin x="1098" y="60"/>
      </p:cViewPr>
      <p:guideLst>
        <p:guide orient="horz" pos="2772"/>
        <p:guide pos="39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862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5069D-0DA1-4F58-8F43-90C43489E8AD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9BC24-41CC-4FC4-BA18-F894B7ED82D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2228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1480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14624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6649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3009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9537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9BC24-41CC-4FC4-BA18-F894B7ED82D1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5437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5611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8254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808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3201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941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363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539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3778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8655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0257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398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AEE5F-8F5A-4802-B70F-D306782E7DF3}" type="datetimeFigureOut">
              <a:rPr lang="en-GB" smtClean="0"/>
              <a:t>15/05/2020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79AC1-07B4-42AE-95AF-E9964C39BE4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868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7" Type="http://schemas.openxmlformats.org/officeDocument/2006/relationships/image" Target="../media/image2.png"/><Relationship Id="rId2" Type="http://schemas.microsoft.com/office/2007/relationships/media" Target="../media/media3.m4a"/><Relationship Id="rId1" Type="http://schemas.openxmlformats.org/officeDocument/2006/relationships/tags" Target="../tags/tag2.xml"/><Relationship Id="rId6" Type="http://schemas.openxmlformats.org/officeDocument/2006/relationships/image" Target="../media/image3.tiff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media4.m4a"/><Relationship Id="rId7" Type="http://schemas.openxmlformats.org/officeDocument/2006/relationships/image" Target="../media/image5.png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7" Type="http://schemas.openxmlformats.org/officeDocument/2006/relationships/image" Target="../media/image2.png"/><Relationship Id="rId2" Type="http://schemas.microsoft.com/office/2007/relationships/media" Target="../media/media5.m4a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7" Type="http://schemas.openxmlformats.org/officeDocument/2006/relationships/image" Target="../media/image2.png"/><Relationship Id="rId2" Type="http://schemas.microsoft.com/office/2007/relationships/media" Target="../media/media6.m4a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C0B27210-D0CA-4654-B3E3-9ABB4F178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0F8FFAC-2C6A-46D3-B2C2-16FEC4BC9CFD}"/>
              </a:ext>
            </a:extLst>
          </p:cNvPr>
          <p:cNvSpPr txBox="1">
            <a:spLocks/>
          </p:cNvSpPr>
          <p:nvPr/>
        </p:nvSpPr>
        <p:spPr>
          <a:xfrm>
            <a:off x="6678828" y="2158409"/>
            <a:ext cx="4645250" cy="14088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600"/>
              </a:spcAft>
            </a:pPr>
            <a:r>
              <a:rPr lang="en-US" sz="33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Noun Phrases</a:t>
            </a:r>
          </a:p>
          <a:p>
            <a:pPr algn="l">
              <a:spcAft>
                <a:spcPts val="600"/>
              </a:spcAft>
            </a:pPr>
            <a:endParaRPr lang="en-US" sz="3300" i="1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70B66945-4967-4040-926D-DCA44313CD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024154" cy="685800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485444-1680-47E0-BD1F-6438821F13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046" y="489204"/>
            <a:ext cx="3874514" cy="4511421"/>
          </a:xfrm>
          <a:prstGeom prst="rect">
            <a:avLst/>
          </a:prstGeom>
        </p:spPr>
      </p:pic>
      <p:pic>
        <p:nvPicPr>
          <p:cNvPr id="7" name="Online Media 6" descr="Audio 1">
            <a:hlinkClick r:id="" action="ppaction://media"/>
            <a:extLst>
              <a:ext uri="{FF2B5EF4-FFF2-40B4-BE49-F238E27FC236}">
                <a16:creationId xmlns:a16="http://schemas.microsoft.com/office/drawing/2014/main" id="{179BCEBC-2609-3D49-973E-1423A80DA5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10725" y="4806243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04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10" y="830492"/>
            <a:ext cx="1057355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solidFill>
                  <a:srgbClr val="0000FF"/>
                </a:solidFill>
              </a:rPr>
              <a:t>Nouns</a:t>
            </a:r>
            <a:r>
              <a:rPr lang="en-GB" sz="3600" b="1" dirty="0"/>
              <a:t> </a:t>
            </a:r>
          </a:p>
          <a:p>
            <a:pPr algn="ctr">
              <a:spcAft>
                <a:spcPts val="0"/>
              </a:spcAft>
            </a:pPr>
            <a:r>
              <a:rPr lang="en-GB" sz="3200" dirty="0">
                <a:ea typeface="Times New Roman" panose="02020603050405020304" pitchFamily="18" charset="0"/>
                <a:cs typeface="Arial" panose="020B0604020202020204" pitchFamily="34" charset="0"/>
              </a:rPr>
              <a:t>A </a:t>
            </a:r>
            <a:r>
              <a:rPr lang="en-GB" sz="3200" dirty="0">
                <a:solidFill>
                  <a:srgbClr val="0000FF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noun</a:t>
            </a:r>
            <a:r>
              <a:rPr lang="en-GB" sz="3200" dirty="0">
                <a:ea typeface="Times New Roman" panose="02020603050405020304" pitchFamily="18" charset="0"/>
                <a:cs typeface="Arial" panose="020B0604020202020204" pitchFamily="34" charset="0"/>
              </a:rPr>
              <a:t> names a person, place, idea, thing or feeling.</a:t>
            </a:r>
            <a:endParaRPr lang="en-GB" sz="3200" dirty="0"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GB" sz="80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GB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3477" y="2566045"/>
            <a:ext cx="36178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GB" sz="2800" i="1" dirty="0">
                <a:latin typeface="+mj-lt"/>
              </a:rPr>
              <a:t> </a:t>
            </a:r>
            <a:r>
              <a:rPr lang="en-GB" sz="2800" i="1" dirty="0">
                <a:solidFill>
                  <a:srgbClr val="0000FF"/>
                </a:solidFill>
                <a:latin typeface="+mj-lt"/>
              </a:rPr>
              <a:t>slug</a:t>
            </a:r>
            <a:endParaRPr lang="en-GB" sz="2800" i="1" dirty="0">
              <a:latin typeface="+mj-lt"/>
            </a:endParaRPr>
          </a:p>
          <a:p>
            <a:pPr algn="ctr"/>
            <a:r>
              <a:rPr lang="en-GB" sz="2800" i="1" dirty="0">
                <a:solidFill>
                  <a:srgbClr val="FF0000"/>
                </a:solidFill>
                <a:latin typeface="+mj-lt"/>
              </a:rPr>
              <a:t>the</a:t>
            </a:r>
            <a:r>
              <a:rPr lang="en-GB" sz="2800" i="1" dirty="0">
                <a:latin typeface="+mj-lt"/>
              </a:rPr>
              <a:t> </a:t>
            </a:r>
            <a:r>
              <a:rPr lang="en-GB" sz="2800" i="1" dirty="0">
                <a:solidFill>
                  <a:srgbClr val="0000FF"/>
                </a:solidFill>
                <a:latin typeface="+mj-lt"/>
              </a:rPr>
              <a:t>beetles</a:t>
            </a:r>
            <a:endParaRPr lang="en-GB" sz="2800" i="1" dirty="0">
              <a:latin typeface="+mj-lt"/>
            </a:endParaRPr>
          </a:p>
          <a:p>
            <a:pPr algn="ctr"/>
            <a:r>
              <a:rPr lang="en-GB" sz="2800" i="1" dirty="0">
                <a:solidFill>
                  <a:srgbClr val="FF0000"/>
                </a:solidFill>
                <a:latin typeface="+mj-lt"/>
              </a:rPr>
              <a:t>an</a:t>
            </a:r>
            <a:r>
              <a:rPr lang="en-GB" sz="2800" i="1" dirty="0">
                <a:latin typeface="+mj-lt"/>
              </a:rPr>
              <a:t> </a:t>
            </a:r>
            <a:r>
              <a:rPr lang="en-GB" sz="2800" i="1" dirty="0">
                <a:solidFill>
                  <a:srgbClr val="0000FF"/>
                </a:solidFill>
                <a:latin typeface="+mj-lt"/>
              </a:rPr>
              <a:t>ant</a:t>
            </a:r>
          </a:p>
          <a:p>
            <a:pPr algn="ctr"/>
            <a:r>
              <a:rPr lang="en-GB" sz="2800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GB" sz="2800" i="1" dirty="0">
                <a:latin typeface="+mj-lt"/>
              </a:rPr>
              <a:t> </a:t>
            </a:r>
            <a:r>
              <a:rPr lang="en-GB" sz="2800" i="1" dirty="0">
                <a:solidFill>
                  <a:srgbClr val="0000FF"/>
                </a:solidFill>
                <a:latin typeface="+mj-lt"/>
              </a:rPr>
              <a:t>job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330" y="4701617"/>
            <a:ext cx="99501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3200" dirty="0">
                <a:ea typeface="Times New Roman" panose="02020603050405020304" pitchFamily="18" charset="0"/>
                <a:cs typeface="Arial" panose="020B0604020202020204" pitchFamily="34" charset="0"/>
              </a:rPr>
              <a:t>In front of a </a:t>
            </a:r>
            <a:r>
              <a:rPr lang="en-GB" sz="3200" dirty="0">
                <a:solidFill>
                  <a:srgbClr val="0000FF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noun</a:t>
            </a:r>
            <a:r>
              <a:rPr lang="en-GB" sz="3200" dirty="0">
                <a:ea typeface="Times New Roman" panose="02020603050405020304" pitchFamily="18" charset="0"/>
                <a:cs typeface="Arial" panose="020B0604020202020204" pitchFamily="34" charset="0"/>
              </a:rPr>
              <a:t>, we often have </a:t>
            </a:r>
            <a:endParaRPr lang="en-GB" sz="3200" dirty="0"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GB" sz="28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     an     the</a:t>
            </a:r>
            <a:endParaRPr lang="en-GB" sz="105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81299" y="5509006"/>
            <a:ext cx="1764146" cy="40011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2000" dirty="0"/>
              <a:t>determiners</a:t>
            </a:r>
            <a:endParaRPr lang="en-GB" sz="1600" dirty="0"/>
          </a:p>
        </p:txBody>
      </p:sp>
      <p:cxnSp>
        <p:nvCxnSpPr>
          <p:cNvPr id="10" name="Straight Arrow Connector 9"/>
          <p:cNvCxnSpPr>
            <a:cxnSpLocks/>
          </p:cNvCxnSpPr>
          <p:nvPr/>
        </p:nvCxnSpPr>
        <p:spPr>
          <a:xfrm flipH="1" flipV="1">
            <a:off x="7114143" y="5509006"/>
            <a:ext cx="767156" cy="19179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Online Media 5" descr="Audio 2">
            <a:hlinkClick r:id="" action="ppaction://media"/>
            <a:extLst>
              <a:ext uri="{FF2B5EF4-FFF2-40B4-BE49-F238E27FC236}">
                <a16:creationId xmlns:a16="http://schemas.microsoft.com/office/drawing/2014/main" id="{6D5DC7AF-3F54-524B-A2F8-580A42A226C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97971" y="30226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45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uiExpand="1" build="p"/>
      <p:bldP spid="8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26919F-8D1F-E840-B430-193306246AA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946" y="3172221"/>
            <a:ext cx="1528647" cy="15286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5610" y="830492"/>
            <a:ext cx="105735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>
                <a:solidFill>
                  <a:srgbClr val="00B050"/>
                </a:solidFill>
              </a:rPr>
              <a:t>Adjectives</a:t>
            </a:r>
            <a:r>
              <a:rPr lang="en-GB" sz="3200" b="1"/>
              <a:t> </a:t>
            </a:r>
          </a:p>
          <a:p>
            <a:pPr algn="ctr"/>
            <a:r>
              <a:rPr lang="en-GB" sz="3200">
                <a:cs typeface="Arial" panose="020B0604020202020204" pitchFamily="34" charset="0"/>
              </a:rPr>
              <a:t>An </a:t>
            </a:r>
            <a:r>
              <a:rPr lang="en-GB" sz="3200">
                <a:solidFill>
                  <a:srgbClr val="00B050"/>
                </a:solidFill>
                <a:cs typeface="Arial" panose="020B0604020202020204" pitchFamily="34" charset="0"/>
              </a:rPr>
              <a:t>adjective</a:t>
            </a:r>
            <a:r>
              <a:rPr lang="en-GB" sz="3200">
                <a:cs typeface="Arial" panose="020B0604020202020204" pitchFamily="34" charset="0"/>
              </a:rPr>
              <a:t> is a describing word.  </a:t>
            </a:r>
          </a:p>
          <a:p>
            <a:pPr algn="ctr"/>
            <a:r>
              <a:rPr lang="en-GB" sz="3200">
                <a:cs typeface="Arial" panose="020B0604020202020204" pitchFamily="34" charset="0"/>
              </a:rPr>
              <a:t>It tells you more about a </a:t>
            </a:r>
            <a:r>
              <a:rPr lang="en-GB" sz="3200">
                <a:solidFill>
                  <a:srgbClr val="0000FF"/>
                </a:solidFill>
                <a:cs typeface="Arial" panose="020B0604020202020204" pitchFamily="34" charset="0"/>
              </a:rPr>
              <a:t>noun</a:t>
            </a:r>
            <a:r>
              <a:rPr lang="en-GB" sz="3200">
                <a:cs typeface="Arial" panose="020B0604020202020204" pitchFamily="34" charset="0"/>
              </a:rPr>
              <a:t>.</a:t>
            </a:r>
            <a:endParaRPr lang="en-GB" sz="3200"/>
          </a:p>
          <a:p>
            <a:pPr algn="ctr">
              <a:spcAft>
                <a:spcPts val="0"/>
              </a:spcAft>
            </a:pPr>
            <a:endParaRPr lang="en-GB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63477" y="2566045"/>
            <a:ext cx="36178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+mj-lt"/>
              </a:rPr>
              <a:t>a </a:t>
            </a:r>
            <a:r>
              <a:rPr lang="en-GB" sz="2800" i="1" dirty="0">
                <a:solidFill>
                  <a:srgbClr val="00B050"/>
                </a:solidFill>
                <a:latin typeface="+mj-lt"/>
              </a:rPr>
              <a:t>black</a:t>
            </a:r>
            <a:r>
              <a:rPr lang="en-GB" sz="2800" i="1" dirty="0">
                <a:latin typeface="+mj-lt"/>
              </a:rPr>
              <a:t> </a:t>
            </a:r>
            <a:r>
              <a:rPr lang="en-GB" sz="2800" i="1" dirty="0">
                <a:solidFill>
                  <a:srgbClr val="0000FF"/>
                </a:solidFill>
                <a:latin typeface="+mj-lt"/>
              </a:rPr>
              <a:t>slug</a:t>
            </a:r>
            <a:endParaRPr lang="en-GB" sz="2800" i="1" dirty="0">
              <a:latin typeface="+mj-lt"/>
            </a:endParaRPr>
          </a:p>
          <a:p>
            <a:pPr algn="ctr"/>
            <a:r>
              <a:rPr lang="en-GB" sz="2800" i="1" dirty="0">
                <a:latin typeface="+mj-lt"/>
              </a:rPr>
              <a:t>the </a:t>
            </a:r>
            <a:r>
              <a:rPr lang="en-GB" sz="2800" i="1" dirty="0">
                <a:solidFill>
                  <a:srgbClr val="00B050"/>
                </a:solidFill>
                <a:latin typeface="+mj-lt"/>
              </a:rPr>
              <a:t>creepy</a:t>
            </a:r>
            <a:r>
              <a:rPr lang="en-GB" sz="2800" i="1" dirty="0">
                <a:latin typeface="+mj-lt"/>
              </a:rPr>
              <a:t> </a:t>
            </a:r>
            <a:r>
              <a:rPr lang="en-GB" sz="2800" i="1" dirty="0">
                <a:solidFill>
                  <a:srgbClr val="0000FF"/>
                </a:solidFill>
                <a:latin typeface="+mj-lt"/>
              </a:rPr>
              <a:t>beetles</a:t>
            </a:r>
            <a:endParaRPr lang="en-GB" sz="2800" i="1" dirty="0">
              <a:latin typeface="+mj-lt"/>
            </a:endParaRPr>
          </a:p>
          <a:p>
            <a:pPr algn="ctr"/>
            <a:r>
              <a:rPr lang="en-GB" sz="2800" i="1" dirty="0">
                <a:latin typeface="+mj-lt"/>
              </a:rPr>
              <a:t>a </a:t>
            </a:r>
            <a:r>
              <a:rPr lang="en-GB" sz="2800" i="1" dirty="0">
                <a:solidFill>
                  <a:srgbClr val="00B050"/>
                </a:solidFill>
                <a:latin typeface="+mj-lt"/>
              </a:rPr>
              <a:t>tiny</a:t>
            </a:r>
            <a:r>
              <a:rPr lang="en-GB" sz="2800" i="1" dirty="0">
                <a:latin typeface="+mj-lt"/>
              </a:rPr>
              <a:t> </a:t>
            </a:r>
            <a:r>
              <a:rPr lang="en-GB" sz="2800" i="1" dirty="0">
                <a:solidFill>
                  <a:srgbClr val="0000FF"/>
                </a:solidFill>
                <a:latin typeface="+mj-lt"/>
              </a:rPr>
              <a:t>ant</a:t>
            </a:r>
          </a:p>
          <a:p>
            <a:pPr algn="ctr"/>
            <a:r>
              <a:rPr lang="en-GB" sz="2800" i="1" dirty="0">
                <a:latin typeface="+mj-lt"/>
              </a:rPr>
              <a:t>a </a:t>
            </a:r>
            <a:r>
              <a:rPr lang="en-GB" sz="2800" i="1" dirty="0">
                <a:solidFill>
                  <a:srgbClr val="00B050"/>
                </a:solidFill>
                <a:latin typeface="+mj-lt"/>
              </a:rPr>
              <a:t>difficult</a:t>
            </a:r>
            <a:r>
              <a:rPr lang="en-GB" sz="2800" i="1" dirty="0">
                <a:solidFill>
                  <a:srgbClr val="0000FF"/>
                </a:solidFill>
                <a:latin typeface="+mj-lt"/>
              </a:rPr>
              <a:t> job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07148" y="5271002"/>
            <a:ext cx="7530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2800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Adjectives</a:t>
            </a:r>
            <a:r>
              <a:rPr lang="en-GB" sz="280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sometimes come next to ‘their’ </a:t>
            </a:r>
            <a:r>
              <a:rPr lang="en-GB" sz="2800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nouns</a:t>
            </a:r>
            <a:r>
              <a:rPr lang="en-GB" sz="2800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</a:t>
            </a:r>
            <a:endParaRPr lang="en-GB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07347" y="5725562"/>
            <a:ext cx="4330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2800" i="1" dirty="0"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but sometimes they do not.</a:t>
            </a:r>
            <a:endParaRPr lang="en-GB" sz="28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03562" y="4487220"/>
            <a:ext cx="39376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i="1" dirty="0">
                <a:latin typeface="+mj-lt"/>
              </a:rPr>
              <a:t>The </a:t>
            </a:r>
            <a:r>
              <a:rPr lang="en-GB" sz="2800" i="1" dirty="0">
                <a:solidFill>
                  <a:srgbClr val="0000FF"/>
                </a:solidFill>
                <a:latin typeface="+mj-lt"/>
              </a:rPr>
              <a:t>job</a:t>
            </a:r>
            <a:r>
              <a:rPr lang="en-GB" sz="2800" i="1" dirty="0">
                <a:latin typeface="+mj-lt"/>
              </a:rPr>
              <a:t> is </a:t>
            </a:r>
            <a:r>
              <a:rPr lang="en-GB" sz="2800" i="1" dirty="0">
                <a:solidFill>
                  <a:srgbClr val="00B050"/>
                </a:solidFill>
                <a:latin typeface="+mj-lt"/>
              </a:rPr>
              <a:t>difficult</a:t>
            </a:r>
            <a:r>
              <a:rPr lang="en-GB" sz="2800" dirty="0">
                <a:latin typeface="+mj-lt"/>
              </a:rPr>
              <a:t>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9FC4026-E08C-444A-9CCC-D9FE5694DA14}"/>
              </a:ext>
            </a:extLst>
          </p:cNvPr>
          <p:cNvGrpSpPr/>
          <p:nvPr/>
        </p:nvGrpSpPr>
        <p:grpSpPr>
          <a:xfrm>
            <a:off x="2143593" y="2603103"/>
            <a:ext cx="1362536" cy="1064686"/>
            <a:chOff x="1603948" y="2364315"/>
            <a:chExt cx="1362536" cy="106468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CB3E9CE-16DB-42E3-B425-5020799F2398}"/>
                </a:ext>
              </a:extLst>
            </p:cNvPr>
            <p:cNvSpPr/>
            <p:nvPr/>
          </p:nvSpPr>
          <p:spPr>
            <a:xfrm>
              <a:off x="1935842" y="2364315"/>
              <a:ext cx="103064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800" i="1" dirty="0">
                  <a:solidFill>
                    <a:srgbClr val="0000FF"/>
                  </a:solidFill>
                  <a:latin typeface="Calibri Light"/>
                </a:rPr>
                <a:t>slug</a:t>
              </a:r>
              <a:endParaRPr lang="en-GB" dirty="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14DFAA0-E971-4C23-A93C-3162C733335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03948" y="2768161"/>
              <a:ext cx="539645" cy="6608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084F826C-2726-AC4E-A018-15DA2F066E0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4480" y="2973957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927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65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uiExpand="1" build="p"/>
      <p:bldP spid="8" grpId="0"/>
      <p:bldP spid="9" grpId="0"/>
      <p:bldP spid="10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608" y="590512"/>
            <a:ext cx="1057355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Noun Phrases </a:t>
            </a:r>
          </a:p>
          <a:p>
            <a:pPr algn="ctr">
              <a:spcAft>
                <a:spcPts val="0"/>
              </a:spcAft>
            </a:pPr>
            <a:r>
              <a:rPr lang="en-GB" sz="3200" dirty="0">
                <a:ea typeface="Times New Roman" panose="02020603050405020304" pitchFamily="18" charset="0"/>
                <a:cs typeface="Arial" panose="020B0604020202020204" pitchFamily="34" charset="0"/>
              </a:rPr>
              <a:t>A </a:t>
            </a:r>
            <a:r>
              <a:rPr lang="en-GB" sz="3200" b="1" dirty="0">
                <a:ea typeface="Times New Roman" panose="02020603050405020304" pitchFamily="18" charset="0"/>
                <a:cs typeface="Arial" panose="020B0604020202020204" pitchFamily="34" charset="0"/>
              </a:rPr>
              <a:t>noun phrase </a:t>
            </a:r>
            <a:r>
              <a:rPr lang="en-GB" sz="3200" dirty="0">
                <a:ea typeface="Times New Roman" panose="02020603050405020304" pitchFamily="18" charset="0"/>
                <a:cs typeface="Arial" panose="020B0604020202020204" pitchFamily="34" charset="0"/>
              </a:rPr>
              <a:t>adds extra detail to the </a:t>
            </a:r>
            <a:r>
              <a:rPr lang="en-GB" sz="3200" dirty="0">
                <a:solidFill>
                  <a:srgbClr val="0000FF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noun</a:t>
            </a:r>
            <a:r>
              <a:rPr lang="en-GB" sz="3200" dirty="0"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GB" sz="3200" dirty="0"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GB" sz="800" dirty="0">
                <a:solidFill>
                  <a:srgbClr val="0000CC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GB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8272" y="5281907"/>
            <a:ext cx="9950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2400" dirty="0">
                <a:ea typeface="Times New Roman" panose="02020603050405020304" pitchFamily="18" charset="0"/>
                <a:cs typeface="Arial" panose="020B0604020202020204" pitchFamily="34" charset="0"/>
              </a:rPr>
              <a:t>It can be made by adding an </a:t>
            </a:r>
            <a:r>
              <a:rPr lang="en-GB" sz="2400" dirty="0">
                <a:solidFill>
                  <a:srgbClr val="00B05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adjective</a:t>
            </a:r>
            <a:r>
              <a:rPr lang="en-GB" sz="2400" dirty="0">
                <a:ea typeface="Times New Roman" panose="02020603050405020304" pitchFamily="18" charset="0"/>
                <a:cs typeface="Arial" panose="020B0604020202020204" pitchFamily="34" charset="0"/>
              </a:rPr>
              <a:t> or two.</a:t>
            </a:r>
            <a:endParaRPr lang="en-GB" sz="2400" dirty="0">
              <a:ea typeface="Times New Roman" panose="02020603050405020304" pitchFamily="18" charset="0"/>
            </a:endParaRPr>
          </a:p>
        </p:txBody>
      </p:sp>
      <p:sp>
        <p:nvSpPr>
          <p:cNvPr id="10" name="Left Brace 9"/>
          <p:cNvSpPr/>
          <p:nvPr/>
        </p:nvSpPr>
        <p:spPr>
          <a:xfrm rot="5400000">
            <a:off x="5979818" y="1127598"/>
            <a:ext cx="196064" cy="2828661"/>
          </a:xfrm>
          <a:prstGeom prst="leftBrac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5297701" y="1968110"/>
            <a:ext cx="1523457" cy="36933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noun phrase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327" y="5712514"/>
            <a:ext cx="9950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2400" dirty="0">
                <a:ea typeface="Times New Roman" panose="02020603050405020304" pitchFamily="18" charset="0"/>
                <a:cs typeface="Arial" panose="020B0604020202020204" pitchFamily="34" charset="0"/>
              </a:rPr>
              <a:t>The </a:t>
            </a:r>
            <a:r>
              <a:rPr lang="en-GB" sz="2400" b="1" dirty="0">
                <a:ea typeface="Times New Roman" panose="02020603050405020304" pitchFamily="18" charset="0"/>
                <a:cs typeface="Arial" panose="020B0604020202020204" pitchFamily="34" charset="0"/>
              </a:rPr>
              <a:t>noun phrase </a:t>
            </a:r>
            <a:r>
              <a:rPr lang="en-GB" sz="2400" dirty="0">
                <a:ea typeface="Times New Roman" panose="02020603050405020304" pitchFamily="18" charset="0"/>
                <a:cs typeface="Arial" panose="020B0604020202020204" pitchFamily="34" charset="0"/>
              </a:rPr>
              <a:t>includes the </a:t>
            </a:r>
            <a:r>
              <a:rPr lang="en-GB" sz="2400" dirty="0">
                <a:solidFill>
                  <a:srgbClr val="0000FF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noun</a:t>
            </a:r>
            <a:r>
              <a:rPr lang="en-GB" sz="2400" dirty="0"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en-GB" sz="2400" dirty="0">
                <a:solidFill>
                  <a:srgbClr val="00B05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adjectives</a:t>
            </a:r>
            <a:r>
              <a:rPr lang="en-GB" sz="2400" dirty="0">
                <a:ea typeface="Times New Roman" panose="02020603050405020304" pitchFamily="18" charset="0"/>
                <a:cs typeface="Arial" panose="020B0604020202020204" pitchFamily="34" charset="0"/>
              </a:rPr>
              <a:t> and </a:t>
            </a:r>
            <a:r>
              <a:rPr lang="en-GB" sz="2400" dirty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determiner</a:t>
            </a:r>
            <a:r>
              <a:rPr lang="en-GB" sz="2400" dirty="0"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GB" sz="2400" dirty="0">
              <a:ea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9084E7-2F8F-40A9-854E-BA7F3A14972A}"/>
              </a:ext>
            </a:extLst>
          </p:cNvPr>
          <p:cNvSpPr/>
          <p:nvPr/>
        </p:nvSpPr>
        <p:spPr>
          <a:xfrm>
            <a:off x="3048000" y="2602797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sz="2400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GB" sz="2400" i="1" dirty="0">
                <a:solidFill>
                  <a:srgbClr val="00B050"/>
                </a:solidFill>
                <a:latin typeface="+mj-lt"/>
              </a:rPr>
              <a:t> black 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slug</a:t>
            </a:r>
          </a:p>
          <a:p>
            <a:pPr algn="ctr"/>
            <a:r>
              <a:rPr lang="en-GB" sz="2400" i="1" dirty="0">
                <a:solidFill>
                  <a:srgbClr val="FF0000"/>
                </a:solidFill>
                <a:latin typeface="+mj-lt"/>
              </a:rPr>
              <a:t>the</a:t>
            </a:r>
            <a:r>
              <a:rPr lang="en-GB" sz="2400" i="1" dirty="0">
                <a:latin typeface="+mj-lt"/>
              </a:rPr>
              <a:t> </a:t>
            </a:r>
            <a:r>
              <a:rPr lang="en-GB" sz="2400" i="1" dirty="0">
                <a:solidFill>
                  <a:srgbClr val="00B050"/>
                </a:solidFill>
                <a:latin typeface="+mj-lt"/>
              </a:rPr>
              <a:t>creepy</a:t>
            </a:r>
            <a:r>
              <a:rPr lang="en-GB" sz="2400" i="1" dirty="0">
                <a:latin typeface="+mj-lt"/>
              </a:rPr>
              <a:t> 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beetles</a:t>
            </a:r>
            <a:endParaRPr lang="en-GB" sz="2400" i="1" dirty="0">
              <a:latin typeface="+mj-lt"/>
            </a:endParaRPr>
          </a:p>
          <a:p>
            <a:pPr algn="ctr"/>
            <a:r>
              <a:rPr lang="en-GB" sz="2400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GB" sz="2400" i="1" dirty="0">
                <a:latin typeface="+mj-lt"/>
              </a:rPr>
              <a:t> </a:t>
            </a:r>
            <a:r>
              <a:rPr lang="en-GB" sz="2400" i="1" dirty="0">
                <a:solidFill>
                  <a:srgbClr val="00B050"/>
                </a:solidFill>
                <a:latin typeface="+mj-lt"/>
              </a:rPr>
              <a:t>tiny</a:t>
            </a:r>
            <a:r>
              <a:rPr lang="en-GB" sz="2400" i="1" dirty="0">
                <a:latin typeface="+mj-lt"/>
              </a:rPr>
              <a:t> 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ant</a:t>
            </a:r>
          </a:p>
          <a:p>
            <a:pPr algn="ctr"/>
            <a:r>
              <a:rPr lang="en-GB" sz="2400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GB" sz="2400" i="1" dirty="0">
                <a:latin typeface="+mj-lt"/>
              </a:rPr>
              <a:t> </a:t>
            </a:r>
            <a:r>
              <a:rPr lang="en-GB" sz="2400" i="1" dirty="0">
                <a:solidFill>
                  <a:srgbClr val="00B050"/>
                </a:solidFill>
                <a:latin typeface="+mj-lt"/>
              </a:rPr>
              <a:t>difficult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 job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0186C05-D965-435E-A1B1-26B6E7144E0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07127">
            <a:off x="495155" y="3207068"/>
            <a:ext cx="1204344" cy="140231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07044C7-8B14-4DFC-B704-77D5191CEA8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07127">
            <a:off x="869966" y="4120154"/>
            <a:ext cx="1076612" cy="1331142"/>
          </a:xfrm>
          <a:prstGeom prst="rect">
            <a:avLst/>
          </a:prstGeom>
        </p:spPr>
      </p:pic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BCF48948-DE5F-4A14-9D80-8FAC5A7789A8}"/>
              </a:ext>
            </a:extLst>
          </p:cNvPr>
          <p:cNvSpPr/>
          <p:nvPr/>
        </p:nvSpPr>
        <p:spPr>
          <a:xfrm>
            <a:off x="8596806" y="2864112"/>
            <a:ext cx="2812870" cy="1398390"/>
          </a:xfrm>
          <a:prstGeom prst="wedgeRoundRectCallout">
            <a:avLst>
              <a:gd name="adj1" fmla="val 45781"/>
              <a:gd name="adj2" fmla="val 72148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accent2">
                    <a:lumMod val="75000"/>
                  </a:schemeClr>
                </a:solidFill>
              </a:rPr>
              <a:t>Adverbs</a:t>
            </a:r>
            <a:r>
              <a:rPr lang="en-GB" sz="2400" dirty="0">
                <a:solidFill>
                  <a:sysClr val="windowText" lastClr="000000"/>
                </a:solidFill>
              </a:rPr>
              <a:t> can also be part of a noun phrase.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419EE65-C133-41E1-8F25-96B9110B555B}"/>
              </a:ext>
            </a:extLst>
          </p:cNvPr>
          <p:cNvSpPr/>
          <p:nvPr/>
        </p:nvSpPr>
        <p:spPr>
          <a:xfrm>
            <a:off x="4563542" y="4100525"/>
            <a:ext cx="30176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FF0000"/>
                </a:solidFill>
                <a:latin typeface="Calibri Light"/>
              </a:rPr>
              <a:t>a</a:t>
            </a:r>
            <a:r>
              <a:rPr lang="en-GB" sz="2400" i="1" dirty="0">
                <a:solidFill>
                  <a:srgbClr val="00B050"/>
                </a:solidFill>
                <a:latin typeface="Calibri Light"/>
              </a:rPr>
              <a:t> </a:t>
            </a:r>
            <a:r>
              <a:rPr lang="en-GB" sz="2400" i="1" dirty="0">
                <a:solidFill>
                  <a:schemeClr val="accent2">
                    <a:lumMod val="75000"/>
                  </a:schemeClr>
                </a:solidFill>
                <a:latin typeface="Calibri Light"/>
              </a:rPr>
              <a:t>completely</a:t>
            </a:r>
            <a:r>
              <a:rPr lang="en-GB" sz="2400" i="1" dirty="0">
                <a:solidFill>
                  <a:srgbClr val="00B050"/>
                </a:solidFill>
                <a:latin typeface="Calibri Light"/>
              </a:rPr>
              <a:t> black </a:t>
            </a:r>
            <a:r>
              <a:rPr lang="en-GB" sz="2400" i="1" dirty="0">
                <a:solidFill>
                  <a:srgbClr val="0000FF"/>
                </a:solidFill>
                <a:latin typeface="Calibri Light"/>
              </a:rPr>
              <a:t>slug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8F8BB42-E9E1-48C1-AF39-86B34E48FCD3}"/>
              </a:ext>
            </a:extLst>
          </p:cNvPr>
          <p:cNvSpPr/>
          <p:nvPr/>
        </p:nvSpPr>
        <p:spPr>
          <a:xfrm>
            <a:off x="4676250" y="4461193"/>
            <a:ext cx="29900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GB" sz="2400" i="1" dirty="0">
                <a:solidFill>
                  <a:srgbClr val="FF0000"/>
                </a:solidFill>
                <a:latin typeface="Calibri Light"/>
              </a:rPr>
              <a:t>the</a:t>
            </a:r>
            <a:r>
              <a:rPr lang="en-GB" sz="2400" i="1" dirty="0">
                <a:solidFill>
                  <a:srgbClr val="00B050"/>
                </a:solidFill>
                <a:latin typeface="Calibri Light"/>
              </a:rPr>
              <a:t> </a:t>
            </a:r>
            <a:r>
              <a:rPr lang="en-GB" sz="2400" i="1" dirty="0">
                <a:solidFill>
                  <a:schemeClr val="accent2">
                    <a:lumMod val="75000"/>
                  </a:schemeClr>
                </a:solidFill>
                <a:latin typeface="Calibri Light"/>
              </a:rPr>
              <a:t>very</a:t>
            </a:r>
            <a:r>
              <a:rPr lang="en-GB" sz="2400" i="1" dirty="0">
                <a:solidFill>
                  <a:srgbClr val="00B050"/>
                </a:solidFill>
                <a:latin typeface="Calibri Light"/>
              </a:rPr>
              <a:t> creepy </a:t>
            </a:r>
            <a:r>
              <a:rPr lang="en-GB" sz="2400" i="1" dirty="0">
                <a:solidFill>
                  <a:srgbClr val="0000FF"/>
                </a:solidFill>
                <a:latin typeface="Calibri Light"/>
              </a:rPr>
              <a:t>beetles</a:t>
            </a:r>
          </a:p>
        </p:txBody>
      </p:sp>
      <p:pic>
        <p:nvPicPr>
          <p:cNvPr id="6" name="Online Media 5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41605A59-1DC1-C24F-8E96-334F1B445DD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545588" y="1212464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98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/>
      <p:bldP spid="10" grpId="0" animBg="1"/>
      <p:bldP spid="11" grpId="0" animBg="1"/>
      <p:bldP spid="12" grpId="0"/>
      <p:bldP spid="4" grpId="0" animBg="1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868B343-2C87-4982-A09D-5CE36BD03A2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85610" y="4192931"/>
            <a:ext cx="1927610" cy="183457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5610" y="830492"/>
            <a:ext cx="1057355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Spotting a Noun Phrase </a:t>
            </a:r>
          </a:p>
          <a:p>
            <a:pPr algn="ctr">
              <a:spcAft>
                <a:spcPts val="0"/>
              </a:spcAft>
            </a:pPr>
            <a:r>
              <a:rPr lang="en-GB" sz="3200" dirty="0">
                <a:ea typeface="Times New Roman" panose="02020603050405020304" pitchFamily="18" charset="0"/>
                <a:cs typeface="Arial" panose="020B0604020202020204" pitchFamily="34" charset="0"/>
              </a:rPr>
              <a:t>A </a:t>
            </a:r>
            <a:r>
              <a:rPr lang="en-GB" sz="3200" b="1" dirty="0">
                <a:ea typeface="Times New Roman" panose="02020603050405020304" pitchFamily="18" charset="0"/>
                <a:cs typeface="Arial" panose="020B0604020202020204" pitchFamily="34" charset="0"/>
              </a:rPr>
              <a:t>noun phrase </a:t>
            </a:r>
            <a:r>
              <a:rPr lang="en-GB" sz="3200" dirty="0">
                <a:ea typeface="Times New Roman" panose="02020603050405020304" pitchFamily="18" charset="0"/>
                <a:cs typeface="Arial" panose="020B0604020202020204" pitchFamily="34" charset="0"/>
              </a:rPr>
              <a:t>can be replaced by a </a:t>
            </a:r>
            <a:r>
              <a:rPr lang="en-GB" sz="3200" dirty="0">
                <a:solidFill>
                  <a:srgbClr val="FF66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pronoun</a:t>
            </a:r>
            <a:r>
              <a:rPr lang="en-GB" sz="3200" dirty="0"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GB" sz="3200" dirty="0"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GB" sz="800" dirty="0">
                <a:solidFill>
                  <a:srgbClr val="0000CC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GB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7329" y="2521059"/>
            <a:ext cx="63506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latin typeface="+mj-lt"/>
              </a:rPr>
              <a:t>A black slug </a:t>
            </a:r>
            <a:r>
              <a:rPr lang="en-GB" sz="2400" dirty="0">
                <a:latin typeface="+mj-lt"/>
              </a:rPr>
              <a:t>chewed the leaves.</a:t>
            </a:r>
          </a:p>
          <a:p>
            <a:r>
              <a:rPr lang="en-GB" sz="2400" b="1" dirty="0">
                <a:latin typeface="+mj-lt"/>
              </a:rPr>
              <a:t>The creepy beetles </a:t>
            </a:r>
            <a:r>
              <a:rPr lang="en-GB" sz="2400" dirty="0">
                <a:latin typeface="+mj-lt"/>
              </a:rPr>
              <a:t>scuttled by</a:t>
            </a:r>
            <a:r>
              <a:rPr lang="en-GB" sz="2400" i="1" dirty="0">
                <a:solidFill>
                  <a:srgbClr val="0000FF"/>
                </a:solidFill>
                <a:latin typeface="+mj-lt"/>
              </a:rPr>
              <a:t>.</a:t>
            </a:r>
          </a:p>
          <a:p>
            <a:r>
              <a:rPr lang="en-GB" sz="2400" b="1" dirty="0">
                <a:latin typeface="+mj-lt"/>
              </a:rPr>
              <a:t>A tiny ant </a:t>
            </a:r>
            <a:r>
              <a:rPr lang="en-GB" sz="2400" dirty="0">
                <a:latin typeface="+mj-lt"/>
              </a:rPr>
              <a:t>twitched its antennae.  </a:t>
            </a:r>
          </a:p>
          <a:p>
            <a:r>
              <a:rPr lang="en-GB" sz="2400" dirty="0">
                <a:latin typeface="+mj-lt"/>
              </a:rPr>
              <a:t>The poem is about </a:t>
            </a:r>
            <a:r>
              <a:rPr lang="en-GB" sz="2400" b="1" dirty="0">
                <a:latin typeface="+mj-lt"/>
              </a:rPr>
              <a:t>a difficult job</a:t>
            </a:r>
            <a:r>
              <a:rPr lang="en-GB" sz="2400" dirty="0">
                <a:solidFill>
                  <a:srgbClr val="0000FF"/>
                </a:solidFill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93923" y="2493547"/>
            <a:ext cx="40652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FF6600"/>
                </a:solidFill>
                <a:latin typeface="+mj-lt"/>
              </a:rPr>
              <a:t>It</a:t>
            </a:r>
            <a:r>
              <a:rPr lang="en-GB" sz="2400" b="1" dirty="0">
                <a:latin typeface="+mj-lt"/>
              </a:rPr>
              <a:t> </a:t>
            </a:r>
            <a:r>
              <a:rPr lang="en-GB" sz="2400" dirty="0">
                <a:latin typeface="+mj-lt"/>
              </a:rPr>
              <a:t>chewed the leaves.</a:t>
            </a:r>
          </a:p>
          <a:p>
            <a:r>
              <a:rPr lang="en-GB" sz="2400" b="1" dirty="0">
                <a:solidFill>
                  <a:srgbClr val="FF6600"/>
                </a:solidFill>
                <a:latin typeface="+mj-lt"/>
              </a:rPr>
              <a:t>They</a:t>
            </a:r>
            <a:r>
              <a:rPr lang="en-GB" sz="24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GB" sz="2400" dirty="0">
                <a:latin typeface="+mj-lt"/>
              </a:rPr>
              <a:t>scuttled by. </a:t>
            </a:r>
          </a:p>
          <a:p>
            <a:r>
              <a:rPr lang="en-GB" sz="2400" b="1" dirty="0">
                <a:solidFill>
                  <a:srgbClr val="FF6600"/>
                </a:solidFill>
                <a:latin typeface="+mj-lt"/>
              </a:rPr>
              <a:t>He</a:t>
            </a:r>
            <a:r>
              <a:rPr lang="en-GB" sz="2400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GB" sz="2400" dirty="0">
                <a:latin typeface="+mj-lt"/>
              </a:rPr>
              <a:t>twitched its antennae.</a:t>
            </a:r>
          </a:p>
          <a:p>
            <a:r>
              <a:rPr lang="en-GB" sz="2400" dirty="0">
                <a:latin typeface="+mj-lt"/>
              </a:rPr>
              <a:t>The poem is about </a:t>
            </a:r>
            <a:r>
              <a:rPr lang="en-GB" sz="2400" b="1" dirty="0">
                <a:solidFill>
                  <a:srgbClr val="FF6600"/>
                </a:solidFill>
                <a:latin typeface="+mj-lt"/>
              </a:rPr>
              <a:t>it</a:t>
            </a:r>
            <a:r>
              <a:rPr lang="en-GB" sz="2400" dirty="0">
                <a:latin typeface="+mj-lt"/>
              </a:rPr>
              <a:t>.</a:t>
            </a:r>
            <a:endParaRPr lang="en-GB" sz="2400" i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8" name="Rounded Rectangular Callout 5"/>
          <p:cNvSpPr/>
          <p:nvPr/>
        </p:nvSpPr>
        <p:spPr>
          <a:xfrm>
            <a:off x="2924310" y="4915339"/>
            <a:ext cx="2145003" cy="1064891"/>
          </a:xfrm>
          <a:prstGeom prst="wedgeRoundRectCallout">
            <a:avLst>
              <a:gd name="adj1" fmla="val -86793"/>
              <a:gd name="adj2" fmla="val -35790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We can use this fact to help us spot </a:t>
            </a:r>
            <a:r>
              <a:rPr lang="en-GB" b="1" dirty="0">
                <a:solidFill>
                  <a:schemeClr val="tx1"/>
                </a:solidFill>
              </a:rPr>
              <a:t>noun phrases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4" name="Online Media 3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CC2CBFD6-E09C-3349-B8C2-800FD6ACB0A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676809" y="4915339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064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uiExpand="1" build="p"/>
      <p:bldP spid="9" grpId="0" uiExpand="1" build="p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CA1DF4-9E83-40E1-9767-49D98E2009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23759" y="1730283"/>
            <a:ext cx="1786571" cy="183457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5610" y="830492"/>
            <a:ext cx="105735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/>
              <a:t>Noun Phrases</a:t>
            </a:r>
          </a:p>
          <a:p>
            <a:pPr algn="ctr">
              <a:spcAft>
                <a:spcPts val="0"/>
              </a:spcAft>
            </a:pPr>
            <a:r>
              <a:rPr lang="en-GB" sz="800" dirty="0">
                <a:solidFill>
                  <a:srgbClr val="0000CC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en-GB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0786" y="2105732"/>
            <a:ext cx="953625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+mj-lt"/>
              </a:rPr>
              <a:t>A huge, hairy spider is on your shoulder.</a:t>
            </a:r>
          </a:p>
          <a:p>
            <a:r>
              <a:rPr lang="en-GB" sz="2800" dirty="0">
                <a:latin typeface="+mj-lt"/>
              </a:rPr>
              <a:t>The rather nervous grey mouse nibbled slowly</a:t>
            </a:r>
            <a:r>
              <a:rPr lang="en-GB" sz="2800" i="1" dirty="0">
                <a:latin typeface="+mj-lt"/>
              </a:rPr>
              <a:t>.</a:t>
            </a:r>
          </a:p>
          <a:p>
            <a:r>
              <a:rPr lang="en-GB" sz="2800" dirty="0">
                <a:latin typeface="+mj-lt"/>
              </a:rPr>
              <a:t>I spotted a long pink tail under the sofa!</a:t>
            </a:r>
          </a:p>
          <a:p>
            <a:r>
              <a:rPr lang="en-GB" sz="2800" dirty="0">
                <a:latin typeface="+mj-lt"/>
              </a:rPr>
              <a:t>Our picnic was spoilt by relentlessly vicious wasps.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610" y="4685090"/>
            <a:ext cx="801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5">
                    <a:lumMod val="75000"/>
                  </a:schemeClr>
                </a:solidFill>
              </a:rPr>
              <a:t>Can you spot the noun phrase in each sentence?</a:t>
            </a:r>
          </a:p>
        </p:txBody>
      </p:sp>
      <p:sp>
        <p:nvSpPr>
          <p:cNvPr id="8" name="Rounded Rectangular Callout 2"/>
          <p:cNvSpPr/>
          <p:nvPr/>
        </p:nvSpPr>
        <p:spPr>
          <a:xfrm>
            <a:off x="790463" y="687178"/>
            <a:ext cx="1342724" cy="46627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0000FF"/>
                </a:solidFill>
              </a:rPr>
              <a:t>ANSWERS</a:t>
            </a:r>
          </a:p>
        </p:txBody>
      </p:sp>
      <p:sp>
        <p:nvSpPr>
          <p:cNvPr id="9" name="Rounded Rectangular Callout 5"/>
          <p:cNvSpPr/>
          <p:nvPr/>
        </p:nvSpPr>
        <p:spPr>
          <a:xfrm>
            <a:off x="8336190" y="725169"/>
            <a:ext cx="2439970" cy="1064891"/>
          </a:xfrm>
          <a:prstGeom prst="wedgeRoundRectCallout">
            <a:avLst>
              <a:gd name="adj1" fmla="val 44648"/>
              <a:gd name="adj2" fmla="val 89017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i="1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Remember: a </a:t>
            </a:r>
            <a:r>
              <a:rPr lang="en-GB" b="1" i="1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noun phrase </a:t>
            </a:r>
            <a:r>
              <a:rPr lang="en-GB" i="1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can be replaced by a </a:t>
            </a:r>
            <a:r>
              <a:rPr lang="en-GB" b="1" i="1" dirty="0">
                <a:solidFill>
                  <a:srgbClr val="FF66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pronoun</a:t>
            </a:r>
            <a:r>
              <a:rPr lang="en-GB" i="1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en-GB" i="1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algn="ctr"/>
            <a:endParaRPr lang="en-GB" b="1" dirty="0">
              <a:solidFill>
                <a:srgbClr val="0000FF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7123F40-CE38-455F-BEDB-0EAAAD861809}"/>
              </a:ext>
            </a:extLst>
          </p:cNvPr>
          <p:cNvSpPr/>
          <p:nvPr/>
        </p:nvSpPr>
        <p:spPr>
          <a:xfrm>
            <a:off x="1543987" y="2203554"/>
            <a:ext cx="2878111" cy="374754"/>
          </a:xfrm>
          <a:prstGeom prst="rect">
            <a:avLst/>
          </a:prstGeom>
          <a:solidFill>
            <a:srgbClr val="5B9BD5">
              <a:alpha val="2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79BE20C-CB08-414A-951B-9BB16CF43610}"/>
              </a:ext>
            </a:extLst>
          </p:cNvPr>
          <p:cNvSpPr/>
          <p:nvPr/>
        </p:nvSpPr>
        <p:spPr>
          <a:xfrm>
            <a:off x="1543987" y="2638919"/>
            <a:ext cx="4552013" cy="374754"/>
          </a:xfrm>
          <a:prstGeom prst="rect">
            <a:avLst/>
          </a:prstGeom>
          <a:solidFill>
            <a:srgbClr val="5B9BD5">
              <a:alpha val="2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7EEAD62-82A4-4CA1-A93A-448CAC51DA2B}"/>
              </a:ext>
            </a:extLst>
          </p:cNvPr>
          <p:cNvSpPr/>
          <p:nvPr/>
        </p:nvSpPr>
        <p:spPr>
          <a:xfrm>
            <a:off x="2924162" y="3092889"/>
            <a:ext cx="2067564" cy="374754"/>
          </a:xfrm>
          <a:prstGeom prst="rect">
            <a:avLst/>
          </a:prstGeom>
          <a:solidFill>
            <a:srgbClr val="5B9BD5">
              <a:alpha val="2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5A66ED2-1B37-4CE4-9DD1-9AD04F94D3D8}"/>
              </a:ext>
            </a:extLst>
          </p:cNvPr>
          <p:cNvSpPr/>
          <p:nvPr/>
        </p:nvSpPr>
        <p:spPr>
          <a:xfrm>
            <a:off x="4991726" y="3494759"/>
            <a:ext cx="3806124" cy="374754"/>
          </a:xfrm>
          <a:prstGeom prst="rect">
            <a:avLst/>
          </a:prstGeom>
          <a:solidFill>
            <a:srgbClr val="5B9BD5">
              <a:alpha val="2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E038CB-A75A-4CA0-B5C4-4D98A073C9F4}"/>
              </a:ext>
            </a:extLst>
          </p:cNvPr>
          <p:cNvSpPr/>
          <p:nvPr/>
        </p:nvSpPr>
        <p:spPr>
          <a:xfrm>
            <a:off x="10982304" y="3755643"/>
            <a:ext cx="320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dirty="0">
                <a:solidFill>
                  <a:srgbClr val="FF66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it</a:t>
            </a:r>
            <a:endParaRPr lang="en-GB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5E136A-90D3-4A70-B9D3-8DFB45A77508}"/>
              </a:ext>
            </a:extLst>
          </p:cNvPr>
          <p:cNvSpPr/>
          <p:nvPr/>
        </p:nvSpPr>
        <p:spPr>
          <a:xfrm>
            <a:off x="9952846" y="3736948"/>
            <a:ext cx="686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dirty="0">
                <a:solidFill>
                  <a:srgbClr val="FF66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them</a:t>
            </a:r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0D0D34-62D1-4CB9-83B3-30286165E23E}"/>
              </a:ext>
            </a:extLst>
          </p:cNvPr>
          <p:cNvSpPr/>
          <p:nvPr/>
        </p:nvSpPr>
        <p:spPr>
          <a:xfrm>
            <a:off x="10295898" y="4237286"/>
            <a:ext cx="4203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dirty="0">
                <a:solidFill>
                  <a:srgbClr val="FF66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he</a:t>
            </a:r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8CC0DBF-3CFB-4619-9650-00D687CAEAEE}"/>
              </a:ext>
            </a:extLst>
          </p:cNvPr>
          <p:cNvSpPr/>
          <p:nvPr/>
        </p:nvSpPr>
        <p:spPr>
          <a:xfrm>
            <a:off x="11103325" y="4315758"/>
            <a:ext cx="5116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i="1" dirty="0">
                <a:solidFill>
                  <a:srgbClr val="FF66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she</a:t>
            </a:r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52AAFC-98A7-4163-93EB-4F948E20F5D2}"/>
              </a:ext>
            </a:extLst>
          </p:cNvPr>
          <p:cNvSpPr txBox="1"/>
          <p:nvPr/>
        </p:nvSpPr>
        <p:spPr>
          <a:xfrm>
            <a:off x="785610" y="5144368"/>
            <a:ext cx="8012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5">
                    <a:lumMod val="75000"/>
                  </a:schemeClr>
                </a:solidFill>
              </a:rPr>
              <a:t>Can you spot the </a:t>
            </a:r>
            <a:r>
              <a:rPr lang="en-GB" sz="2800" u="sng" dirty="0">
                <a:solidFill>
                  <a:schemeClr val="accent5">
                    <a:lumMod val="75000"/>
                  </a:schemeClr>
                </a:solidFill>
              </a:rPr>
              <a:t>head noun </a:t>
            </a:r>
            <a:r>
              <a:rPr lang="en-GB" sz="2800" dirty="0">
                <a:solidFill>
                  <a:schemeClr val="accent5">
                    <a:lumMod val="75000"/>
                  </a:schemeClr>
                </a:solidFill>
              </a:rPr>
              <a:t>in each sentence?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DCBE2B7-95EA-4AFF-9B6E-5835881F42AF}"/>
              </a:ext>
            </a:extLst>
          </p:cNvPr>
          <p:cNvCxnSpPr>
            <a:cxnSpLocks/>
          </p:cNvCxnSpPr>
          <p:nvPr/>
        </p:nvCxnSpPr>
        <p:spPr>
          <a:xfrm>
            <a:off x="3552669" y="2563318"/>
            <a:ext cx="869429" cy="0"/>
          </a:xfrm>
          <a:prstGeom prst="line">
            <a:avLst/>
          </a:prstGeom>
          <a:ln w="28575"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3BE4267-74BA-45F2-9CDE-D723FED8628A}"/>
              </a:ext>
            </a:extLst>
          </p:cNvPr>
          <p:cNvCxnSpPr>
            <a:cxnSpLocks/>
          </p:cNvCxnSpPr>
          <p:nvPr/>
        </p:nvCxnSpPr>
        <p:spPr>
          <a:xfrm>
            <a:off x="5098027" y="2971201"/>
            <a:ext cx="972000" cy="0"/>
          </a:xfrm>
          <a:prstGeom prst="line">
            <a:avLst/>
          </a:prstGeom>
          <a:ln w="28575"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83494B0-BB7A-4BDF-9268-324CC665EC66}"/>
              </a:ext>
            </a:extLst>
          </p:cNvPr>
          <p:cNvCxnSpPr>
            <a:cxnSpLocks/>
          </p:cNvCxnSpPr>
          <p:nvPr/>
        </p:nvCxnSpPr>
        <p:spPr>
          <a:xfrm>
            <a:off x="4545889" y="3399020"/>
            <a:ext cx="432000" cy="0"/>
          </a:xfrm>
          <a:prstGeom prst="line">
            <a:avLst/>
          </a:prstGeom>
          <a:ln w="28575"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F9E7BF5-B21B-47C4-AF14-3E0B91F524FB}"/>
              </a:ext>
            </a:extLst>
          </p:cNvPr>
          <p:cNvCxnSpPr>
            <a:cxnSpLocks/>
          </p:cNvCxnSpPr>
          <p:nvPr/>
        </p:nvCxnSpPr>
        <p:spPr>
          <a:xfrm>
            <a:off x="7781554" y="3811899"/>
            <a:ext cx="869429" cy="0"/>
          </a:xfrm>
          <a:prstGeom prst="line">
            <a:avLst/>
          </a:prstGeom>
          <a:ln w="28575">
            <a:solidFill>
              <a:srgbClr val="33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nline Media 6" descr="Recorded Sound">
            <a:hlinkClick r:id="" action="ppaction://media"/>
            <a:extLst>
              <a:ext uri="{FF2B5EF4-FFF2-40B4-BE49-F238E27FC236}">
                <a16:creationId xmlns:a16="http://schemas.microsoft.com/office/drawing/2014/main" id="{D88332E2-4207-A541-916C-AE0D45FEA41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889498" y="519076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5018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uiExpand="1" build="p"/>
      <p:bldP spid="6" grpId="0" build="p"/>
      <p:bldP spid="8" grpId="0" animBg="1"/>
      <p:bldP spid="4" grpId="0" animBg="1"/>
      <p:bldP spid="11" grpId="0" animBg="1"/>
      <p:bldP spid="12" grpId="0" animBg="1"/>
      <p:bldP spid="13" grpId="0" animBg="1"/>
      <p:bldP spid="18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9|12.5|3.6|7.2|2.6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5.6|4.5|10.2|2.3|2.3|6.8|6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3|5.4|4.5|4.7|2.5|8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6|4.6|4|5.2|6.2|2.5|1.4|4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4.8|6.4|1.8|2.2|2.3|2.4|3.7|2.3|4.2|3.9|5.4|1.4|1.4|1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314</Words>
  <Application>Microsoft Office PowerPoint</Application>
  <PresentationFormat>Widescreen</PresentationFormat>
  <Paragraphs>67</Paragraphs>
  <Slides>6</Slides>
  <Notes>6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Grace Woollard</dc:creator>
  <cp:lastModifiedBy>Debbie Preston</cp:lastModifiedBy>
  <cp:revision>22</cp:revision>
  <dcterms:created xsi:type="dcterms:W3CDTF">2018-11-27T19:30:09Z</dcterms:created>
  <dcterms:modified xsi:type="dcterms:W3CDTF">2020-05-15T14:59:14Z</dcterms:modified>
</cp:coreProperties>
</file>