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71" r:id="rId9"/>
    <p:sldId id="262" r:id="rId10"/>
    <p:sldId id="264" r:id="rId11"/>
    <p:sldId id="265" r:id="rId12"/>
    <p:sldId id="266" r:id="rId13"/>
    <p:sldId id="267" r:id="rId14"/>
    <p:sldId id="268" r:id="rId15"/>
    <p:sldId id="269" r:id="rId16"/>
    <p:sldId id="27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67" d="100"/>
          <a:sy n="67" d="100"/>
        </p:scale>
        <p:origin x="10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004FF-3843-43A8-B2B5-485DAA7597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AE4992C-27F4-4B50-8AF3-00BBC15D11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E806224-B181-4D40-A551-F2A6F70FAC1F}"/>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900E0DC9-07DC-42C0-B407-4A7AB4345F3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D9BEB9-13AC-4409-BB87-3CA8D537BB7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399403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C920D-3665-4025-86FD-B242E809B34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5128461-8ED4-4155-9BE7-6568D8B6CE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684DAE-F15E-43F8-A7DD-07A4C6A4A7CB}"/>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7CF81A81-E947-46EF-9C65-211A016948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231858-7506-4F07-A7FB-8B98B0A32CA0}"/>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3188124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455868-CBDA-4F65-8A9F-0561C4C4A12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7BF929D-9784-4EFC-9831-96014BF03C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894ACD0-DC1B-4D2F-B7FB-0ED8593B6514}"/>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440C0811-9BD8-40BA-ABBB-43CB9469A6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3D5D45-915E-4856-9FCA-FBAD07499439}"/>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441580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309AE-28AC-47B7-9301-E6A62BF7A2A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74DE9CF-00FB-42F8-97C4-F24B18859A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FEBC051-FC3F-4F9D-B3DF-7B76A9612129}"/>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7D78ED70-68C4-42FA-B063-590B17D0F6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0BF2FED-2A95-4058-80E3-0D7232D3BEB1}"/>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384718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2F79-005F-4B2B-92C4-711B330F36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D555888-49DE-4B94-96DC-4E0CE200E2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3B09DC-C750-47E4-931F-8103F81BEE4F}"/>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CC175461-564F-4C6B-8931-3B90423566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A80F1B-268D-4E2C-A649-41C47946F75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3793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64589-E829-4B81-93F1-6F54BD54A68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9F178CC-CD36-48F2-A752-375D632407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9983444-CCDC-4D58-9535-FD04E26FC8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32A815E-797F-4CDD-9D42-64F4FD1BDF6F}"/>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6" name="Footer Placeholder 5">
            <a:extLst>
              <a:ext uri="{FF2B5EF4-FFF2-40B4-BE49-F238E27FC236}">
                <a16:creationId xmlns:a16="http://schemas.microsoft.com/office/drawing/2014/main" id="{D3433384-3D5C-4EEC-979D-5F9A6D80FC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6345B6F-6998-4DF4-8F4B-F885F3E2C912}"/>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7793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E9B6D-0168-43A6-B6F5-6597211F287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57F0550-0152-4A33-A1EC-ECB698402D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9CFC36-731A-4E68-9860-0C0FDEDC80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F91AE35-53A9-4DA7-AC0F-02E99BFED5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966700-66F0-44FF-BF65-CEB27477AF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DF1232E-6D1B-40E6-9E60-06BD7E3B7E44}"/>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8" name="Footer Placeholder 7">
            <a:extLst>
              <a:ext uri="{FF2B5EF4-FFF2-40B4-BE49-F238E27FC236}">
                <a16:creationId xmlns:a16="http://schemas.microsoft.com/office/drawing/2014/main" id="{C1C61C40-ED80-4B36-9501-6A24B9003A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A3C66AF-2AEA-4235-8C76-DA84622CE3DB}"/>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178804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E8341-DAD7-43AA-96BB-CD31B837E78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87E392D-FFD2-404A-B036-DDA9DDBDFD03}"/>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4" name="Footer Placeholder 3">
            <a:extLst>
              <a:ext uri="{FF2B5EF4-FFF2-40B4-BE49-F238E27FC236}">
                <a16:creationId xmlns:a16="http://schemas.microsoft.com/office/drawing/2014/main" id="{14DE190A-4459-4377-B2A1-AAE9CAF8375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BFA9C8B-FC22-437B-A3B9-D58D316CD4A0}"/>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3939591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3E510C-6DD4-4EAC-8F5B-744FDCB7CAF0}"/>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3" name="Footer Placeholder 2">
            <a:extLst>
              <a:ext uri="{FF2B5EF4-FFF2-40B4-BE49-F238E27FC236}">
                <a16:creationId xmlns:a16="http://schemas.microsoft.com/office/drawing/2014/main" id="{8B96AC0D-2DD3-4C81-9CAC-97A4C6FFA2E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0B177A9-D8F9-4DD2-8F12-7FD50BE4930A}"/>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705676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32B22-421F-417E-A3E8-5352084079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BF5A89B-B6A5-435F-AA5C-5DA3B7640D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AFC679B-A734-427A-A9FF-42089E80C7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DABC4D-9617-42FD-8FA9-A0E13409E718}"/>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6" name="Footer Placeholder 5">
            <a:extLst>
              <a:ext uri="{FF2B5EF4-FFF2-40B4-BE49-F238E27FC236}">
                <a16:creationId xmlns:a16="http://schemas.microsoft.com/office/drawing/2014/main" id="{C02F77AC-C3A8-4183-847E-93C02C8B69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7322DB9-FB40-40D5-8937-9DA4AF965E26}"/>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255375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3873-85C4-49CA-98E9-DD653805E5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57271DF-BEFB-414D-8FA2-E3CE885DB4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DBF028A-7A5D-4C33-B8A0-F1CF3D83A7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C1BBF8-8FD9-4004-A222-EFFC8D74AD9F}"/>
              </a:ext>
            </a:extLst>
          </p:cNvPr>
          <p:cNvSpPr>
            <a:spLocks noGrp="1"/>
          </p:cNvSpPr>
          <p:nvPr>
            <p:ph type="dt" sz="half" idx="10"/>
          </p:nvPr>
        </p:nvSpPr>
        <p:spPr/>
        <p:txBody>
          <a:bodyPr/>
          <a:lstStyle/>
          <a:p>
            <a:fld id="{7FA9AE2F-B26A-4DA3-A3A9-6F191C32EA1A}" type="datetimeFigureOut">
              <a:rPr lang="en-GB" smtClean="0"/>
              <a:t>04/05/2020</a:t>
            </a:fld>
            <a:endParaRPr lang="en-GB"/>
          </a:p>
        </p:txBody>
      </p:sp>
      <p:sp>
        <p:nvSpPr>
          <p:cNvPr id="6" name="Footer Placeholder 5">
            <a:extLst>
              <a:ext uri="{FF2B5EF4-FFF2-40B4-BE49-F238E27FC236}">
                <a16:creationId xmlns:a16="http://schemas.microsoft.com/office/drawing/2014/main" id="{54599B15-198F-44B8-ADE5-F87AA449D0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CE96AC-C5DB-486F-844D-8E98F8025B56}"/>
              </a:ext>
            </a:extLst>
          </p:cNvPr>
          <p:cNvSpPr>
            <a:spLocks noGrp="1"/>
          </p:cNvSpPr>
          <p:nvPr>
            <p:ph type="sldNum" sz="quarter" idx="12"/>
          </p:nvPr>
        </p:nvSpPr>
        <p:spPr/>
        <p:txBody>
          <a:bodyPr/>
          <a:lstStyle/>
          <a:p>
            <a:fld id="{9E79138A-85F5-48EE-A4C6-8E5376A78148}" type="slidenum">
              <a:rPr lang="en-GB" smtClean="0"/>
              <a:t>‹#›</a:t>
            </a:fld>
            <a:endParaRPr lang="en-GB"/>
          </a:p>
        </p:txBody>
      </p:sp>
    </p:spTree>
    <p:extLst>
      <p:ext uri="{BB962C8B-B14F-4D97-AF65-F5344CB8AC3E}">
        <p14:creationId xmlns:p14="http://schemas.microsoft.com/office/powerpoint/2010/main" val="699024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35E20A-41B1-4627-A4EE-91B32C822A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CBE1021-B42D-49F1-9DB8-A418A13DBF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B504CB-BB5B-4E11-A00D-7CE9BAB2BC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A9AE2F-B26A-4DA3-A3A9-6F191C32EA1A}" type="datetimeFigureOut">
              <a:rPr lang="en-GB" smtClean="0"/>
              <a:t>04/05/2020</a:t>
            </a:fld>
            <a:endParaRPr lang="en-GB"/>
          </a:p>
        </p:txBody>
      </p:sp>
      <p:sp>
        <p:nvSpPr>
          <p:cNvPr id="5" name="Footer Placeholder 4">
            <a:extLst>
              <a:ext uri="{FF2B5EF4-FFF2-40B4-BE49-F238E27FC236}">
                <a16:creationId xmlns:a16="http://schemas.microsoft.com/office/drawing/2014/main" id="{B6C1FD26-B742-46CF-8435-7AA506E71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5F6451-F03C-4A5F-A265-2B9E5143EC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9138A-85F5-48EE-A4C6-8E5376A78148}" type="slidenum">
              <a:rPr lang="en-GB" smtClean="0"/>
              <a:t>‹#›</a:t>
            </a:fld>
            <a:endParaRPr lang="en-GB"/>
          </a:p>
        </p:txBody>
      </p:sp>
    </p:spTree>
    <p:extLst>
      <p:ext uri="{BB962C8B-B14F-4D97-AF65-F5344CB8AC3E}">
        <p14:creationId xmlns:p14="http://schemas.microsoft.com/office/powerpoint/2010/main" val="2186281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app.mymaths.co.uk/1423-homework/dividing-by-10-and-100"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5" name="Picture 4">
            <a:extLst>
              <a:ext uri="{FF2B5EF4-FFF2-40B4-BE49-F238E27FC236}">
                <a16:creationId xmlns:a16="http://schemas.microsoft.com/office/drawing/2014/main" id="{94D456E0-50A9-462C-BBA7-EA24ECD4F34B}"/>
              </a:ext>
            </a:extLst>
          </p:cNvPr>
          <p:cNvPicPr>
            <a:picLocks noChangeAspect="1"/>
          </p:cNvPicPr>
          <p:nvPr/>
        </p:nvPicPr>
        <p:blipFill>
          <a:blip r:embed="rId2"/>
          <a:stretch>
            <a:fillRect/>
          </a:stretch>
        </p:blipFill>
        <p:spPr>
          <a:xfrm>
            <a:off x="3790094" y="2480362"/>
            <a:ext cx="3257143" cy="36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8FE708E-815A-442B-91EE-FF33B2599A7D}"/>
                  </a:ext>
                </a:extLst>
              </p:cNvPr>
              <p:cNvSpPr txBox="1"/>
              <p:nvPr/>
            </p:nvSpPr>
            <p:spPr>
              <a:xfrm>
                <a:off x="349955" y="1162756"/>
                <a:ext cx="9753601" cy="985847"/>
              </a:xfrm>
              <a:prstGeom prst="rect">
                <a:avLst/>
              </a:prstGeom>
              <a:noFill/>
            </p:spPr>
            <p:txBody>
              <a:bodyPr wrap="square" rtlCol="0">
                <a:spAutoFit/>
              </a:bodyPr>
              <a:lstStyle/>
              <a:p>
                <a:r>
                  <a:rPr lang="en-GB" sz="2400" dirty="0">
                    <a:latin typeface="Comic Sans MS" panose="030F0702030302020204" pitchFamily="66" charset="0"/>
                  </a:rPr>
                  <a:t>Starter: </a:t>
                </a:r>
              </a:p>
              <a:p>
                <a:r>
                  <a:rPr lang="en-GB" sz="2400" dirty="0">
                    <a:latin typeface="Comic Sans MS" panose="030F0702030302020204" pitchFamily="66" charset="0"/>
                  </a:rPr>
                  <a:t>How many triangles need to be shaded to colour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of this shape?   </a:t>
                </a:r>
              </a:p>
            </p:txBody>
          </p:sp>
        </mc:Choice>
        <mc:Fallback xmlns="">
          <p:sp>
            <p:nvSpPr>
              <p:cNvPr id="6" name="TextBox 5">
                <a:extLst>
                  <a:ext uri="{FF2B5EF4-FFF2-40B4-BE49-F238E27FC236}">
                    <a16:creationId xmlns:a16="http://schemas.microsoft.com/office/drawing/2014/main" id="{F8FE708E-815A-442B-91EE-FF33B2599A7D}"/>
                  </a:ext>
                </a:extLst>
              </p:cNvPr>
              <p:cNvSpPr txBox="1">
                <a:spLocks noRot="1" noChangeAspect="1" noMove="1" noResize="1" noEditPoints="1" noAdjustHandles="1" noChangeArrowheads="1" noChangeShapeType="1" noTextEdit="1"/>
              </p:cNvSpPr>
              <p:nvPr/>
            </p:nvSpPr>
            <p:spPr>
              <a:xfrm>
                <a:off x="349955" y="1162756"/>
                <a:ext cx="9753601" cy="985847"/>
              </a:xfrm>
              <a:prstGeom prst="rect">
                <a:avLst/>
              </a:prstGeom>
              <a:blipFill>
                <a:blip r:embed="rId3"/>
                <a:stretch>
                  <a:fillRect l="-938" t="-4969" b="-6211"/>
                </a:stretch>
              </a:blipFill>
            </p:spPr>
            <p:txBody>
              <a:bodyPr/>
              <a:lstStyle/>
              <a:p>
                <a:r>
                  <a:rPr lang="en-GB">
                    <a:noFill/>
                  </a:rPr>
                  <a:t> </a:t>
                </a:r>
              </a:p>
            </p:txBody>
          </p:sp>
        </mc:Fallback>
      </mc:AlternateContent>
    </p:spTree>
    <p:extLst>
      <p:ext uri="{BB962C8B-B14F-4D97-AF65-F5344CB8AC3E}">
        <p14:creationId xmlns:p14="http://schemas.microsoft.com/office/powerpoint/2010/main" val="2028468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2708999" y="2097307"/>
            <a:ext cx="5819048" cy="3247619"/>
          </a:xfrm>
          <a:prstGeom prst="rect">
            <a:avLst/>
          </a:prstGeom>
          <a:solidFill>
            <a:srgbClr val="FFFF99"/>
          </a:solidFill>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461665"/>
          </a:xfrm>
          <a:prstGeom prst="rect">
            <a:avLst/>
          </a:prstGeom>
          <a:noFill/>
        </p:spPr>
        <p:txBody>
          <a:bodyPr wrap="square" rtlCol="0">
            <a:spAutoFit/>
          </a:bodyPr>
          <a:lstStyle/>
          <a:p>
            <a:r>
              <a:rPr lang="en-GB" sz="2400" dirty="0">
                <a:latin typeface="Comic Sans MS" panose="030F0702030302020204" pitchFamily="66" charset="0"/>
              </a:rPr>
              <a:t>Now we are going to divide 404 by 10 and 100.</a:t>
            </a:r>
          </a:p>
        </p:txBody>
      </p:sp>
      <p:sp>
        <p:nvSpPr>
          <p:cNvPr id="8" name="TextBox 7">
            <a:extLst>
              <a:ext uri="{FF2B5EF4-FFF2-40B4-BE49-F238E27FC236}">
                <a16:creationId xmlns:a16="http://schemas.microsoft.com/office/drawing/2014/main" id="{5E7FF97E-B9B5-48C3-B102-D682D588299F}"/>
              </a:ext>
            </a:extLst>
          </p:cNvPr>
          <p:cNvSpPr txBox="1"/>
          <p:nvPr/>
        </p:nvSpPr>
        <p:spPr>
          <a:xfrm>
            <a:off x="2873599"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9" name="Rectangle 8">
            <a:extLst>
              <a:ext uri="{FF2B5EF4-FFF2-40B4-BE49-F238E27FC236}">
                <a16:creationId xmlns:a16="http://schemas.microsoft.com/office/drawing/2014/main" id="{25A7835A-4283-4306-906D-8B0D2B2E31AB}"/>
              </a:ext>
            </a:extLst>
          </p:cNvPr>
          <p:cNvSpPr/>
          <p:nvPr/>
        </p:nvSpPr>
        <p:spPr>
          <a:xfrm>
            <a:off x="4033809" y="3963284"/>
            <a:ext cx="466794" cy="646331"/>
          </a:xfrm>
          <a:prstGeom prst="rect">
            <a:avLst/>
          </a:prstGeom>
        </p:spPr>
        <p:txBody>
          <a:bodyPr wrap="none">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012664" y="3261841"/>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204488" y="3936313"/>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204488"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5" name="Rectangle 14">
            <a:extLst>
              <a:ext uri="{FF2B5EF4-FFF2-40B4-BE49-F238E27FC236}">
                <a16:creationId xmlns:a16="http://schemas.microsoft.com/office/drawing/2014/main" id="{67DBE3CD-6D97-4112-985A-D01CAFB38FC0}"/>
              </a:ext>
            </a:extLst>
          </p:cNvPr>
          <p:cNvSpPr/>
          <p:nvPr/>
        </p:nvSpPr>
        <p:spPr>
          <a:xfrm>
            <a:off x="200840" y="5468887"/>
            <a:ext cx="11517027" cy="830997"/>
          </a:xfrm>
          <a:prstGeom prst="rect">
            <a:avLst/>
          </a:prstGeom>
        </p:spPr>
        <p:txBody>
          <a:bodyPr wrap="square">
            <a:spAutoFit/>
          </a:bodyPr>
          <a:lstStyle/>
          <a:p>
            <a:r>
              <a:rPr lang="en-GB" sz="2400" dirty="0">
                <a:latin typeface="Comic Sans MS" panose="030F0702030302020204" pitchFamily="66" charset="0"/>
              </a:rPr>
              <a:t>When we divide by 10: each digit moves one place to the right in the PV grid. </a:t>
            </a:r>
          </a:p>
          <a:p>
            <a:r>
              <a:rPr lang="en-GB" sz="2400" dirty="0">
                <a:latin typeface="Comic Sans MS" panose="030F0702030302020204" pitchFamily="66" charset="0"/>
              </a:rPr>
              <a:t>When we divide by 100: each digit moves two places to the right in the PV grid. </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375167" y="3963283"/>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7" name="Rectangle 16">
            <a:extLst>
              <a:ext uri="{FF2B5EF4-FFF2-40B4-BE49-F238E27FC236}">
                <a16:creationId xmlns:a16="http://schemas.microsoft.com/office/drawing/2014/main" id="{ABF87C8B-E721-4748-94BC-6B8F920D0B15}"/>
              </a:ext>
            </a:extLst>
          </p:cNvPr>
          <p:cNvSpPr/>
          <p:nvPr/>
        </p:nvSpPr>
        <p:spPr>
          <a:xfrm>
            <a:off x="966214" y="4105004"/>
            <a:ext cx="1742785" cy="461665"/>
          </a:xfrm>
          <a:prstGeom prst="rect">
            <a:avLst/>
          </a:prstGeom>
        </p:spPr>
        <p:txBody>
          <a:bodyPr wrap="non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778662" y="4737140"/>
            <a:ext cx="1930337" cy="461665"/>
          </a:xfrm>
          <a:prstGeom prst="rect">
            <a:avLst/>
          </a:prstGeom>
        </p:spPr>
        <p:txBody>
          <a:bodyPr wrap="none">
            <a:spAutoFit/>
          </a:bodyPr>
          <a:lstStyle/>
          <a:p>
            <a:r>
              <a:rPr lang="en-GB" sz="2400" dirty="0">
                <a:latin typeface="Comic Sans MS" panose="030F0702030302020204" pitchFamily="66" charset="0"/>
              </a:rPr>
              <a:t>404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229772" y="4623986"/>
            <a:ext cx="466794" cy="646331"/>
          </a:xfrm>
          <a:prstGeom prst="rect">
            <a:avLst/>
          </a:prstGeom>
        </p:spPr>
        <p:txBody>
          <a:bodyPr wrap="none">
            <a:spAutoFit/>
          </a:bodyPr>
          <a:lstStyle/>
          <a:p>
            <a:r>
              <a:rPr lang="en-GB" sz="3600" dirty="0">
                <a:latin typeface="Comic Sans MS" panose="030F0702030302020204" pitchFamily="66" charset="0"/>
              </a:rPr>
              <a:t>4</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422634" y="4618266"/>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615496" y="4644808"/>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Tree>
    <p:extLst>
      <p:ext uri="{BB962C8B-B14F-4D97-AF65-F5344CB8AC3E}">
        <p14:creationId xmlns:p14="http://schemas.microsoft.com/office/powerpoint/2010/main" val="3071151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15" name="Rectangle 14">
            <a:extLst>
              <a:ext uri="{FF2B5EF4-FFF2-40B4-BE49-F238E27FC236}">
                <a16:creationId xmlns:a16="http://schemas.microsoft.com/office/drawing/2014/main" id="{67DBE3CD-6D97-4112-985A-D01CAFB38FC0}"/>
              </a:ext>
            </a:extLst>
          </p:cNvPr>
          <p:cNvSpPr/>
          <p:nvPr/>
        </p:nvSpPr>
        <p:spPr>
          <a:xfrm>
            <a:off x="90311" y="4003779"/>
            <a:ext cx="11809333" cy="2462213"/>
          </a:xfrm>
          <a:prstGeom prst="rect">
            <a:avLst/>
          </a:prstGeom>
        </p:spPr>
        <p:txBody>
          <a:bodyPr wrap="square">
            <a:spAutoFit/>
          </a:bodyPr>
          <a:lstStyle/>
          <a:p>
            <a:r>
              <a:rPr lang="en-GB" sz="2200" dirty="0">
                <a:latin typeface="Comic Sans MS" panose="030F0702030302020204" pitchFamily="66" charset="0"/>
              </a:rPr>
              <a:t>When we round to the nearest whole number, we look at the tenths column.</a:t>
            </a:r>
          </a:p>
          <a:p>
            <a:endParaRPr lang="en-GB" sz="2200" dirty="0">
              <a:latin typeface="Comic Sans MS" panose="030F0702030302020204" pitchFamily="66" charset="0"/>
            </a:endParaRPr>
          </a:p>
          <a:p>
            <a:r>
              <a:rPr lang="en-GB" sz="2200" dirty="0">
                <a:highlight>
                  <a:srgbClr val="FFFF00"/>
                </a:highlight>
                <a:latin typeface="Comic Sans MS" panose="030F0702030302020204" pitchFamily="66" charset="0"/>
              </a:rPr>
              <a:t>40.4 has a 4 in the tenths column so this rounds down to 40.</a:t>
            </a:r>
          </a:p>
          <a:p>
            <a:r>
              <a:rPr lang="en-GB" sz="2200" dirty="0">
                <a:highlight>
                  <a:srgbClr val="FFFF00"/>
                </a:highlight>
                <a:latin typeface="Comic Sans MS" panose="030F0702030302020204" pitchFamily="66" charset="0"/>
              </a:rPr>
              <a:t>4.04 has a 0 in the tenths column so this rounds down to 4.</a:t>
            </a:r>
          </a:p>
          <a:p>
            <a:endParaRPr lang="en-GB" sz="2200" dirty="0">
              <a:latin typeface="Comic Sans MS" panose="030F0702030302020204" pitchFamily="66" charset="0"/>
            </a:endParaRPr>
          </a:p>
          <a:p>
            <a:r>
              <a:rPr lang="en-GB" sz="2200" dirty="0">
                <a:latin typeface="Comic Sans MS" panose="030F0702030302020204" pitchFamily="66" charset="0"/>
              </a:rPr>
              <a:t>We can also round 4.04 to the nearest tenth by looking at the hundredths column.</a:t>
            </a:r>
          </a:p>
          <a:p>
            <a:r>
              <a:rPr lang="en-GB" sz="2200" dirty="0">
                <a:highlight>
                  <a:srgbClr val="FFFF00"/>
                </a:highlight>
                <a:latin typeface="Comic Sans MS" panose="030F0702030302020204" pitchFamily="66" charset="0"/>
              </a:rPr>
              <a:t>There is a 4 in the hundredths column so 4.04 rounds down to 4.0 which is the same as 4. </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3860749" y="909418"/>
            <a:ext cx="4560764" cy="2565004"/>
          </a:xfrm>
          <a:prstGeom prst="rect">
            <a:avLst/>
          </a:prstGeom>
          <a:solidFill>
            <a:srgbClr val="FFFF99"/>
          </a:solidFill>
        </p:spPr>
      </p:pic>
      <p:sp>
        <p:nvSpPr>
          <p:cNvPr id="8" name="TextBox 7">
            <a:extLst>
              <a:ext uri="{FF2B5EF4-FFF2-40B4-BE49-F238E27FC236}">
                <a16:creationId xmlns:a16="http://schemas.microsoft.com/office/drawing/2014/main" id="{5E7FF97E-B9B5-48C3-B102-D682D588299F}"/>
              </a:ext>
            </a:extLst>
          </p:cNvPr>
          <p:cNvSpPr txBox="1"/>
          <p:nvPr/>
        </p:nvSpPr>
        <p:spPr>
          <a:xfrm>
            <a:off x="3989757" y="1829179"/>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9" name="Rectangle 8">
            <a:extLst>
              <a:ext uri="{FF2B5EF4-FFF2-40B4-BE49-F238E27FC236}">
                <a16:creationId xmlns:a16="http://schemas.microsoft.com/office/drawing/2014/main" id="{25A7835A-4283-4306-906D-8B0D2B2E31AB}"/>
              </a:ext>
            </a:extLst>
          </p:cNvPr>
          <p:cNvSpPr/>
          <p:nvPr/>
        </p:nvSpPr>
        <p:spPr>
          <a:xfrm>
            <a:off x="4899088" y="2383186"/>
            <a:ext cx="365857" cy="510479"/>
          </a:xfrm>
          <a:prstGeom prst="rect">
            <a:avLst/>
          </a:prstGeom>
        </p:spPr>
        <p:txBody>
          <a:bodyPr wrap="square">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882515" y="1829179"/>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816625" y="2361884"/>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816625" y="1829179"/>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734162" y="2383186"/>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7" name="Rectangle 16">
            <a:extLst>
              <a:ext uri="{FF2B5EF4-FFF2-40B4-BE49-F238E27FC236}">
                <a16:creationId xmlns:a16="http://schemas.microsoft.com/office/drawing/2014/main" id="{ABF87C8B-E721-4748-94BC-6B8F920D0B15}"/>
              </a:ext>
            </a:extLst>
          </p:cNvPr>
          <p:cNvSpPr/>
          <p:nvPr/>
        </p:nvSpPr>
        <p:spPr>
          <a:xfrm>
            <a:off x="1603022" y="2495118"/>
            <a:ext cx="2257727" cy="461665"/>
          </a:xfrm>
          <a:prstGeom prst="rect">
            <a:avLst/>
          </a:prstGeom>
        </p:spPr>
        <p:txBody>
          <a:bodyPr wrap="squar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1501422" y="2993237"/>
            <a:ext cx="2359327" cy="461665"/>
          </a:xfrm>
          <a:prstGeom prst="rect">
            <a:avLst/>
          </a:prstGeom>
        </p:spPr>
        <p:txBody>
          <a:bodyPr wrap="square">
            <a:spAutoFit/>
          </a:bodyPr>
          <a:lstStyle/>
          <a:p>
            <a:r>
              <a:rPr lang="en-GB" sz="2400" dirty="0">
                <a:latin typeface="Comic Sans MS" panose="030F0702030302020204" pitchFamily="66" charset="0"/>
              </a:rPr>
              <a:t>404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836442" y="2905016"/>
            <a:ext cx="365857" cy="510479"/>
          </a:xfrm>
          <a:prstGeom prst="rect">
            <a:avLst/>
          </a:prstGeom>
        </p:spPr>
        <p:txBody>
          <a:bodyPr wrap="square">
            <a:spAutoFit/>
          </a:bodyPr>
          <a:lstStyle/>
          <a:p>
            <a:r>
              <a:rPr lang="en-GB" sz="3600" dirty="0">
                <a:latin typeface="Comic Sans MS" panose="030F0702030302020204" pitchFamily="66" charset="0"/>
              </a:rPr>
              <a:t>4</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771365" y="2900498"/>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706288" y="2921461"/>
            <a:ext cx="324506" cy="510479"/>
          </a:xfrm>
          <a:prstGeom prst="rect">
            <a:avLst/>
          </a:prstGeom>
          <a:noFill/>
        </p:spPr>
        <p:txBody>
          <a:bodyPr wrap="square" rtlCol="0">
            <a:spAutoFit/>
          </a:bodyPr>
          <a:lstStyle/>
          <a:p>
            <a:r>
              <a:rPr lang="en-GB" sz="3600" dirty="0">
                <a:latin typeface="Comic Sans MS" panose="030F0702030302020204" pitchFamily="66" charset="0"/>
              </a:rPr>
              <a:t>4</a:t>
            </a:r>
          </a:p>
        </p:txBody>
      </p:sp>
    </p:spTree>
    <p:extLst>
      <p:ext uri="{BB962C8B-B14F-4D97-AF65-F5344CB8AC3E}">
        <p14:creationId xmlns:p14="http://schemas.microsoft.com/office/powerpoint/2010/main" val="580996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6852305" y="1191640"/>
            <a:ext cx="4560764" cy="2565004"/>
          </a:xfrm>
          <a:prstGeom prst="rect">
            <a:avLst/>
          </a:prstGeom>
          <a:solidFill>
            <a:srgbClr val="FFFF99"/>
          </a:solidFill>
        </p:spPr>
      </p:pic>
      <p:sp>
        <p:nvSpPr>
          <p:cNvPr id="22" name="Rectangle 21">
            <a:extLst>
              <a:ext uri="{FF2B5EF4-FFF2-40B4-BE49-F238E27FC236}">
                <a16:creationId xmlns:a16="http://schemas.microsoft.com/office/drawing/2014/main" id="{7BFE8C2F-749B-4CF0-A708-80EDF48A6CC3}"/>
              </a:ext>
            </a:extLst>
          </p:cNvPr>
          <p:cNvSpPr/>
          <p:nvPr/>
        </p:nvSpPr>
        <p:spPr>
          <a:xfrm>
            <a:off x="189551" y="1191640"/>
            <a:ext cx="6662754" cy="4154984"/>
          </a:xfrm>
          <a:prstGeom prst="rect">
            <a:avLst/>
          </a:prstGeom>
        </p:spPr>
        <p:txBody>
          <a:bodyPr wrap="square">
            <a:spAutoFit/>
          </a:bodyPr>
          <a:lstStyle/>
          <a:p>
            <a:r>
              <a:rPr lang="en-GB" sz="2400" dirty="0">
                <a:latin typeface="Comic Sans MS" panose="030F0702030302020204" pitchFamily="66" charset="0"/>
              </a:rPr>
              <a:t>Solve the following:</a:t>
            </a:r>
          </a:p>
          <a:p>
            <a:endParaRPr lang="en-GB" sz="2400" dirty="0">
              <a:latin typeface="Comic Sans MS" panose="030F0702030302020204" pitchFamily="66" charset="0"/>
            </a:endParaRPr>
          </a:p>
          <a:p>
            <a:r>
              <a:rPr lang="en-GB" sz="2400" dirty="0">
                <a:latin typeface="Comic Sans MS" panose="030F0702030302020204" pitchFamily="66" charset="0"/>
              </a:rPr>
              <a:t>7 ÷ 10</a:t>
            </a:r>
          </a:p>
          <a:p>
            <a:r>
              <a:rPr lang="en-GB" sz="2400" dirty="0">
                <a:latin typeface="Comic Sans MS" panose="030F0702030302020204" pitchFamily="66" charset="0"/>
              </a:rPr>
              <a:t>7 ÷ 100</a:t>
            </a:r>
          </a:p>
          <a:p>
            <a:endParaRPr lang="en-GB" sz="2400" dirty="0">
              <a:latin typeface="Comic Sans MS" panose="030F0702030302020204" pitchFamily="66" charset="0"/>
            </a:endParaRPr>
          </a:p>
          <a:p>
            <a:r>
              <a:rPr lang="en-GB" sz="2400" dirty="0">
                <a:latin typeface="Comic Sans MS" panose="030F0702030302020204" pitchFamily="66" charset="0"/>
              </a:rPr>
              <a:t>Use a PV grid to help if needed.</a:t>
            </a:r>
          </a:p>
          <a:p>
            <a:endParaRPr lang="en-GB" sz="2400" dirty="0">
              <a:latin typeface="Comic Sans MS" panose="030F0702030302020204" pitchFamily="66" charset="0"/>
            </a:endParaRPr>
          </a:p>
          <a:p>
            <a:r>
              <a:rPr lang="en-GB" sz="2400" dirty="0">
                <a:latin typeface="Comic Sans MS" panose="030F0702030302020204" pitchFamily="66" charset="0"/>
              </a:rPr>
              <a:t>Then round each answer to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The answers are on the next slide.</a:t>
            </a:r>
          </a:p>
        </p:txBody>
      </p:sp>
    </p:spTree>
    <p:extLst>
      <p:ext uri="{BB962C8B-B14F-4D97-AF65-F5344CB8AC3E}">
        <p14:creationId xmlns:p14="http://schemas.microsoft.com/office/powerpoint/2010/main" val="3278458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15" name="Rectangle 14">
            <a:extLst>
              <a:ext uri="{FF2B5EF4-FFF2-40B4-BE49-F238E27FC236}">
                <a16:creationId xmlns:a16="http://schemas.microsoft.com/office/drawing/2014/main" id="{67DBE3CD-6D97-4112-985A-D01CAFB38FC0}"/>
              </a:ext>
            </a:extLst>
          </p:cNvPr>
          <p:cNvSpPr/>
          <p:nvPr/>
        </p:nvSpPr>
        <p:spPr>
          <a:xfrm>
            <a:off x="94886" y="3726596"/>
            <a:ext cx="11809333" cy="2462213"/>
          </a:xfrm>
          <a:prstGeom prst="rect">
            <a:avLst/>
          </a:prstGeom>
        </p:spPr>
        <p:txBody>
          <a:bodyPr wrap="square">
            <a:spAutoFit/>
          </a:bodyPr>
          <a:lstStyle/>
          <a:p>
            <a:r>
              <a:rPr lang="en-GB" sz="2200" dirty="0">
                <a:latin typeface="Comic Sans MS" panose="030F0702030302020204" pitchFamily="66" charset="0"/>
              </a:rPr>
              <a:t>When we round to the nearest whole number, we look at the tenths column.</a:t>
            </a:r>
          </a:p>
          <a:p>
            <a:endParaRPr lang="en-GB" sz="2200" dirty="0">
              <a:latin typeface="Comic Sans MS" panose="030F0702030302020204" pitchFamily="66" charset="0"/>
            </a:endParaRPr>
          </a:p>
          <a:p>
            <a:r>
              <a:rPr lang="en-GB" sz="2200" dirty="0">
                <a:highlight>
                  <a:srgbClr val="FFFF00"/>
                </a:highlight>
                <a:latin typeface="Comic Sans MS" panose="030F0702030302020204" pitchFamily="66" charset="0"/>
              </a:rPr>
              <a:t>0.7 has a 7 in the tenths column so 0.7 rounds up to 1</a:t>
            </a:r>
          </a:p>
          <a:p>
            <a:r>
              <a:rPr lang="en-GB" sz="2200" dirty="0">
                <a:highlight>
                  <a:srgbClr val="FFFF00"/>
                </a:highlight>
                <a:latin typeface="Comic Sans MS" panose="030F0702030302020204" pitchFamily="66" charset="0"/>
              </a:rPr>
              <a:t>0.07 has a 0 in the tenths column so 0.07 rounds down to 0.</a:t>
            </a:r>
          </a:p>
          <a:p>
            <a:endParaRPr lang="en-GB" sz="2200" dirty="0">
              <a:latin typeface="Comic Sans MS" panose="030F0702030302020204" pitchFamily="66" charset="0"/>
            </a:endParaRPr>
          </a:p>
          <a:p>
            <a:r>
              <a:rPr lang="en-GB" sz="2200" dirty="0">
                <a:latin typeface="Comic Sans MS" panose="030F0702030302020204" pitchFamily="66" charset="0"/>
              </a:rPr>
              <a:t>Note: We can also round 0.07 to the nearest tenth by looking at the hundredths column.</a:t>
            </a:r>
          </a:p>
          <a:p>
            <a:r>
              <a:rPr lang="en-GB" sz="2200" dirty="0">
                <a:highlight>
                  <a:srgbClr val="FFFF00"/>
                </a:highlight>
                <a:latin typeface="Comic Sans MS" panose="030F0702030302020204" pitchFamily="66" charset="0"/>
              </a:rPr>
              <a:t>There is a 7 in the hundredths column so 0.07 rounds up to 0.1 </a:t>
            </a:r>
          </a:p>
        </p:txBody>
      </p:sp>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3860749" y="909418"/>
            <a:ext cx="4560764" cy="2565004"/>
          </a:xfrm>
          <a:prstGeom prst="rect">
            <a:avLst/>
          </a:prstGeom>
          <a:solidFill>
            <a:srgbClr val="FFFF99"/>
          </a:solidFill>
        </p:spPr>
      </p:pic>
      <p:sp>
        <p:nvSpPr>
          <p:cNvPr id="12" name="TextBox 11">
            <a:extLst>
              <a:ext uri="{FF2B5EF4-FFF2-40B4-BE49-F238E27FC236}">
                <a16:creationId xmlns:a16="http://schemas.microsoft.com/office/drawing/2014/main" id="{E738AAD5-DB7D-40E0-9B92-F23F82012DBA}"/>
              </a:ext>
            </a:extLst>
          </p:cNvPr>
          <p:cNvSpPr txBox="1"/>
          <p:nvPr/>
        </p:nvSpPr>
        <p:spPr>
          <a:xfrm>
            <a:off x="5816625" y="2361884"/>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816625" y="1829179"/>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
        <p:nvSpPr>
          <p:cNvPr id="16" name="TextBox 15">
            <a:extLst>
              <a:ext uri="{FF2B5EF4-FFF2-40B4-BE49-F238E27FC236}">
                <a16:creationId xmlns:a16="http://schemas.microsoft.com/office/drawing/2014/main" id="{DA8A95B2-345D-43C6-9F3B-2FFD1C8721DB}"/>
              </a:ext>
            </a:extLst>
          </p:cNvPr>
          <p:cNvSpPr txBox="1"/>
          <p:nvPr/>
        </p:nvSpPr>
        <p:spPr>
          <a:xfrm>
            <a:off x="6734162" y="2383186"/>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
        <p:nvSpPr>
          <p:cNvPr id="17" name="Rectangle 16">
            <a:extLst>
              <a:ext uri="{FF2B5EF4-FFF2-40B4-BE49-F238E27FC236}">
                <a16:creationId xmlns:a16="http://schemas.microsoft.com/office/drawing/2014/main" id="{ABF87C8B-E721-4748-94BC-6B8F920D0B15}"/>
              </a:ext>
            </a:extLst>
          </p:cNvPr>
          <p:cNvSpPr/>
          <p:nvPr/>
        </p:nvSpPr>
        <p:spPr>
          <a:xfrm>
            <a:off x="2383991" y="2405574"/>
            <a:ext cx="1398204" cy="461665"/>
          </a:xfrm>
          <a:prstGeom prst="rect">
            <a:avLst/>
          </a:prstGeom>
        </p:spPr>
        <p:txBody>
          <a:bodyPr wrap="square">
            <a:spAutoFit/>
          </a:bodyPr>
          <a:lstStyle/>
          <a:p>
            <a:r>
              <a:rPr lang="en-GB" sz="2400" dirty="0">
                <a:latin typeface="Comic Sans MS" panose="030F0702030302020204" pitchFamily="66" charset="0"/>
              </a:rPr>
              <a:t>7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2278850" y="2921461"/>
            <a:ext cx="2359327" cy="461665"/>
          </a:xfrm>
          <a:prstGeom prst="rect">
            <a:avLst/>
          </a:prstGeom>
        </p:spPr>
        <p:txBody>
          <a:bodyPr wrap="square">
            <a:spAutoFit/>
          </a:bodyPr>
          <a:lstStyle/>
          <a:p>
            <a:r>
              <a:rPr lang="en-GB" sz="2400" dirty="0">
                <a:latin typeface="Comic Sans MS" panose="030F0702030302020204" pitchFamily="66" charset="0"/>
              </a:rPr>
              <a:t>7 ÷ 100 = </a:t>
            </a:r>
            <a:endParaRPr lang="en-GB" sz="2400" dirty="0"/>
          </a:p>
        </p:txBody>
      </p:sp>
      <p:sp>
        <p:nvSpPr>
          <p:cNvPr id="19" name="Rectangle 18">
            <a:extLst>
              <a:ext uri="{FF2B5EF4-FFF2-40B4-BE49-F238E27FC236}">
                <a16:creationId xmlns:a16="http://schemas.microsoft.com/office/drawing/2014/main" id="{038BF8D4-7C51-4A42-A372-26581BAC439A}"/>
              </a:ext>
            </a:extLst>
          </p:cNvPr>
          <p:cNvSpPr/>
          <p:nvPr/>
        </p:nvSpPr>
        <p:spPr>
          <a:xfrm>
            <a:off x="5836442" y="2905016"/>
            <a:ext cx="365857" cy="646331"/>
          </a:xfrm>
          <a:prstGeom prst="rect">
            <a:avLst/>
          </a:prstGeom>
        </p:spPr>
        <p:txBody>
          <a:bodyPr wrap="square">
            <a:spAutoFit/>
          </a:bodyPr>
          <a:lstStyle/>
          <a:p>
            <a:r>
              <a:rPr lang="en-GB" sz="3600" dirty="0">
                <a:latin typeface="Comic Sans MS" panose="030F0702030302020204" pitchFamily="66" charset="0"/>
              </a:rPr>
              <a:t>0</a:t>
            </a:r>
          </a:p>
        </p:txBody>
      </p:sp>
      <p:sp>
        <p:nvSpPr>
          <p:cNvPr id="20" name="TextBox 19">
            <a:extLst>
              <a:ext uri="{FF2B5EF4-FFF2-40B4-BE49-F238E27FC236}">
                <a16:creationId xmlns:a16="http://schemas.microsoft.com/office/drawing/2014/main" id="{BEA92A6F-852D-428D-966B-CCC133CF091B}"/>
              </a:ext>
            </a:extLst>
          </p:cNvPr>
          <p:cNvSpPr txBox="1"/>
          <p:nvPr/>
        </p:nvSpPr>
        <p:spPr>
          <a:xfrm>
            <a:off x="6771365" y="2900498"/>
            <a:ext cx="365857" cy="510479"/>
          </a:xfrm>
          <a:prstGeom prst="rect">
            <a:avLst/>
          </a:prstGeom>
          <a:noFill/>
        </p:spPr>
        <p:txBody>
          <a:bodyPr wrap="square" rtlCol="0">
            <a:spAutoFit/>
          </a:bodyPr>
          <a:lstStyle/>
          <a:p>
            <a:r>
              <a:rPr lang="en-GB" sz="3600" dirty="0">
                <a:latin typeface="Comic Sans MS" panose="030F0702030302020204" pitchFamily="66" charset="0"/>
              </a:rPr>
              <a:t>0</a:t>
            </a:r>
          </a:p>
        </p:txBody>
      </p:sp>
      <p:sp>
        <p:nvSpPr>
          <p:cNvPr id="21" name="TextBox 20">
            <a:extLst>
              <a:ext uri="{FF2B5EF4-FFF2-40B4-BE49-F238E27FC236}">
                <a16:creationId xmlns:a16="http://schemas.microsoft.com/office/drawing/2014/main" id="{859F5DCA-A51F-4C9A-8822-CEEB51A5E46C}"/>
              </a:ext>
            </a:extLst>
          </p:cNvPr>
          <p:cNvSpPr txBox="1"/>
          <p:nvPr/>
        </p:nvSpPr>
        <p:spPr>
          <a:xfrm>
            <a:off x="7706288" y="2921461"/>
            <a:ext cx="324506" cy="646331"/>
          </a:xfrm>
          <a:prstGeom prst="rect">
            <a:avLst/>
          </a:prstGeom>
          <a:noFill/>
        </p:spPr>
        <p:txBody>
          <a:bodyPr wrap="square" rtlCol="0">
            <a:spAutoFit/>
          </a:bodyPr>
          <a:lstStyle/>
          <a:p>
            <a:r>
              <a:rPr lang="en-GB" sz="3600" dirty="0">
                <a:latin typeface="Comic Sans MS" panose="030F0702030302020204" pitchFamily="66" charset="0"/>
              </a:rPr>
              <a:t>7</a:t>
            </a:r>
          </a:p>
        </p:txBody>
      </p:sp>
    </p:spTree>
    <p:extLst>
      <p:ext uri="{BB962C8B-B14F-4D97-AF65-F5344CB8AC3E}">
        <p14:creationId xmlns:p14="http://schemas.microsoft.com/office/powerpoint/2010/main" val="4280044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475129"/>
            <a:ext cx="11231503" cy="3416320"/>
          </a:xfrm>
          <a:prstGeom prst="rect">
            <a:avLst/>
          </a:prstGeom>
          <a:noFill/>
        </p:spPr>
        <p:txBody>
          <a:bodyPr wrap="square" rtlCol="0">
            <a:spAutoFit/>
          </a:bodyPr>
          <a:lstStyle/>
          <a:p>
            <a:r>
              <a:rPr lang="en-GB" sz="2400" dirty="0">
                <a:latin typeface="Comic Sans MS" panose="030F0702030302020204" pitchFamily="66" charset="0"/>
              </a:rPr>
              <a:t>Work through the following activity on </a:t>
            </a:r>
            <a:r>
              <a:rPr lang="en-GB" sz="2400" dirty="0" err="1">
                <a:latin typeface="Comic Sans MS" panose="030F0702030302020204" pitchFamily="66" charset="0"/>
              </a:rPr>
              <a:t>MyMaths</a:t>
            </a:r>
            <a:r>
              <a:rPr lang="en-GB" sz="2400" dirty="0">
                <a:latin typeface="Comic Sans MS" panose="030F0702030302020204" pitchFamily="66" charset="0"/>
              </a:rPr>
              <a:t> to practise dividing by 10 and 100.</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https://app.mymaths.co.uk/1423-homework/dividing-by-10-and-100</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You may want to use a PV grid to support you.</a:t>
            </a:r>
          </a:p>
          <a:p>
            <a:endParaRPr lang="en-GB" sz="2400" dirty="0">
              <a:latin typeface="Comic Sans MS" panose="030F0702030302020204" pitchFamily="66" charset="0"/>
            </a:endParaRPr>
          </a:p>
          <a:p>
            <a:r>
              <a:rPr lang="en-GB" sz="2400" dirty="0">
                <a:latin typeface="Comic Sans MS" panose="030F0702030302020204" pitchFamily="66" charset="0"/>
              </a:rPr>
              <a:t>If you don’t get them all right, try it again before moving on to the rounding questions on the next page.</a:t>
            </a:r>
          </a:p>
        </p:txBody>
      </p:sp>
    </p:spTree>
    <p:extLst>
      <p:ext uri="{BB962C8B-B14F-4D97-AF65-F5344CB8AC3E}">
        <p14:creationId xmlns:p14="http://schemas.microsoft.com/office/powerpoint/2010/main" val="1230631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057440"/>
            <a:ext cx="3411960" cy="5539978"/>
          </a:xfrm>
          <a:prstGeom prst="rect">
            <a:avLst/>
          </a:prstGeom>
          <a:noFill/>
        </p:spPr>
        <p:txBody>
          <a:bodyPr wrap="square" rtlCol="0">
            <a:spAutoFit/>
          </a:bodyPr>
          <a:lstStyle/>
          <a:p>
            <a:r>
              <a:rPr lang="en-GB" sz="2400" dirty="0">
                <a:solidFill>
                  <a:schemeClr val="accent2"/>
                </a:solidFill>
                <a:latin typeface="Comic Sans MS" panose="030F0702030302020204" pitchFamily="66" charset="0"/>
              </a:rPr>
              <a:t>Orange: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a:t>
            </a:r>
          </a:p>
          <a:p>
            <a:r>
              <a:rPr lang="en-GB" sz="2400" dirty="0">
                <a:latin typeface="Comic Sans MS" panose="030F0702030302020204" pitchFamily="66" charset="0"/>
              </a:rPr>
              <a:t>7.3</a:t>
            </a:r>
          </a:p>
          <a:p>
            <a:r>
              <a:rPr lang="en-GB" sz="2400" dirty="0">
                <a:latin typeface="Comic Sans MS" panose="030F0702030302020204" pitchFamily="66" charset="0"/>
              </a:rPr>
              <a:t>1.5</a:t>
            </a:r>
          </a:p>
          <a:p>
            <a:r>
              <a:rPr lang="en-GB" sz="2400" dirty="0">
                <a:latin typeface="Comic Sans MS" panose="030F0702030302020204" pitchFamily="66" charset="0"/>
              </a:rPr>
              <a:t>8.2</a:t>
            </a:r>
          </a:p>
          <a:p>
            <a:r>
              <a:rPr lang="en-GB" sz="2400" dirty="0">
                <a:latin typeface="Comic Sans MS" panose="030F0702030302020204" pitchFamily="66" charset="0"/>
              </a:rPr>
              <a:t>10.2</a:t>
            </a:r>
          </a:p>
          <a:p>
            <a:r>
              <a:rPr lang="en-GB" sz="2400" dirty="0">
                <a:latin typeface="Comic Sans MS" panose="030F0702030302020204" pitchFamily="66" charset="0"/>
              </a:rPr>
              <a:t>14.8</a:t>
            </a:r>
          </a:p>
          <a:p>
            <a:r>
              <a:rPr lang="en-GB" sz="2400" dirty="0">
                <a:latin typeface="Comic Sans MS" panose="030F0702030302020204" pitchFamily="66" charset="0"/>
              </a:rPr>
              <a:t>19.1</a:t>
            </a:r>
          </a:p>
          <a:p>
            <a:r>
              <a:rPr lang="en-GB" sz="2400" dirty="0">
                <a:latin typeface="Comic Sans MS" panose="030F0702030302020204" pitchFamily="66" charset="0"/>
              </a:rPr>
              <a:t>22.8</a:t>
            </a:r>
          </a:p>
          <a:p>
            <a:r>
              <a:rPr lang="en-GB" sz="2400" dirty="0">
                <a:latin typeface="Comic Sans MS" panose="030F0702030302020204" pitchFamily="66" charset="0"/>
              </a:rPr>
              <a:t>2.9</a:t>
            </a:r>
          </a:p>
          <a:p>
            <a:r>
              <a:rPr lang="en-GB" sz="2400" dirty="0">
                <a:latin typeface="Comic Sans MS" panose="030F0702030302020204" pitchFamily="66" charset="0"/>
              </a:rPr>
              <a:t>7.7</a:t>
            </a:r>
          </a:p>
        </p:txBody>
      </p:sp>
      <p:sp>
        <p:nvSpPr>
          <p:cNvPr id="5" name="TextBox 4">
            <a:extLst>
              <a:ext uri="{FF2B5EF4-FFF2-40B4-BE49-F238E27FC236}">
                <a16:creationId xmlns:a16="http://schemas.microsoft.com/office/drawing/2014/main" id="{9A04E868-26E2-4FC5-A7F9-348AF2565849}"/>
              </a:ext>
            </a:extLst>
          </p:cNvPr>
          <p:cNvSpPr txBox="1"/>
          <p:nvPr/>
        </p:nvSpPr>
        <p:spPr>
          <a:xfrm>
            <a:off x="4010484" y="1036791"/>
            <a:ext cx="3411960" cy="5539978"/>
          </a:xfrm>
          <a:prstGeom prst="rect">
            <a:avLst/>
          </a:prstGeom>
          <a:noFill/>
        </p:spPr>
        <p:txBody>
          <a:bodyPr wrap="square" rtlCol="0">
            <a:spAutoFit/>
          </a:bodyPr>
          <a:lstStyle/>
          <a:p>
            <a:r>
              <a:rPr lang="en-GB" sz="2400" dirty="0">
                <a:solidFill>
                  <a:schemeClr val="accent4"/>
                </a:solidFill>
                <a:latin typeface="Comic Sans MS" panose="030F0702030302020204" pitchFamily="66" charset="0"/>
              </a:rPr>
              <a:t>Yellow: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5.63</a:t>
            </a:r>
          </a:p>
          <a:p>
            <a:r>
              <a:rPr lang="en-GB" sz="2400" dirty="0">
                <a:latin typeface="Comic Sans MS" panose="030F0702030302020204" pitchFamily="66" charset="0"/>
              </a:rPr>
              <a:t>17.09</a:t>
            </a:r>
          </a:p>
          <a:p>
            <a:r>
              <a:rPr lang="en-GB" sz="2400" dirty="0">
                <a:latin typeface="Comic Sans MS" panose="030F0702030302020204" pitchFamily="66" charset="0"/>
              </a:rPr>
              <a:t>42.23</a:t>
            </a:r>
          </a:p>
          <a:p>
            <a:r>
              <a:rPr lang="en-GB" sz="2400" dirty="0">
                <a:latin typeface="Comic Sans MS" panose="030F0702030302020204" pitchFamily="66" charset="0"/>
              </a:rPr>
              <a:t>80.62</a:t>
            </a:r>
          </a:p>
          <a:p>
            <a:r>
              <a:rPr lang="en-GB" sz="2400" dirty="0">
                <a:latin typeface="Comic Sans MS" panose="030F0702030302020204" pitchFamily="66" charset="0"/>
              </a:rPr>
              <a:t>10.49</a:t>
            </a:r>
          </a:p>
          <a:p>
            <a:r>
              <a:rPr lang="en-GB" sz="2400" dirty="0">
                <a:latin typeface="Comic Sans MS" panose="030F0702030302020204" pitchFamily="66" charset="0"/>
              </a:rPr>
              <a:t>14.08</a:t>
            </a:r>
          </a:p>
          <a:p>
            <a:r>
              <a:rPr lang="en-GB" sz="2400" dirty="0">
                <a:latin typeface="Comic Sans MS" panose="030F0702030302020204" pitchFamily="66" charset="0"/>
              </a:rPr>
              <a:t>19.17</a:t>
            </a:r>
          </a:p>
          <a:p>
            <a:r>
              <a:rPr lang="en-GB" sz="2400" dirty="0">
                <a:latin typeface="Comic Sans MS" panose="030F0702030302020204" pitchFamily="66" charset="0"/>
              </a:rPr>
              <a:t>29.98</a:t>
            </a:r>
          </a:p>
          <a:p>
            <a:r>
              <a:rPr lang="en-GB" sz="2400" dirty="0">
                <a:latin typeface="Comic Sans MS" panose="030F0702030302020204" pitchFamily="66" charset="0"/>
              </a:rPr>
              <a:t>92.93</a:t>
            </a:r>
          </a:p>
          <a:p>
            <a:r>
              <a:rPr lang="en-GB" sz="2400" dirty="0">
                <a:latin typeface="Comic Sans MS" panose="030F0702030302020204" pitchFamily="66" charset="0"/>
              </a:rPr>
              <a:t>70.57</a:t>
            </a:r>
          </a:p>
        </p:txBody>
      </p:sp>
      <p:sp>
        <p:nvSpPr>
          <p:cNvPr id="6" name="TextBox 5">
            <a:extLst>
              <a:ext uri="{FF2B5EF4-FFF2-40B4-BE49-F238E27FC236}">
                <a16:creationId xmlns:a16="http://schemas.microsoft.com/office/drawing/2014/main" id="{83FDB533-0921-4D74-B90B-92000A22F1C2}"/>
              </a:ext>
            </a:extLst>
          </p:cNvPr>
          <p:cNvSpPr txBox="1"/>
          <p:nvPr/>
        </p:nvSpPr>
        <p:spPr>
          <a:xfrm>
            <a:off x="7910794" y="1036791"/>
            <a:ext cx="4190894" cy="5539978"/>
          </a:xfrm>
          <a:prstGeom prst="rect">
            <a:avLst/>
          </a:prstGeom>
          <a:noFill/>
        </p:spPr>
        <p:txBody>
          <a:bodyPr wrap="square" rtlCol="0">
            <a:spAutoFit/>
          </a:bodyPr>
          <a:lstStyle/>
          <a:p>
            <a:r>
              <a:rPr lang="en-GB" sz="2400" dirty="0">
                <a:solidFill>
                  <a:srgbClr val="00B050"/>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p>
          <a:p>
            <a:r>
              <a:rPr lang="en-GB" sz="2200" dirty="0">
                <a:latin typeface="Comic Sans MS" panose="030F0702030302020204" pitchFamily="66" charset="0"/>
              </a:rPr>
              <a:t>Round the following decimal numbers to the nearest tenth </a:t>
            </a:r>
            <a:r>
              <a:rPr lang="en-GB" sz="2200" u="sng" dirty="0">
                <a:latin typeface="Comic Sans MS" panose="030F0702030302020204" pitchFamily="66" charset="0"/>
              </a:rPr>
              <a:t>and</a:t>
            </a:r>
            <a:r>
              <a:rPr lang="en-GB" sz="2200" dirty="0">
                <a:latin typeface="Comic Sans MS" panose="030F0702030302020204" pitchFamily="66" charset="0"/>
              </a:rPr>
              <a:t>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5.631</a:t>
            </a:r>
          </a:p>
          <a:p>
            <a:r>
              <a:rPr lang="en-GB" sz="2400" dirty="0">
                <a:latin typeface="Comic Sans MS" panose="030F0702030302020204" pitchFamily="66" charset="0"/>
              </a:rPr>
              <a:t>17.198</a:t>
            </a:r>
          </a:p>
          <a:p>
            <a:r>
              <a:rPr lang="en-GB" sz="2400" dirty="0">
                <a:latin typeface="Comic Sans MS" panose="030F0702030302020204" pitchFamily="66" charset="0"/>
              </a:rPr>
              <a:t>42.203</a:t>
            </a:r>
          </a:p>
          <a:p>
            <a:r>
              <a:rPr lang="en-GB" sz="2400" dirty="0">
                <a:latin typeface="Comic Sans MS" panose="030F0702030302020204" pitchFamily="66" charset="0"/>
              </a:rPr>
              <a:t>80.912</a:t>
            </a:r>
          </a:p>
          <a:p>
            <a:r>
              <a:rPr lang="en-GB" sz="2400" dirty="0">
                <a:latin typeface="Comic Sans MS" panose="030F0702030302020204" pitchFamily="66" charset="0"/>
              </a:rPr>
              <a:t>10.099</a:t>
            </a:r>
          </a:p>
          <a:p>
            <a:r>
              <a:rPr lang="en-GB" sz="2400" dirty="0">
                <a:latin typeface="Comic Sans MS" panose="030F0702030302020204" pitchFamily="66" charset="0"/>
              </a:rPr>
              <a:t>14.081</a:t>
            </a:r>
          </a:p>
          <a:p>
            <a:r>
              <a:rPr lang="en-GB" sz="2400" dirty="0">
                <a:latin typeface="Comic Sans MS" panose="030F0702030302020204" pitchFamily="66" charset="0"/>
              </a:rPr>
              <a:t>19.109</a:t>
            </a:r>
          </a:p>
          <a:p>
            <a:r>
              <a:rPr lang="en-GB" sz="2400" dirty="0">
                <a:latin typeface="Comic Sans MS" panose="030F0702030302020204" pitchFamily="66" charset="0"/>
              </a:rPr>
              <a:t>29.708</a:t>
            </a:r>
          </a:p>
          <a:p>
            <a:r>
              <a:rPr lang="en-GB" sz="2400" dirty="0">
                <a:latin typeface="Comic Sans MS" panose="030F0702030302020204" pitchFamily="66" charset="0"/>
              </a:rPr>
              <a:t>92.93</a:t>
            </a:r>
          </a:p>
          <a:p>
            <a:r>
              <a:rPr lang="en-GB" sz="2400" dirty="0">
                <a:latin typeface="Comic Sans MS" panose="030F0702030302020204" pitchFamily="66" charset="0"/>
              </a:rPr>
              <a:t>70.087</a:t>
            </a:r>
          </a:p>
        </p:txBody>
      </p:sp>
    </p:spTree>
    <p:extLst>
      <p:ext uri="{BB962C8B-B14F-4D97-AF65-F5344CB8AC3E}">
        <p14:creationId xmlns:p14="http://schemas.microsoft.com/office/powerpoint/2010/main" val="2923367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2" name="TextBox 1">
            <a:extLst>
              <a:ext uri="{FF2B5EF4-FFF2-40B4-BE49-F238E27FC236}">
                <a16:creationId xmlns:a16="http://schemas.microsoft.com/office/drawing/2014/main" id="{EEBADA52-042C-4E4B-8642-B6F94A48A949}"/>
              </a:ext>
            </a:extLst>
          </p:cNvPr>
          <p:cNvSpPr txBox="1"/>
          <p:nvPr/>
        </p:nvSpPr>
        <p:spPr>
          <a:xfrm>
            <a:off x="347240" y="1057440"/>
            <a:ext cx="3411960" cy="5539978"/>
          </a:xfrm>
          <a:prstGeom prst="rect">
            <a:avLst/>
          </a:prstGeom>
          <a:noFill/>
        </p:spPr>
        <p:txBody>
          <a:bodyPr wrap="square" rtlCol="0">
            <a:spAutoFit/>
          </a:bodyPr>
          <a:lstStyle/>
          <a:p>
            <a:r>
              <a:rPr lang="en-GB" sz="2400" dirty="0">
                <a:solidFill>
                  <a:schemeClr val="accent2"/>
                </a:solidFill>
                <a:latin typeface="Comic Sans MS" panose="030F0702030302020204" pitchFamily="66" charset="0"/>
              </a:rPr>
              <a:t>Orange: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 = 6</a:t>
            </a:r>
          </a:p>
          <a:p>
            <a:r>
              <a:rPr lang="en-GB" sz="2400" dirty="0">
                <a:latin typeface="Comic Sans MS" panose="030F0702030302020204" pitchFamily="66" charset="0"/>
              </a:rPr>
              <a:t>7.3 = 7</a:t>
            </a:r>
          </a:p>
          <a:p>
            <a:r>
              <a:rPr lang="en-GB" sz="2400" dirty="0">
                <a:latin typeface="Comic Sans MS" panose="030F0702030302020204" pitchFamily="66" charset="0"/>
              </a:rPr>
              <a:t>1.5 = 2</a:t>
            </a:r>
          </a:p>
          <a:p>
            <a:r>
              <a:rPr lang="en-GB" sz="2400" dirty="0">
                <a:latin typeface="Comic Sans MS" panose="030F0702030302020204" pitchFamily="66" charset="0"/>
              </a:rPr>
              <a:t>8.2 = 8</a:t>
            </a:r>
          </a:p>
          <a:p>
            <a:r>
              <a:rPr lang="en-GB" sz="2400" dirty="0">
                <a:latin typeface="Comic Sans MS" panose="030F0702030302020204" pitchFamily="66" charset="0"/>
              </a:rPr>
              <a:t>10.2 = 10</a:t>
            </a:r>
          </a:p>
          <a:p>
            <a:r>
              <a:rPr lang="en-GB" sz="2400" dirty="0">
                <a:latin typeface="Comic Sans MS" panose="030F0702030302020204" pitchFamily="66" charset="0"/>
              </a:rPr>
              <a:t>14.8 = 15</a:t>
            </a:r>
          </a:p>
          <a:p>
            <a:r>
              <a:rPr lang="en-GB" sz="2400" dirty="0">
                <a:latin typeface="Comic Sans MS" panose="030F0702030302020204" pitchFamily="66" charset="0"/>
              </a:rPr>
              <a:t>19.1 = 19</a:t>
            </a:r>
          </a:p>
          <a:p>
            <a:r>
              <a:rPr lang="en-GB" sz="2400" dirty="0">
                <a:latin typeface="Comic Sans MS" panose="030F0702030302020204" pitchFamily="66" charset="0"/>
              </a:rPr>
              <a:t>22.8 = 23</a:t>
            </a:r>
          </a:p>
          <a:p>
            <a:r>
              <a:rPr lang="en-GB" sz="2400" dirty="0">
                <a:latin typeface="Comic Sans MS" panose="030F0702030302020204" pitchFamily="66" charset="0"/>
              </a:rPr>
              <a:t>2.9 = 3</a:t>
            </a:r>
          </a:p>
          <a:p>
            <a:r>
              <a:rPr lang="en-GB" sz="2400" dirty="0">
                <a:latin typeface="Comic Sans MS" panose="030F0702030302020204" pitchFamily="66" charset="0"/>
              </a:rPr>
              <a:t>7.7 = 8</a:t>
            </a:r>
          </a:p>
        </p:txBody>
      </p:sp>
      <p:sp>
        <p:nvSpPr>
          <p:cNvPr id="5" name="TextBox 4">
            <a:extLst>
              <a:ext uri="{FF2B5EF4-FFF2-40B4-BE49-F238E27FC236}">
                <a16:creationId xmlns:a16="http://schemas.microsoft.com/office/drawing/2014/main" id="{9A04E868-26E2-4FC5-A7F9-348AF2565849}"/>
              </a:ext>
            </a:extLst>
          </p:cNvPr>
          <p:cNvSpPr txBox="1"/>
          <p:nvPr/>
        </p:nvSpPr>
        <p:spPr>
          <a:xfrm>
            <a:off x="4010484" y="1036791"/>
            <a:ext cx="3411960" cy="5539978"/>
          </a:xfrm>
          <a:prstGeom prst="rect">
            <a:avLst/>
          </a:prstGeom>
          <a:noFill/>
        </p:spPr>
        <p:txBody>
          <a:bodyPr wrap="square" rtlCol="0">
            <a:spAutoFit/>
          </a:bodyPr>
          <a:lstStyle/>
          <a:p>
            <a:r>
              <a:rPr lang="en-GB" sz="2400" dirty="0">
                <a:solidFill>
                  <a:schemeClr val="accent4"/>
                </a:solidFill>
                <a:latin typeface="Comic Sans MS" panose="030F0702030302020204" pitchFamily="66" charset="0"/>
              </a:rPr>
              <a:t>Yellow: </a:t>
            </a:r>
          </a:p>
          <a:p>
            <a:r>
              <a:rPr lang="en-GB" sz="2200" dirty="0">
                <a:latin typeface="Comic Sans MS" panose="030F0702030302020204" pitchFamily="66" charset="0"/>
              </a:rPr>
              <a:t>Round the following decimal numbers to the </a:t>
            </a:r>
            <a:r>
              <a:rPr lang="en-GB" sz="2200" u="sng" dirty="0">
                <a:latin typeface="Comic Sans MS" panose="030F0702030302020204" pitchFamily="66" charset="0"/>
              </a:rPr>
              <a:t>nearest whole number</a:t>
            </a:r>
            <a:r>
              <a:rPr lang="en-GB" sz="22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5.63 = 6</a:t>
            </a:r>
          </a:p>
          <a:p>
            <a:r>
              <a:rPr lang="en-GB" sz="2400" dirty="0">
                <a:latin typeface="Comic Sans MS" panose="030F0702030302020204" pitchFamily="66" charset="0"/>
              </a:rPr>
              <a:t>17.09 = 17</a:t>
            </a:r>
          </a:p>
          <a:p>
            <a:r>
              <a:rPr lang="en-GB" sz="2400" dirty="0">
                <a:latin typeface="Comic Sans MS" panose="030F0702030302020204" pitchFamily="66" charset="0"/>
              </a:rPr>
              <a:t>42.23 = 42</a:t>
            </a:r>
          </a:p>
          <a:p>
            <a:r>
              <a:rPr lang="en-GB" sz="2400" dirty="0">
                <a:latin typeface="Comic Sans MS" panose="030F0702030302020204" pitchFamily="66" charset="0"/>
              </a:rPr>
              <a:t>80.62 = 81</a:t>
            </a:r>
          </a:p>
          <a:p>
            <a:r>
              <a:rPr lang="en-GB" sz="2400" dirty="0">
                <a:latin typeface="Comic Sans MS" panose="030F0702030302020204" pitchFamily="66" charset="0"/>
              </a:rPr>
              <a:t>10.49 = 10</a:t>
            </a:r>
          </a:p>
          <a:p>
            <a:r>
              <a:rPr lang="en-GB" sz="2400" dirty="0">
                <a:latin typeface="Comic Sans MS" panose="030F0702030302020204" pitchFamily="66" charset="0"/>
              </a:rPr>
              <a:t>14.08 = 14</a:t>
            </a:r>
          </a:p>
          <a:p>
            <a:r>
              <a:rPr lang="en-GB" sz="2400" dirty="0">
                <a:latin typeface="Comic Sans MS" panose="030F0702030302020204" pitchFamily="66" charset="0"/>
              </a:rPr>
              <a:t>19.17 = 19</a:t>
            </a:r>
          </a:p>
          <a:p>
            <a:r>
              <a:rPr lang="en-GB" sz="2400" dirty="0">
                <a:latin typeface="Comic Sans MS" panose="030F0702030302020204" pitchFamily="66" charset="0"/>
              </a:rPr>
              <a:t>29.98 = 30</a:t>
            </a:r>
          </a:p>
          <a:p>
            <a:r>
              <a:rPr lang="en-GB" sz="2400" dirty="0">
                <a:latin typeface="Comic Sans MS" panose="030F0702030302020204" pitchFamily="66" charset="0"/>
              </a:rPr>
              <a:t>92.93 = 93</a:t>
            </a:r>
          </a:p>
          <a:p>
            <a:r>
              <a:rPr lang="en-GB" sz="2400" dirty="0">
                <a:latin typeface="Comic Sans MS" panose="030F0702030302020204" pitchFamily="66" charset="0"/>
              </a:rPr>
              <a:t>70.57 = 71</a:t>
            </a:r>
          </a:p>
        </p:txBody>
      </p:sp>
      <p:sp>
        <p:nvSpPr>
          <p:cNvPr id="6" name="TextBox 5">
            <a:extLst>
              <a:ext uri="{FF2B5EF4-FFF2-40B4-BE49-F238E27FC236}">
                <a16:creationId xmlns:a16="http://schemas.microsoft.com/office/drawing/2014/main" id="{83FDB533-0921-4D74-B90B-92000A22F1C2}"/>
              </a:ext>
            </a:extLst>
          </p:cNvPr>
          <p:cNvSpPr txBox="1"/>
          <p:nvPr/>
        </p:nvSpPr>
        <p:spPr>
          <a:xfrm>
            <a:off x="7910794" y="1036791"/>
            <a:ext cx="4190894" cy="5539978"/>
          </a:xfrm>
          <a:prstGeom prst="rect">
            <a:avLst/>
          </a:prstGeom>
          <a:noFill/>
        </p:spPr>
        <p:txBody>
          <a:bodyPr wrap="square" rtlCol="0">
            <a:spAutoFit/>
          </a:bodyPr>
          <a:lstStyle/>
          <a:p>
            <a:r>
              <a:rPr lang="en-GB" sz="2400" dirty="0">
                <a:solidFill>
                  <a:srgbClr val="00B050"/>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p>
          <a:p>
            <a:r>
              <a:rPr lang="en-GB" sz="2200" dirty="0">
                <a:latin typeface="Comic Sans MS" panose="030F0702030302020204" pitchFamily="66" charset="0"/>
              </a:rPr>
              <a:t>Round the following decimal numbers to the nearest tenth </a:t>
            </a:r>
            <a:r>
              <a:rPr lang="en-GB" sz="2200" u="sng" dirty="0">
                <a:latin typeface="Comic Sans MS" panose="030F0702030302020204" pitchFamily="66" charset="0"/>
              </a:rPr>
              <a:t>and</a:t>
            </a:r>
            <a:r>
              <a:rPr lang="en-GB" sz="2200" dirty="0">
                <a:latin typeface="Comic Sans MS" panose="030F0702030302020204" pitchFamily="66" charset="0"/>
              </a:rPr>
              <a:t> the nearest whole number:</a:t>
            </a:r>
          </a:p>
          <a:p>
            <a:endParaRPr lang="en-GB" sz="2400" dirty="0">
              <a:latin typeface="Comic Sans MS" panose="030F0702030302020204" pitchFamily="66" charset="0"/>
            </a:endParaRPr>
          </a:p>
          <a:p>
            <a:r>
              <a:rPr lang="en-GB" sz="2400" dirty="0">
                <a:latin typeface="Comic Sans MS" panose="030F0702030302020204" pitchFamily="66" charset="0"/>
              </a:rPr>
              <a:t>5.631 		 5.6	6 </a:t>
            </a:r>
          </a:p>
          <a:p>
            <a:r>
              <a:rPr lang="en-GB" sz="2400" dirty="0">
                <a:latin typeface="Comic Sans MS" panose="030F0702030302020204" pitchFamily="66" charset="0"/>
              </a:rPr>
              <a:t>17.198		17.2	17</a:t>
            </a:r>
          </a:p>
          <a:p>
            <a:r>
              <a:rPr lang="en-GB" sz="2400" dirty="0">
                <a:latin typeface="Comic Sans MS" panose="030F0702030302020204" pitchFamily="66" charset="0"/>
              </a:rPr>
              <a:t>42.203	42.2	42</a:t>
            </a:r>
          </a:p>
          <a:p>
            <a:r>
              <a:rPr lang="en-GB" sz="2400" dirty="0">
                <a:latin typeface="Comic Sans MS" panose="030F0702030302020204" pitchFamily="66" charset="0"/>
              </a:rPr>
              <a:t>80.912	80.9	81</a:t>
            </a:r>
          </a:p>
          <a:p>
            <a:r>
              <a:rPr lang="en-GB" sz="2400" dirty="0">
                <a:latin typeface="Comic Sans MS" panose="030F0702030302020204" pitchFamily="66" charset="0"/>
              </a:rPr>
              <a:t>10.099	10.1	10</a:t>
            </a:r>
          </a:p>
          <a:p>
            <a:r>
              <a:rPr lang="en-GB" sz="2400" dirty="0">
                <a:latin typeface="Comic Sans MS" panose="030F0702030302020204" pitchFamily="66" charset="0"/>
              </a:rPr>
              <a:t>14.081		14.1	14</a:t>
            </a:r>
          </a:p>
          <a:p>
            <a:r>
              <a:rPr lang="en-GB" sz="2400" dirty="0">
                <a:latin typeface="Comic Sans MS" panose="030F0702030302020204" pitchFamily="66" charset="0"/>
              </a:rPr>
              <a:t>19.109		19.1	19</a:t>
            </a:r>
          </a:p>
          <a:p>
            <a:r>
              <a:rPr lang="en-GB" sz="2400" dirty="0">
                <a:latin typeface="Comic Sans MS" panose="030F0702030302020204" pitchFamily="66" charset="0"/>
              </a:rPr>
              <a:t>29.708	29.7	30</a:t>
            </a:r>
          </a:p>
          <a:p>
            <a:r>
              <a:rPr lang="en-GB" sz="2400" dirty="0">
                <a:latin typeface="Comic Sans MS" panose="030F0702030302020204" pitchFamily="66" charset="0"/>
              </a:rPr>
              <a:t>92.93		92.9	93</a:t>
            </a:r>
          </a:p>
          <a:p>
            <a:r>
              <a:rPr lang="en-GB" sz="2400" dirty="0">
                <a:latin typeface="Comic Sans MS" panose="030F0702030302020204" pitchFamily="66" charset="0"/>
              </a:rPr>
              <a:t>70.087	70.1	70</a:t>
            </a:r>
          </a:p>
        </p:txBody>
      </p:sp>
    </p:spTree>
    <p:extLst>
      <p:ext uri="{BB962C8B-B14F-4D97-AF65-F5344CB8AC3E}">
        <p14:creationId xmlns:p14="http://schemas.microsoft.com/office/powerpoint/2010/main" val="1278982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pic>
        <p:nvPicPr>
          <p:cNvPr id="5" name="Picture 4">
            <a:extLst>
              <a:ext uri="{FF2B5EF4-FFF2-40B4-BE49-F238E27FC236}">
                <a16:creationId xmlns:a16="http://schemas.microsoft.com/office/drawing/2014/main" id="{94D456E0-50A9-462C-BBA7-EA24ECD4F34B}"/>
              </a:ext>
            </a:extLst>
          </p:cNvPr>
          <p:cNvPicPr>
            <a:picLocks noChangeAspect="1"/>
          </p:cNvPicPr>
          <p:nvPr/>
        </p:nvPicPr>
        <p:blipFill>
          <a:blip r:embed="rId2"/>
          <a:stretch>
            <a:fillRect/>
          </a:stretch>
        </p:blipFill>
        <p:spPr>
          <a:xfrm>
            <a:off x="505028" y="2390051"/>
            <a:ext cx="3257143" cy="36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8FE708E-815A-442B-91EE-FF33B2599A7D}"/>
                  </a:ext>
                </a:extLst>
              </p:cNvPr>
              <p:cNvSpPr txBox="1"/>
              <p:nvPr/>
            </p:nvSpPr>
            <p:spPr>
              <a:xfrm>
                <a:off x="349955" y="1162756"/>
                <a:ext cx="9753601" cy="985847"/>
              </a:xfrm>
              <a:prstGeom prst="rect">
                <a:avLst/>
              </a:prstGeom>
              <a:noFill/>
            </p:spPr>
            <p:txBody>
              <a:bodyPr wrap="square" rtlCol="0">
                <a:spAutoFit/>
              </a:bodyPr>
              <a:lstStyle/>
              <a:p>
                <a:r>
                  <a:rPr lang="en-GB" sz="2400" dirty="0">
                    <a:latin typeface="Comic Sans MS" panose="030F0702030302020204" pitchFamily="66" charset="0"/>
                  </a:rPr>
                  <a:t>Starter: </a:t>
                </a:r>
                <a:r>
                  <a:rPr lang="en-GB" sz="2400" dirty="0">
                    <a:highlight>
                      <a:srgbClr val="FFFF00"/>
                    </a:highlight>
                    <a:latin typeface="Comic Sans MS" panose="030F0702030302020204" pitchFamily="66" charset="0"/>
                  </a:rPr>
                  <a:t>ANSWER</a:t>
                </a:r>
              </a:p>
              <a:p>
                <a:r>
                  <a:rPr lang="en-GB" sz="2400" dirty="0">
                    <a:latin typeface="Comic Sans MS" panose="030F0702030302020204" pitchFamily="66" charset="0"/>
                  </a:rPr>
                  <a:t>How many triangles need to be shaded to colour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of this shape?   </a:t>
                </a:r>
              </a:p>
            </p:txBody>
          </p:sp>
        </mc:Choice>
        <mc:Fallback xmlns="">
          <p:sp>
            <p:nvSpPr>
              <p:cNvPr id="6" name="TextBox 5">
                <a:extLst>
                  <a:ext uri="{FF2B5EF4-FFF2-40B4-BE49-F238E27FC236}">
                    <a16:creationId xmlns:a16="http://schemas.microsoft.com/office/drawing/2014/main" id="{F8FE708E-815A-442B-91EE-FF33B2599A7D}"/>
                  </a:ext>
                </a:extLst>
              </p:cNvPr>
              <p:cNvSpPr txBox="1">
                <a:spLocks noRot="1" noChangeAspect="1" noMove="1" noResize="1" noEditPoints="1" noAdjustHandles="1" noChangeArrowheads="1" noChangeShapeType="1" noTextEdit="1"/>
              </p:cNvSpPr>
              <p:nvPr/>
            </p:nvSpPr>
            <p:spPr>
              <a:xfrm>
                <a:off x="349955" y="1162756"/>
                <a:ext cx="9753601" cy="985847"/>
              </a:xfrm>
              <a:prstGeom prst="rect">
                <a:avLst/>
              </a:prstGeom>
              <a:blipFill>
                <a:blip r:embed="rId3"/>
                <a:stretch>
                  <a:fillRect l="-938" t="-4969" b="-62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B3148B6-198D-4B0C-A824-F3BB075716FD}"/>
                  </a:ext>
                </a:extLst>
              </p:cNvPr>
              <p:cNvSpPr txBox="1"/>
              <p:nvPr/>
            </p:nvSpPr>
            <p:spPr>
              <a:xfrm>
                <a:off x="3762171" y="2390051"/>
                <a:ext cx="8310224" cy="3890104"/>
              </a:xfrm>
              <a:prstGeom prst="rect">
                <a:avLst/>
              </a:prstGeom>
              <a:noFill/>
            </p:spPr>
            <p:txBody>
              <a:bodyPr wrap="square" rtlCol="0">
                <a:spAutoFit/>
              </a:bodyPr>
              <a:lstStyle/>
              <a:p>
                <a:r>
                  <a:rPr lang="en-GB" sz="2000" dirty="0">
                    <a:latin typeface="Comic Sans MS" panose="030F0702030302020204" pitchFamily="66" charset="0"/>
                  </a:rPr>
                  <a:t>Step 1. Count how many equal parts there are : 12</a:t>
                </a:r>
              </a:p>
              <a:p>
                <a:r>
                  <a:rPr lang="en-GB" sz="2000" dirty="0">
                    <a:latin typeface="Comic Sans MS" panose="030F0702030302020204" pitchFamily="66" charset="0"/>
                  </a:rPr>
                  <a:t>Step 2. Divide the number of parts by the denominator to </a:t>
                </a:r>
              </a:p>
              <a:p>
                <a:r>
                  <a:rPr lang="en-GB" sz="2000" dirty="0">
                    <a:latin typeface="Comic Sans MS" panose="030F0702030302020204" pitchFamily="66" charset="0"/>
                  </a:rPr>
                  <a:t>find the unit fraction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r>
                      <a:rPr lang="en-GB" sz="2000" b="0" i="0" smtClean="0">
                        <a:latin typeface="Cambria Math" panose="02040503050406030204" pitchFamily="18" charset="0"/>
                      </a:rPr>
                      <m:t>):</m:t>
                    </m:r>
                  </m:oMath>
                </a14:m>
                <a:endParaRPr lang="en-GB" sz="2000" dirty="0">
                  <a:latin typeface="Comic Sans MS" panose="030F0702030302020204" pitchFamily="66" charset="0"/>
                </a:endParaRPr>
              </a:p>
              <a:p>
                <a:endParaRPr lang="en-GB" sz="2000" dirty="0">
                  <a:latin typeface="Comic Sans MS" panose="030F0702030302020204" pitchFamily="66" charset="0"/>
                </a:endParaRPr>
              </a:p>
              <a:p>
                <a:r>
                  <a:rPr lang="en-GB" sz="2000" dirty="0">
                    <a:latin typeface="Comic Sans MS" panose="030F0702030302020204" pitchFamily="66" charset="0"/>
                  </a:rPr>
                  <a:t>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3</m:t>
                        </m:r>
                      </m:den>
                    </m:f>
                  </m:oMath>
                </a14:m>
                <a:r>
                  <a:rPr lang="en-GB" sz="2000" dirty="0">
                    <a:latin typeface="Comic Sans MS" panose="030F0702030302020204" pitchFamily="66" charset="0"/>
                  </a:rPr>
                  <a:t> of 12 = 12 ÷ 3 = 4</a:t>
                </a:r>
              </a:p>
              <a:p>
                <a:endParaRPr lang="en-GB" sz="2000" dirty="0">
                  <a:latin typeface="Comic Sans MS" panose="030F0702030302020204" pitchFamily="66" charset="0"/>
                </a:endParaRPr>
              </a:p>
              <a:p>
                <a:r>
                  <a:rPr lang="en-GB" sz="2000" dirty="0">
                    <a:latin typeface="Comic Sans MS" panose="030F0702030302020204" pitchFamily="66" charset="0"/>
                  </a:rPr>
                  <a:t>Step. 3 multiply this by the numerator to find the non-unit fraction:</a:t>
                </a:r>
              </a:p>
              <a:p>
                <a:endParaRPr lang="en-GB" sz="2000" dirty="0">
                  <a:latin typeface="Comic Sans MS" panose="030F0702030302020204" pitchFamily="66" charset="0"/>
                </a:endParaRPr>
              </a:p>
              <a:p>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2</m:t>
                        </m:r>
                      </m:num>
                      <m:den>
                        <m:r>
                          <a:rPr lang="en-GB" sz="2000" b="0" i="1" smtClean="0">
                            <a:latin typeface="Cambria Math" panose="02040503050406030204" pitchFamily="18" charset="0"/>
                          </a:rPr>
                          <m:t>3</m:t>
                        </m:r>
                      </m:den>
                    </m:f>
                  </m:oMath>
                </a14:m>
                <a:r>
                  <a:rPr lang="en-GB" sz="2000" dirty="0">
                    <a:latin typeface="Comic Sans MS" panose="030F0702030302020204" pitchFamily="66" charset="0"/>
                  </a:rPr>
                  <a:t> = 4 x 2 = 8</a:t>
                </a:r>
              </a:p>
              <a:p>
                <a:endParaRPr lang="en-GB" sz="2000" dirty="0">
                  <a:latin typeface="Comic Sans MS" panose="030F0702030302020204" pitchFamily="66" charset="0"/>
                </a:endParaRPr>
              </a:p>
              <a:p>
                <a:r>
                  <a:rPr lang="en-GB" sz="2000" dirty="0">
                    <a:latin typeface="Comic Sans MS" panose="030F0702030302020204" pitchFamily="66" charset="0"/>
                  </a:rPr>
                  <a:t>8 triangles need to be shaded.</a:t>
                </a:r>
              </a:p>
            </p:txBody>
          </p:sp>
        </mc:Choice>
        <mc:Fallback xmlns="">
          <p:sp>
            <p:nvSpPr>
              <p:cNvPr id="2" name="TextBox 1">
                <a:extLst>
                  <a:ext uri="{FF2B5EF4-FFF2-40B4-BE49-F238E27FC236}">
                    <a16:creationId xmlns:a16="http://schemas.microsoft.com/office/drawing/2014/main" id="{6B3148B6-198D-4B0C-A824-F3BB075716FD}"/>
                  </a:ext>
                </a:extLst>
              </p:cNvPr>
              <p:cNvSpPr txBox="1">
                <a:spLocks noRot="1" noChangeAspect="1" noMove="1" noResize="1" noEditPoints="1" noAdjustHandles="1" noChangeArrowheads="1" noChangeShapeType="1" noTextEdit="1"/>
              </p:cNvSpPr>
              <p:nvPr/>
            </p:nvSpPr>
            <p:spPr>
              <a:xfrm>
                <a:off x="3762171" y="2390051"/>
                <a:ext cx="8310224" cy="3890104"/>
              </a:xfrm>
              <a:prstGeom prst="rect">
                <a:avLst/>
              </a:prstGeom>
              <a:blipFill>
                <a:blip r:embed="rId4"/>
                <a:stretch>
                  <a:fillRect l="-734" t="-784" r="-440" b="-1097"/>
                </a:stretch>
              </a:blipFill>
            </p:spPr>
            <p:txBody>
              <a:bodyPr/>
              <a:lstStyle/>
              <a:p>
                <a:r>
                  <a:rPr lang="en-GB">
                    <a:noFill/>
                  </a:rPr>
                  <a:t> </a:t>
                </a:r>
              </a:p>
            </p:txBody>
          </p:sp>
        </mc:Fallback>
      </mc:AlternateContent>
    </p:spTree>
    <p:extLst>
      <p:ext uri="{BB962C8B-B14F-4D97-AF65-F5344CB8AC3E}">
        <p14:creationId xmlns:p14="http://schemas.microsoft.com/office/powerpoint/2010/main" val="2141059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533722" y="4011023"/>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326520" y="1082182"/>
            <a:ext cx="11294177" cy="2677656"/>
          </a:xfrm>
          <a:prstGeom prst="rect">
            <a:avLst/>
          </a:prstGeom>
          <a:noFill/>
        </p:spPr>
        <p:txBody>
          <a:bodyPr wrap="square" rtlCol="0">
            <a:spAutoFit/>
          </a:bodyPr>
          <a:lstStyle/>
          <a:p>
            <a:r>
              <a:rPr lang="en-GB" sz="2400" dirty="0">
                <a:latin typeface="Comic Sans MS" panose="030F0702030302020204" pitchFamily="66" charset="0"/>
              </a:rPr>
              <a:t>Today, we are going to recap multiplying and dividing numbers by 10 and 100 to create decimal numbers. Then we are going to revise rounding to the nearest whole number or the nearest tenth.</a:t>
            </a:r>
          </a:p>
          <a:p>
            <a:endParaRPr lang="en-GB" sz="2400" dirty="0">
              <a:latin typeface="Comic Sans MS" panose="030F0702030302020204" pitchFamily="66" charset="0"/>
            </a:endParaRPr>
          </a:p>
          <a:p>
            <a:r>
              <a:rPr lang="en-GB" sz="2400" dirty="0">
                <a:latin typeface="Comic Sans MS" panose="030F0702030302020204" pitchFamily="66" charset="0"/>
              </a:rPr>
              <a:t>When we divide by 10, each digit is worth a tenth of its original value so each digit moves one place to the right in the PV grid. </a:t>
            </a:r>
          </a:p>
          <a:p>
            <a:r>
              <a:rPr lang="en-GB" sz="2400" dirty="0" err="1">
                <a:latin typeface="Comic Sans MS" panose="030F0702030302020204" pitchFamily="66" charset="0"/>
              </a:rPr>
              <a:t>E.g</a:t>
            </a:r>
            <a:r>
              <a:rPr lang="en-GB" sz="2400" dirty="0">
                <a:latin typeface="Comic Sans MS" panose="030F0702030302020204" pitchFamily="66" charset="0"/>
              </a:rPr>
              <a:t> 56 ÷ 10 = 5.6</a:t>
            </a:r>
          </a:p>
        </p:txBody>
      </p:sp>
      <p:sp>
        <p:nvSpPr>
          <p:cNvPr id="8" name="TextBox 7">
            <a:extLst>
              <a:ext uri="{FF2B5EF4-FFF2-40B4-BE49-F238E27FC236}">
                <a16:creationId xmlns:a16="http://schemas.microsoft.com/office/drawing/2014/main" id="{5E7FF97E-B9B5-48C3-B102-D682D588299F}"/>
              </a:ext>
            </a:extLst>
          </p:cNvPr>
          <p:cNvSpPr txBox="1"/>
          <p:nvPr/>
        </p:nvSpPr>
        <p:spPr>
          <a:xfrm>
            <a:off x="3412644" y="4950142"/>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577011" y="5596473"/>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577011" y="4950141"/>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794077" y="5596472"/>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418210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53100" y="115568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448911" y="4466227"/>
            <a:ext cx="11294177" cy="830997"/>
          </a:xfrm>
          <a:prstGeom prst="rect">
            <a:avLst/>
          </a:prstGeom>
          <a:noFill/>
        </p:spPr>
        <p:txBody>
          <a:bodyPr wrap="square" rtlCol="0">
            <a:spAutoFit/>
          </a:bodyPr>
          <a:lstStyle/>
          <a:p>
            <a:r>
              <a:rPr lang="en-GB" sz="2400" dirty="0">
                <a:latin typeface="Comic Sans MS" panose="030F0702030302020204" pitchFamily="66" charset="0"/>
              </a:rPr>
              <a:t>How would we round 5.6 to the nearest whole number? </a:t>
            </a:r>
          </a:p>
          <a:p>
            <a:endParaRPr lang="en-GB" sz="2400" dirty="0">
              <a:latin typeface="Comic Sans MS" panose="030F0702030302020204" pitchFamily="66" charset="0"/>
            </a:endParaRPr>
          </a:p>
        </p:txBody>
      </p:sp>
      <p:sp>
        <p:nvSpPr>
          <p:cNvPr id="8" name="TextBox 7">
            <a:extLst>
              <a:ext uri="{FF2B5EF4-FFF2-40B4-BE49-F238E27FC236}">
                <a16:creationId xmlns:a16="http://schemas.microsoft.com/office/drawing/2014/main" id="{5E7FF97E-B9B5-48C3-B102-D682D588299F}"/>
              </a:ext>
            </a:extLst>
          </p:cNvPr>
          <p:cNvSpPr txBox="1"/>
          <p:nvPr/>
        </p:nvSpPr>
        <p:spPr>
          <a:xfrm>
            <a:off x="3232022" y="209479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396389" y="2741130"/>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396389" y="209479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613455" y="2741129"/>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683135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53100" y="115568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302155" y="3851792"/>
            <a:ext cx="11294177" cy="2677656"/>
          </a:xfrm>
          <a:prstGeom prst="rect">
            <a:avLst/>
          </a:prstGeom>
          <a:noFill/>
        </p:spPr>
        <p:txBody>
          <a:bodyPr wrap="square" rtlCol="0">
            <a:spAutoFit/>
          </a:bodyPr>
          <a:lstStyle/>
          <a:p>
            <a:r>
              <a:rPr lang="en-GB" sz="2400" dirty="0">
                <a:latin typeface="Comic Sans MS" panose="030F0702030302020204" pitchFamily="66" charset="0"/>
              </a:rPr>
              <a:t>When rounding to the nearest whole we need to look at the tenths column. If the digit is 5 or more we round up to the next whole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ones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5.6 has a 6 in the tenths column so it would round up to 6.</a:t>
            </a:r>
          </a:p>
          <a:p>
            <a:endParaRPr lang="en-GB" sz="2400" dirty="0">
              <a:latin typeface="Comic Sans MS" panose="030F0702030302020204" pitchFamily="66" charset="0"/>
            </a:endParaRPr>
          </a:p>
        </p:txBody>
      </p:sp>
      <p:sp>
        <p:nvSpPr>
          <p:cNvPr id="8" name="TextBox 7">
            <a:extLst>
              <a:ext uri="{FF2B5EF4-FFF2-40B4-BE49-F238E27FC236}">
                <a16:creationId xmlns:a16="http://schemas.microsoft.com/office/drawing/2014/main" id="{5E7FF97E-B9B5-48C3-B102-D682D588299F}"/>
              </a:ext>
            </a:extLst>
          </p:cNvPr>
          <p:cNvSpPr txBox="1"/>
          <p:nvPr/>
        </p:nvSpPr>
        <p:spPr>
          <a:xfrm>
            <a:off x="3232022" y="209479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4396389" y="2741130"/>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396389" y="209479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5862603" y="2760885"/>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Tree>
    <p:extLst>
      <p:ext uri="{BB962C8B-B14F-4D97-AF65-F5344CB8AC3E}">
        <p14:creationId xmlns:p14="http://schemas.microsoft.com/office/powerpoint/2010/main" val="4078003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364675" y="3067368"/>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55855" y="1128376"/>
            <a:ext cx="11294177" cy="1938992"/>
          </a:xfrm>
          <a:prstGeom prst="rect">
            <a:avLst/>
          </a:prstGeom>
          <a:noFill/>
        </p:spPr>
        <p:txBody>
          <a:bodyPr wrap="square" rtlCol="0">
            <a:spAutoFit/>
          </a:bodyPr>
          <a:lstStyle/>
          <a:p>
            <a:r>
              <a:rPr lang="en-GB" sz="2400" dirty="0">
                <a:latin typeface="Comic Sans MS" panose="030F0702030302020204" pitchFamily="66" charset="0"/>
              </a:rPr>
              <a:t>56 ÷ 100</a:t>
            </a:r>
          </a:p>
          <a:p>
            <a:endParaRPr lang="en-GB" sz="2400" dirty="0">
              <a:latin typeface="Comic Sans MS" panose="030F0702030302020204" pitchFamily="66" charset="0"/>
            </a:endParaRPr>
          </a:p>
          <a:p>
            <a:r>
              <a:rPr lang="en-GB" sz="2400" dirty="0">
                <a:latin typeface="Comic Sans MS" panose="030F0702030302020204" pitchFamily="66" charset="0"/>
              </a:rPr>
              <a:t>This time we are dividing 56 by 100 so each digit is worth one hundredth of its previous value. The digits move two places to the right as shown in the PV grid below.</a:t>
            </a:r>
          </a:p>
        </p:txBody>
      </p:sp>
      <p:sp>
        <p:nvSpPr>
          <p:cNvPr id="8" name="TextBox 7">
            <a:extLst>
              <a:ext uri="{FF2B5EF4-FFF2-40B4-BE49-F238E27FC236}">
                <a16:creationId xmlns:a16="http://schemas.microsoft.com/office/drawing/2014/main" id="{5E7FF97E-B9B5-48C3-B102-D682D588299F}"/>
              </a:ext>
            </a:extLst>
          </p:cNvPr>
          <p:cNvSpPr txBox="1"/>
          <p:nvPr/>
        </p:nvSpPr>
        <p:spPr>
          <a:xfrm>
            <a:off x="3243597" y="4006487"/>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960818" y="4703575"/>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407964" y="4006486"/>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340394" y="4694357"/>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594412" y="4807078"/>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AB66BA44-8E1E-4865-B06C-D767246F4FF1}"/>
              </a:ext>
            </a:extLst>
          </p:cNvPr>
          <p:cNvSpPr txBox="1"/>
          <p:nvPr/>
        </p:nvSpPr>
        <p:spPr>
          <a:xfrm>
            <a:off x="448912" y="5873525"/>
            <a:ext cx="9586340" cy="830997"/>
          </a:xfrm>
          <a:prstGeom prst="rect">
            <a:avLst/>
          </a:prstGeom>
          <a:noFill/>
        </p:spPr>
        <p:txBody>
          <a:bodyPr wrap="square" rtlCol="0">
            <a:spAutoFit/>
          </a:bodyPr>
          <a:lstStyle/>
          <a:p>
            <a:r>
              <a:rPr lang="en-GB" sz="2400" dirty="0">
                <a:latin typeface="Comic Sans MS" panose="030F0702030302020204" pitchFamily="66" charset="0"/>
              </a:rPr>
              <a:t>How would we round 0.56 to the nearest whole number? </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3232021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251786" y="3959612"/>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2308324"/>
          </a:xfrm>
          <a:prstGeom prst="rect">
            <a:avLst/>
          </a:prstGeom>
          <a:noFill/>
        </p:spPr>
        <p:txBody>
          <a:bodyPr wrap="square" rtlCol="0">
            <a:spAutoFit/>
          </a:bodyPr>
          <a:lstStyle/>
          <a:p>
            <a:r>
              <a:rPr lang="en-GB" sz="2400" dirty="0">
                <a:latin typeface="Comic Sans MS" panose="030F0702030302020204" pitchFamily="66" charset="0"/>
              </a:rPr>
              <a:t>We need to look at the tenths column. If the digit is 5 or more we round up to the next whole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ones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0.56 has a 5 in the tenths column so it would round up to 1.</a:t>
            </a:r>
          </a:p>
        </p:txBody>
      </p:sp>
      <p:sp>
        <p:nvSpPr>
          <p:cNvPr id="8" name="TextBox 7">
            <a:extLst>
              <a:ext uri="{FF2B5EF4-FFF2-40B4-BE49-F238E27FC236}">
                <a16:creationId xmlns:a16="http://schemas.microsoft.com/office/drawing/2014/main" id="{5E7FF97E-B9B5-48C3-B102-D682D588299F}"/>
              </a:ext>
            </a:extLst>
          </p:cNvPr>
          <p:cNvSpPr txBox="1"/>
          <p:nvPr/>
        </p:nvSpPr>
        <p:spPr>
          <a:xfrm>
            <a:off x="3130708" y="4898731"/>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847929" y="5595819"/>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295075" y="4898730"/>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227505" y="5586601"/>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481523" y="5699322"/>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051952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DE16376-27A9-42C1-83C4-743D15656BAB}"/>
              </a:ext>
            </a:extLst>
          </p:cNvPr>
          <p:cNvPicPr>
            <a:picLocks noChangeAspect="1"/>
          </p:cNvPicPr>
          <p:nvPr/>
        </p:nvPicPr>
        <p:blipFill>
          <a:blip r:embed="rId2"/>
          <a:stretch>
            <a:fillRect/>
          </a:stretch>
        </p:blipFill>
        <p:spPr>
          <a:xfrm>
            <a:off x="2217919" y="1887420"/>
            <a:ext cx="6152381" cy="2371429"/>
          </a:xfrm>
          <a:prstGeom prst="rect">
            <a:avLst/>
          </a:prstGeom>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55855" y="1128376"/>
            <a:ext cx="11294177" cy="461665"/>
          </a:xfrm>
          <a:prstGeom prst="rect">
            <a:avLst/>
          </a:prstGeom>
          <a:noFill/>
        </p:spPr>
        <p:txBody>
          <a:bodyPr wrap="square" rtlCol="0">
            <a:spAutoFit/>
          </a:bodyPr>
          <a:lstStyle/>
          <a:p>
            <a:r>
              <a:rPr lang="en-GB" sz="2400" dirty="0">
                <a:latin typeface="Comic Sans MS" panose="030F0702030302020204" pitchFamily="66" charset="0"/>
              </a:rPr>
              <a:t>How would we round 0.56 to the nearest tenth? </a:t>
            </a:r>
          </a:p>
        </p:txBody>
      </p:sp>
      <p:sp>
        <p:nvSpPr>
          <p:cNvPr id="8" name="TextBox 7">
            <a:extLst>
              <a:ext uri="{FF2B5EF4-FFF2-40B4-BE49-F238E27FC236}">
                <a16:creationId xmlns:a16="http://schemas.microsoft.com/office/drawing/2014/main" id="{5E7FF97E-B9B5-48C3-B102-D682D588299F}"/>
              </a:ext>
            </a:extLst>
          </p:cNvPr>
          <p:cNvSpPr txBox="1"/>
          <p:nvPr/>
        </p:nvSpPr>
        <p:spPr>
          <a:xfrm>
            <a:off x="3096841" y="2826539"/>
            <a:ext cx="466794" cy="646331"/>
          </a:xfrm>
          <a:prstGeom prst="rect">
            <a:avLst/>
          </a:prstGeom>
          <a:noFill/>
        </p:spPr>
        <p:txBody>
          <a:bodyPr wrap="none" rtlCol="0">
            <a:spAutoFit/>
          </a:bodyPr>
          <a:lstStyle/>
          <a:p>
            <a:r>
              <a:rPr lang="en-GB" sz="3600" dirty="0">
                <a:latin typeface="Comic Sans MS" panose="030F0702030302020204" pitchFamily="66" charset="0"/>
              </a:rPr>
              <a:t>5</a:t>
            </a:r>
          </a:p>
        </p:txBody>
      </p:sp>
      <p:sp>
        <p:nvSpPr>
          <p:cNvPr id="9" name="Rectangle 8">
            <a:extLst>
              <a:ext uri="{FF2B5EF4-FFF2-40B4-BE49-F238E27FC236}">
                <a16:creationId xmlns:a16="http://schemas.microsoft.com/office/drawing/2014/main" id="{25A7835A-4283-4306-906D-8B0D2B2E31AB}"/>
              </a:ext>
            </a:extLst>
          </p:cNvPr>
          <p:cNvSpPr/>
          <p:nvPr/>
        </p:nvSpPr>
        <p:spPr>
          <a:xfrm>
            <a:off x="5814062" y="3523627"/>
            <a:ext cx="466794" cy="646331"/>
          </a:xfrm>
          <a:prstGeom prst="rect">
            <a:avLst/>
          </a:prstGeom>
        </p:spPr>
        <p:txBody>
          <a:bodyPr wrap="none">
            <a:spAutoFit/>
          </a:bodyPr>
          <a:lstStyle/>
          <a:p>
            <a:r>
              <a:rPr lang="en-GB" sz="3600" dirty="0">
                <a:latin typeface="Comic Sans MS" panose="030F0702030302020204" pitchFamily="66" charset="0"/>
              </a:rPr>
              <a:t>5</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261208" y="2826538"/>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12" name="TextBox 11">
            <a:extLst>
              <a:ext uri="{FF2B5EF4-FFF2-40B4-BE49-F238E27FC236}">
                <a16:creationId xmlns:a16="http://schemas.microsoft.com/office/drawing/2014/main" id="{E738AAD5-DB7D-40E0-9B92-F23F82012DBA}"/>
              </a:ext>
            </a:extLst>
          </p:cNvPr>
          <p:cNvSpPr txBox="1"/>
          <p:nvPr/>
        </p:nvSpPr>
        <p:spPr>
          <a:xfrm>
            <a:off x="7193638" y="3514409"/>
            <a:ext cx="466794" cy="646331"/>
          </a:xfrm>
          <a:prstGeom prst="rect">
            <a:avLst/>
          </a:prstGeom>
          <a:noFill/>
        </p:spPr>
        <p:txBody>
          <a:bodyPr wrap="none" rtlCol="0">
            <a:spAutoFit/>
          </a:bodyPr>
          <a:lstStyle/>
          <a:p>
            <a:r>
              <a:rPr lang="en-GB" sz="3600" dirty="0">
                <a:latin typeface="Comic Sans MS" panose="030F0702030302020204" pitchFamily="66" charset="0"/>
              </a:rPr>
              <a:t>6</a:t>
            </a:r>
          </a:p>
        </p:txBody>
      </p:sp>
      <p:sp>
        <p:nvSpPr>
          <p:cNvPr id="2" name="Arrow: Right 1">
            <a:extLst>
              <a:ext uri="{FF2B5EF4-FFF2-40B4-BE49-F238E27FC236}">
                <a16:creationId xmlns:a16="http://schemas.microsoft.com/office/drawing/2014/main" id="{BC5243CC-64D7-4B23-944C-60FD99502797}"/>
              </a:ext>
            </a:extLst>
          </p:cNvPr>
          <p:cNvSpPr/>
          <p:nvPr/>
        </p:nvSpPr>
        <p:spPr>
          <a:xfrm>
            <a:off x="3447656" y="3627130"/>
            <a:ext cx="942606" cy="477456"/>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456D9AA2-40D1-489F-8B46-840E08ECC785}"/>
              </a:ext>
            </a:extLst>
          </p:cNvPr>
          <p:cNvSpPr txBox="1"/>
          <p:nvPr/>
        </p:nvSpPr>
        <p:spPr>
          <a:xfrm>
            <a:off x="166973" y="4411987"/>
            <a:ext cx="11294177" cy="2308324"/>
          </a:xfrm>
          <a:prstGeom prst="rect">
            <a:avLst/>
          </a:prstGeom>
          <a:noFill/>
        </p:spPr>
        <p:txBody>
          <a:bodyPr wrap="square" rtlCol="0">
            <a:spAutoFit/>
          </a:bodyPr>
          <a:lstStyle/>
          <a:p>
            <a:r>
              <a:rPr lang="en-GB" sz="2400" dirty="0">
                <a:latin typeface="Comic Sans MS" panose="030F0702030302020204" pitchFamily="66" charset="0"/>
              </a:rPr>
              <a:t>We need to look at the hundredths column. If the digit is 5 or more we round up to the next tenth number.</a:t>
            </a:r>
          </a:p>
          <a:p>
            <a:endParaRPr lang="en-GB" sz="2400" dirty="0">
              <a:latin typeface="Comic Sans MS" panose="030F0702030302020204" pitchFamily="66" charset="0"/>
            </a:endParaRPr>
          </a:p>
          <a:p>
            <a:r>
              <a:rPr lang="en-GB" sz="2400" dirty="0">
                <a:latin typeface="Comic Sans MS" panose="030F0702030302020204" pitchFamily="66" charset="0"/>
              </a:rPr>
              <a:t>If the digit is less than 5, we round down and the tenths stay as they are. </a:t>
            </a: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0.56 has a 6 in the tenths column so it would round up to 0.6</a:t>
            </a:r>
          </a:p>
        </p:txBody>
      </p:sp>
    </p:spTree>
    <p:extLst>
      <p:ext uri="{BB962C8B-B14F-4D97-AF65-F5344CB8AC3E}">
        <p14:creationId xmlns:p14="http://schemas.microsoft.com/office/powerpoint/2010/main" val="3917464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1CCA22-788F-40BC-89AA-6B989D141865}"/>
              </a:ext>
            </a:extLst>
          </p:cNvPr>
          <p:cNvPicPr>
            <a:picLocks noChangeAspect="1"/>
          </p:cNvPicPr>
          <p:nvPr/>
        </p:nvPicPr>
        <p:blipFill>
          <a:blip r:embed="rId2"/>
          <a:stretch>
            <a:fillRect/>
          </a:stretch>
        </p:blipFill>
        <p:spPr>
          <a:xfrm>
            <a:off x="2708999" y="2120860"/>
            <a:ext cx="5819048" cy="3247619"/>
          </a:xfrm>
          <a:prstGeom prst="rect">
            <a:avLst/>
          </a:prstGeom>
          <a:solidFill>
            <a:srgbClr val="FFFF99"/>
          </a:solidFill>
        </p:spPr>
      </p:pic>
      <p:sp>
        <p:nvSpPr>
          <p:cNvPr id="4" name="TextBox 3">
            <a:extLst>
              <a:ext uri="{FF2B5EF4-FFF2-40B4-BE49-F238E27FC236}">
                <a16:creationId xmlns:a16="http://schemas.microsoft.com/office/drawing/2014/main" id="{B477394B-9149-4E09-BBBD-9654A9BC93B2}"/>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11.05.20</a:t>
            </a:r>
          </a:p>
          <a:p>
            <a:r>
              <a:rPr lang="en-GB" sz="2400" dirty="0">
                <a:latin typeface="Comic Sans MS" panose="030F0702030302020204" pitchFamily="66" charset="0"/>
              </a:rPr>
              <a:t>L.O. Creating decimals and rounding</a:t>
            </a:r>
          </a:p>
        </p:txBody>
      </p:sp>
      <p:sp>
        <p:nvSpPr>
          <p:cNvPr id="6" name="TextBox 5">
            <a:extLst>
              <a:ext uri="{FF2B5EF4-FFF2-40B4-BE49-F238E27FC236}">
                <a16:creationId xmlns:a16="http://schemas.microsoft.com/office/drawing/2014/main" id="{F8FE708E-815A-442B-91EE-FF33B2599A7D}"/>
              </a:ext>
            </a:extLst>
          </p:cNvPr>
          <p:cNvSpPr txBox="1"/>
          <p:nvPr/>
        </p:nvSpPr>
        <p:spPr>
          <a:xfrm>
            <a:off x="200840" y="1303824"/>
            <a:ext cx="11294177" cy="461665"/>
          </a:xfrm>
          <a:prstGeom prst="rect">
            <a:avLst/>
          </a:prstGeom>
          <a:noFill/>
        </p:spPr>
        <p:txBody>
          <a:bodyPr wrap="square" rtlCol="0">
            <a:spAutoFit/>
          </a:bodyPr>
          <a:lstStyle/>
          <a:p>
            <a:r>
              <a:rPr lang="en-GB" sz="2400" dirty="0">
                <a:latin typeface="Comic Sans MS" panose="030F0702030302020204" pitchFamily="66" charset="0"/>
              </a:rPr>
              <a:t>Now we are going to divide 404 by 10 and 100.</a:t>
            </a:r>
          </a:p>
        </p:txBody>
      </p:sp>
      <p:sp>
        <p:nvSpPr>
          <p:cNvPr id="8" name="TextBox 7">
            <a:extLst>
              <a:ext uri="{FF2B5EF4-FFF2-40B4-BE49-F238E27FC236}">
                <a16:creationId xmlns:a16="http://schemas.microsoft.com/office/drawing/2014/main" id="{5E7FF97E-B9B5-48C3-B102-D682D588299F}"/>
              </a:ext>
            </a:extLst>
          </p:cNvPr>
          <p:cNvSpPr txBox="1"/>
          <p:nvPr/>
        </p:nvSpPr>
        <p:spPr>
          <a:xfrm>
            <a:off x="2873599"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1" name="TextBox 10">
            <a:extLst>
              <a:ext uri="{FF2B5EF4-FFF2-40B4-BE49-F238E27FC236}">
                <a16:creationId xmlns:a16="http://schemas.microsoft.com/office/drawing/2014/main" id="{7A21A5E9-FA47-4CAF-968E-74B98D7B8CE4}"/>
              </a:ext>
            </a:extLst>
          </p:cNvPr>
          <p:cNvSpPr txBox="1"/>
          <p:nvPr/>
        </p:nvSpPr>
        <p:spPr>
          <a:xfrm>
            <a:off x="4012664" y="3261841"/>
            <a:ext cx="466794" cy="646331"/>
          </a:xfrm>
          <a:prstGeom prst="rect">
            <a:avLst/>
          </a:prstGeom>
          <a:noFill/>
        </p:spPr>
        <p:txBody>
          <a:bodyPr wrap="none" rtlCol="0">
            <a:spAutoFit/>
          </a:bodyPr>
          <a:lstStyle/>
          <a:p>
            <a:r>
              <a:rPr lang="en-GB" sz="3600" dirty="0">
                <a:latin typeface="Comic Sans MS" panose="030F0702030302020204" pitchFamily="66" charset="0"/>
              </a:rPr>
              <a:t>0</a:t>
            </a:r>
          </a:p>
        </p:txBody>
      </p:sp>
      <p:sp>
        <p:nvSpPr>
          <p:cNvPr id="14" name="TextBox 13">
            <a:extLst>
              <a:ext uri="{FF2B5EF4-FFF2-40B4-BE49-F238E27FC236}">
                <a16:creationId xmlns:a16="http://schemas.microsoft.com/office/drawing/2014/main" id="{9C61B0D1-2E7D-4352-B7F6-2BFC44FC184E}"/>
              </a:ext>
            </a:extLst>
          </p:cNvPr>
          <p:cNvSpPr txBox="1"/>
          <p:nvPr/>
        </p:nvSpPr>
        <p:spPr>
          <a:xfrm>
            <a:off x="5204488" y="3261841"/>
            <a:ext cx="414035" cy="646331"/>
          </a:xfrm>
          <a:prstGeom prst="rect">
            <a:avLst/>
          </a:prstGeom>
          <a:noFill/>
        </p:spPr>
        <p:txBody>
          <a:bodyPr wrap="square" rtlCol="0">
            <a:spAutoFit/>
          </a:bodyPr>
          <a:lstStyle/>
          <a:p>
            <a:r>
              <a:rPr lang="en-GB" sz="3600" dirty="0">
                <a:latin typeface="Comic Sans MS" panose="030F0702030302020204" pitchFamily="66" charset="0"/>
              </a:rPr>
              <a:t>4</a:t>
            </a:r>
          </a:p>
        </p:txBody>
      </p:sp>
      <p:sp>
        <p:nvSpPr>
          <p:cNvPr id="15" name="Rectangle 14">
            <a:extLst>
              <a:ext uri="{FF2B5EF4-FFF2-40B4-BE49-F238E27FC236}">
                <a16:creationId xmlns:a16="http://schemas.microsoft.com/office/drawing/2014/main" id="{67DBE3CD-6D97-4112-985A-D01CAFB38FC0}"/>
              </a:ext>
            </a:extLst>
          </p:cNvPr>
          <p:cNvSpPr/>
          <p:nvPr/>
        </p:nvSpPr>
        <p:spPr>
          <a:xfrm>
            <a:off x="200840" y="5554176"/>
            <a:ext cx="11517027" cy="830997"/>
          </a:xfrm>
          <a:prstGeom prst="rect">
            <a:avLst/>
          </a:prstGeom>
        </p:spPr>
        <p:txBody>
          <a:bodyPr wrap="square">
            <a:spAutoFit/>
          </a:bodyPr>
          <a:lstStyle/>
          <a:p>
            <a:r>
              <a:rPr lang="en-GB" sz="2400" dirty="0">
                <a:latin typeface="Comic Sans MS" panose="030F0702030302020204" pitchFamily="66" charset="0"/>
              </a:rPr>
              <a:t>Write down the answers to the questions. Draw or print off a PV grid if you need to.</a:t>
            </a:r>
          </a:p>
        </p:txBody>
      </p:sp>
      <p:sp>
        <p:nvSpPr>
          <p:cNvPr id="17" name="Rectangle 16">
            <a:extLst>
              <a:ext uri="{FF2B5EF4-FFF2-40B4-BE49-F238E27FC236}">
                <a16:creationId xmlns:a16="http://schemas.microsoft.com/office/drawing/2014/main" id="{ABF87C8B-E721-4748-94BC-6B8F920D0B15}"/>
              </a:ext>
            </a:extLst>
          </p:cNvPr>
          <p:cNvSpPr/>
          <p:nvPr/>
        </p:nvSpPr>
        <p:spPr>
          <a:xfrm>
            <a:off x="966214" y="4105004"/>
            <a:ext cx="1742785" cy="461665"/>
          </a:xfrm>
          <a:prstGeom prst="rect">
            <a:avLst/>
          </a:prstGeom>
        </p:spPr>
        <p:txBody>
          <a:bodyPr wrap="none">
            <a:spAutoFit/>
          </a:bodyPr>
          <a:lstStyle/>
          <a:p>
            <a:r>
              <a:rPr lang="en-GB" sz="2400" dirty="0">
                <a:latin typeface="Comic Sans MS" panose="030F0702030302020204" pitchFamily="66" charset="0"/>
              </a:rPr>
              <a:t>404 ÷ 10 = </a:t>
            </a:r>
            <a:endParaRPr lang="en-GB" sz="2400" dirty="0"/>
          </a:p>
        </p:txBody>
      </p:sp>
      <p:sp>
        <p:nvSpPr>
          <p:cNvPr id="18" name="Rectangle 17">
            <a:extLst>
              <a:ext uri="{FF2B5EF4-FFF2-40B4-BE49-F238E27FC236}">
                <a16:creationId xmlns:a16="http://schemas.microsoft.com/office/drawing/2014/main" id="{3AFA0E78-C988-44B4-A99D-5BE54E8CC367}"/>
              </a:ext>
            </a:extLst>
          </p:cNvPr>
          <p:cNvSpPr/>
          <p:nvPr/>
        </p:nvSpPr>
        <p:spPr>
          <a:xfrm>
            <a:off x="778662" y="4737140"/>
            <a:ext cx="1930337" cy="461665"/>
          </a:xfrm>
          <a:prstGeom prst="rect">
            <a:avLst/>
          </a:prstGeom>
        </p:spPr>
        <p:txBody>
          <a:bodyPr wrap="none">
            <a:spAutoFit/>
          </a:bodyPr>
          <a:lstStyle/>
          <a:p>
            <a:r>
              <a:rPr lang="en-GB" sz="2400" dirty="0">
                <a:latin typeface="Comic Sans MS" panose="030F0702030302020204" pitchFamily="66" charset="0"/>
              </a:rPr>
              <a:t>404 ÷ 100 = </a:t>
            </a:r>
            <a:endParaRPr lang="en-GB" sz="2400" dirty="0"/>
          </a:p>
        </p:txBody>
      </p:sp>
    </p:spTree>
    <p:extLst>
      <p:ext uri="{BB962C8B-B14F-4D97-AF65-F5344CB8AC3E}">
        <p14:creationId xmlns:p14="http://schemas.microsoft.com/office/powerpoint/2010/main" val="288215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TotalTime>
  <Words>1238</Words>
  <Application>Microsoft Office PowerPoint</Application>
  <PresentationFormat>Widescreen</PresentationFormat>
  <Paragraphs>245</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30</cp:revision>
  <dcterms:created xsi:type="dcterms:W3CDTF">2020-05-02T14:42:14Z</dcterms:created>
  <dcterms:modified xsi:type="dcterms:W3CDTF">2020-05-04T13:49:50Z</dcterms:modified>
</cp:coreProperties>
</file>