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341" r:id="rId2"/>
    <p:sldId id="337" r:id="rId3"/>
    <p:sldId id="338" r:id="rId4"/>
    <p:sldId id="339" r:id="rId5"/>
    <p:sldId id="340"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7600"/>
    <a:srgbClr val="253746"/>
    <a:srgbClr val="9AF67A"/>
    <a:srgbClr val="85F45E"/>
    <a:srgbClr val="E7B8F6"/>
    <a:srgbClr val="F4D2FE"/>
    <a:srgbClr val="F7B635"/>
    <a:srgbClr val="E2AAF4"/>
    <a:srgbClr val="F1C6FE"/>
    <a:srgbClr val="F9B1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97" autoAdjust="0"/>
    <p:restoredTop sz="77143" autoAdjust="0"/>
  </p:normalViewPr>
  <p:slideViewPr>
    <p:cSldViewPr snapToGrid="0">
      <p:cViewPr varScale="1">
        <p:scale>
          <a:sx n="34" d="100"/>
          <a:sy n="34" d="100"/>
        </p:scale>
        <p:origin x="984"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ECC001-2C7A-4C2A-8B06-705CA02DC7C6}" type="datetimeFigureOut">
              <a:rPr lang="en-GB" smtClean="0"/>
              <a:t>13/01/2021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873E03-7F6C-40B1-9C82-92C8804404E5}" type="slidenum">
              <a:rPr lang="en-GB" smtClean="0"/>
              <a:t>‹#›</a:t>
            </a:fld>
            <a:endParaRPr lang="en-GB"/>
          </a:p>
        </p:txBody>
      </p:sp>
    </p:spTree>
    <p:extLst>
      <p:ext uri="{BB962C8B-B14F-4D97-AF65-F5344CB8AC3E}">
        <p14:creationId xmlns:p14="http://schemas.microsoft.com/office/powerpoint/2010/main" val="186270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sz="1200" dirty="0">
                <a:effectLst/>
                <a:latin typeface="Calibri" panose="020F0502020204030204" pitchFamily="34" charset="0"/>
                <a:ea typeface="Times New Roman" panose="02020603050405020304" pitchFamily="18" charset="0"/>
                <a:cs typeface="Times New Roman" panose="02020603050405020304" pitchFamily="18" charset="0"/>
              </a:rPr>
              <a:t>For the decimal values, say both the fraction and decimal, e.g. </a:t>
            </a:r>
            <a:r>
              <a:rPr lang="en-GB" sz="1200" i="1" dirty="0">
                <a:effectLst/>
                <a:latin typeface="Calibri" panose="020F0502020204030204" pitchFamily="34" charset="0"/>
                <a:ea typeface="Times New Roman" panose="02020603050405020304" pitchFamily="18" charset="0"/>
                <a:cs typeface="Times New Roman" panose="02020603050405020304" pitchFamily="18" charset="0"/>
              </a:rPr>
              <a:t>three tenths; zero point three</a:t>
            </a:r>
            <a:r>
              <a:rPr lang="en-GB" sz="1200" dirty="0">
                <a:effectLst/>
                <a:latin typeface="Calibri" panose="020F0502020204030204" pitchFamily="34" charset="0"/>
                <a:ea typeface="Times New Roman" panose="02020603050405020304" pitchFamily="18" charset="0"/>
                <a:cs typeface="Times New Roman" panose="02020603050405020304" pitchFamily="18" charset="0"/>
              </a:rPr>
              <a:t>. </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2</a:t>
            </a:fld>
            <a:endParaRPr lang="en-GB"/>
          </a:p>
        </p:txBody>
      </p:sp>
    </p:spTree>
    <p:extLst>
      <p:ext uri="{BB962C8B-B14F-4D97-AF65-F5344CB8AC3E}">
        <p14:creationId xmlns:p14="http://schemas.microsoft.com/office/powerpoint/2010/main" val="2292884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sz="1200" dirty="0">
                <a:effectLst/>
                <a:latin typeface="Calibri" panose="020F0502020204030204" pitchFamily="34" charset="0"/>
                <a:ea typeface="Times New Roman" panose="02020603050405020304" pitchFamily="18" charset="0"/>
                <a:cs typeface="Times New Roman" panose="02020603050405020304" pitchFamily="18" charset="0"/>
              </a:rPr>
              <a:t>Show children a display of cans and jars with their weights on sticky notes, in grams. (Use mostly weights with three digits, such as 112g (e.g. tuna), so that most weights when converted will have three decimal places.) Together write the weights in kg on the sticky notes.</a:t>
            </a:r>
          </a:p>
          <a:p>
            <a:r>
              <a:rPr lang="en-GB" sz="1200" dirty="0">
                <a:effectLst/>
                <a:latin typeface="Calibri" panose="020F0502020204030204" pitchFamily="34" charset="0"/>
                <a:ea typeface="Times New Roman" panose="02020603050405020304" pitchFamily="18" charset="0"/>
                <a:cs typeface="Times New Roman" panose="02020603050405020304" pitchFamily="18" charset="0"/>
              </a:rPr>
              <a:t>Show a 100g weight</a:t>
            </a:r>
            <a:r>
              <a:rPr lang="en-GB" sz="1200" i="1" dirty="0">
                <a:effectLst/>
                <a:latin typeface="Calibri" panose="020F0502020204030204" pitchFamily="34" charset="0"/>
                <a:ea typeface="Times New Roman" panose="02020603050405020304" pitchFamily="18" charset="0"/>
                <a:cs typeface="Times New Roman" panose="02020603050405020304" pitchFamily="18" charset="0"/>
              </a:rPr>
              <a:t>: Is this 0.001kg, 0.01kg or 0.1kg?  </a:t>
            </a:r>
            <a:r>
              <a:rPr lang="en-GB" sz="1200" dirty="0">
                <a:effectLst/>
                <a:latin typeface="Calibri" panose="020F0502020204030204" pitchFamily="34" charset="0"/>
                <a:ea typeface="Times New Roman" panose="02020603050405020304" pitchFamily="18" charset="0"/>
                <a:cs typeface="Times New Roman" panose="02020603050405020304" pitchFamily="18" charset="0"/>
              </a:rPr>
              <a:t>Repeat for a 1g and a 10g weight.</a:t>
            </a:r>
          </a:p>
          <a:p>
            <a:r>
              <a:rPr lang="en-GB" sz="1200" dirty="0">
                <a:effectLst/>
                <a:latin typeface="Cambria" panose="02040503050406030204" pitchFamily="18" charset="0"/>
                <a:ea typeface="Times New Roman" panose="02020603050405020304" pitchFamily="18" charset="0"/>
                <a:cs typeface="Times New Roman" panose="02020603050405020304" pitchFamily="18" charset="0"/>
              </a:rPr>
              <a:t>Children help to arrange the cans in order of weight. </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3</a:t>
            </a:fld>
            <a:endParaRPr lang="en-GB"/>
          </a:p>
        </p:txBody>
      </p:sp>
    </p:spTree>
    <p:extLst>
      <p:ext uri="{BB962C8B-B14F-4D97-AF65-F5344CB8AC3E}">
        <p14:creationId xmlns:p14="http://schemas.microsoft.com/office/powerpoint/2010/main" val="814435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Today would be a great day to use a problem-solving investigation</a:t>
            </a:r>
            <a:r>
              <a:rPr lang="en-GB" sz="1200" b="1" kern="1200" baseline="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 </a:t>
            </a:r>
            <a:r>
              <a:rPr lang="en-GB" sz="1200" b="1" i="1" kern="1200" dirty="0" err="1">
                <a:solidFill>
                  <a:schemeClr val="tx1"/>
                </a:solidFill>
                <a:effectLst/>
                <a:latin typeface="+mn-lt"/>
                <a:ea typeface="+mn-ea"/>
                <a:cs typeface="+mn-cs"/>
              </a:rPr>
              <a:t>Guessimate</a:t>
            </a:r>
            <a:r>
              <a:rPr lang="en-GB" sz="1200" b="1" kern="1200" dirty="0">
                <a:solidFill>
                  <a:schemeClr val="tx1"/>
                </a:solidFill>
                <a:effectLst/>
                <a:latin typeface="+mn-lt"/>
                <a:ea typeface="+mn-ea"/>
                <a:cs typeface="+mn-cs"/>
              </a:rPr>
              <a:t> – as the group activity, which you can find in this unit’s IN-DEPTH INVESTIGATION box on Hamilton’s website.</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Alternatively, children </a:t>
            </a:r>
            <a:r>
              <a:rPr kumimoji="0" lang="en-GB" sz="1200" b="1" i="0" u="none" strike="noStrike" kern="1200" cap="none" spc="0" normalizeH="0" baseline="0" noProof="0" dirty="0">
                <a:ln>
                  <a:noFill/>
                </a:ln>
                <a:solidFill>
                  <a:prstClr val="black"/>
                </a:solidFill>
                <a:effectLst/>
                <a:uLnTx/>
                <a:uFillTx/>
                <a:latin typeface="+mn-lt"/>
                <a:ea typeface="+mn-ea"/>
                <a:cs typeface="+mn-cs"/>
              </a:rPr>
              <a:t>can now go on to do differentiated GROUP ACTIVITIES. You can find Hamilton’s group activities in this unit’s TEACHING AND GROUP ACTIVITIES download.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  Use digits cards on a place value grid to convert between km and m, l and ml.</a:t>
            </a:r>
            <a:endParaRPr kumimoji="0" lang="en-GB"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ARE/GD:  Order weights in kg with different numbers of decimal places. Convert to grams to check.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5573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The Practice Sheet on this slide is suitable for most children.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Differentiated PRACTICE WORKSHEETS are available on Hamilton’s website in this unit’s PROCEDURAL FLUENCY box.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WT/ARE/GD:  </a:t>
            </a:r>
            <a:r>
              <a:rPr lang="en-GB" sz="1200" kern="1200" dirty="0">
                <a:solidFill>
                  <a:schemeClr val="tx1"/>
                </a:solidFill>
                <a:effectLst/>
                <a:latin typeface="+mn-lt"/>
                <a:ea typeface="+mn-ea"/>
                <a:cs typeface="+mn-cs"/>
              </a:rPr>
              <a:t>Convert between km and m, l and ml (Sheet 1)</a:t>
            </a:r>
            <a:r>
              <a:rPr kumimoji="0" lang="en-GB" sz="1200" b="0" i="0" u="none" strike="noStrike" kern="1200" cap="none" spc="0" normalizeH="0" baseline="0" noProof="0" dirty="0">
                <a:ln>
                  <a:noFill/>
                </a:ln>
                <a:solidFill>
                  <a:prstClr val="black"/>
                </a:solidFill>
                <a:effectLst/>
                <a:uLnTx/>
                <a:uFillTx/>
                <a:latin typeface="+mn-lt"/>
                <a:ea typeface="+mn-ea"/>
                <a:cs typeface="+mn-cs"/>
              </a:rPr>
              <a:t> </a:t>
            </a:r>
            <a:endParaRPr lang="en-GB" dirty="0">
              <a:solidFill>
                <a:srgbClr val="253746"/>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5</a:t>
            </a:fld>
            <a:endParaRPr lang="en-GB"/>
          </a:p>
        </p:txBody>
      </p:sp>
    </p:spTree>
    <p:extLst>
      <p:ext uri="{BB962C8B-B14F-4D97-AF65-F5344CB8AC3E}">
        <p14:creationId xmlns:p14="http://schemas.microsoft.com/office/powerpoint/2010/main" val="1445684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www.hamilton-trust.org.uk/maths/year-5-math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1618754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2211625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077515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FB96D1F-83BC-4887-89A5-175B6E6C68B9}"/>
              </a:ext>
            </a:extLst>
          </p:cNvPr>
          <p:cNvSpPr/>
          <p:nvPr userDrawn="1"/>
        </p:nvSpPr>
        <p:spPr>
          <a:xfrm>
            <a:off x="-53107" y="6221405"/>
            <a:ext cx="9197108" cy="657069"/>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b="1" dirty="0"/>
          </a:p>
        </p:txBody>
      </p:sp>
      <p:sp>
        <p:nvSpPr>
          <p:cNvPr id="3" name="Subtitle 2">
            <a:extLst>
              <a:ext uri="{FF2B5EF4-FFF2-40B4-BE49-F238E27FC236}">
                <a16:creationId xmlns:a16="http://schemas.microsoft.com/office/drawing/2014/main" id="{7413BC91-F6D0-4DC8-B0B8-6E7E7FAB663D}"/>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16" name="Footer Placeholder 15">
            <a:extLst>
              <a:ext uri="{FF2B5EF4-FFF2-40B4-BE49-F238E27FC236}">
                <a16:creationId xmlns:a16="http://schemas.microsoft.com/office/drawing/2014/main" id="{7E7D638D-B41C-46A9-87E5-34C770A46C82}"/>
              </a:ext>
            </a:extLst>
          </p:cNvPr>
          <p:cNvSpPr>
            <a:spLocks noGrp="1"/>
          </p:cNvSpPr>
          <p:nvPr>
            <p:ph type="ftr" sz="quarter" idx="11"/>
          </p:nvPr>
        </p:nvSpPr>
        <p:spPr>
          <a:xfrm>
            <a:off x="5943602" y="6367376"/>
            <a:ext cx="3086100" cy="365125"/>
          </a:xfrm>
        </p:spPr>
        <p:txBody>
          <a:bodyPr/>
          <a:lstStyle>
            <a:lvl1pPr>
              <a:defRPr sz="1200" b="0">
                <a:solidFill>
                  <a:srgbClr val="EA7600"/>
                </a:solidFill>
                <a:latin typeface="+mn-lt"/>
              </a:defRPr>
            </a:lvl1pPr>
          </a:lstStyle>
          <a:p>
            <a:pPr algn="r"/>
            <a:r>
              <a:rPr lang="en-GB"/>
              <a:t>Year 5</a:t>
            </a:r>
            <a:endParaRPr lang="en-GB" dirty="0"/>
          </a:p>
        </p:txBody>
      </p:sp>
      <p:sp>
        <p:nvSpPr>
          <p:cNvPr id="17" name="Slide Number Placeholder 16">
            <a:extLst>
              <a:ext uri="{FF2B5EF4-FFF2-40B4-BE49-F238E27FC236}">
                <a16:creationId xmlns:a16="http://schemas.microsoft.com/office/drawing/2014/main" id="{5D9A2E24-96C9-44BE-881E-97F4ADE1902D}"/>
              </a:ext>
            </a:extLst>
          </p:cNvPr>
          <p:cNvSpPr>
            <a:spLocks noGrp="1"/>
          </p:cNvSpPr>
          <p:nvPr>
            <p:ph type="sldNum" sz="quarter" idx="12"/>
          </p:nvPr>
        </p:nvSpPr>
        <p:spPr>
          <a:xfrm>
            <a:off x="4185487" y="6367375"/>
            <a:ext cx="719921" cy="365125"/>
          </a:xfrm>
        </p:spPr>
        <p:txBody>
          <a:bodyPr/>
          <a:lstStyle>
            <a:lvl1pPr algn="ctr">
              <a:defRPr sz="1200" b="0">
                <a:solidFill>
                  <a:srgbClr val="EA7600"/>
                </a:solidFill>
                <a:latin typeface="+mn-lt"/>
              </a:defRPr>
            </a:lvl1pPr>
          </a:lstStyle>
          <a:p>
            <a:fld id="{BA0EE811-478C-4958-8104-2A70B5A19611}" type="slidenum">
              <a:rPr lang="en-GB" smtClean="0"/>
              <a:pPr/>
              <a:t>‹#›</a:t>
            </a:fld>
            <a:endParaRPr lang="en-GB" dirty="0"/>
          </a:p>
        </p:txBody>
      </p:sp>
      <p:pic>
        <p:nvPicPr>
          <p:cNvPr id="9" name="Picture 8">
            <a:extLst>
              <a:ext uri="{FF2B5EF4-FFF2-40B4-BE49-F238E27FC236}">
                <a16:creationId xmlns:a16="http://schemas.microsoft.com/office/drawing/2014/main" id="{251EBB7B-6C39-48C7-850C-99BEC78CA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058" y="6091747"/>
            <a:ext cx="775846" cy="721945"/>
          </a:xfrm>
          <a:prstGeom prst="rect">
            <a:avLst/>
          </a:prstGeom>
        </p:spPr>
      </p:pic>
      <p:sp>
        <p:nvSpPr>
          <p:cNvPr id="10" name="Rectangle 9">
            <a:extLst>
              <a:ext uri="{FF2B5EF4-FFF2-40B4-BE49-F238E27FC236}">
                <a16:creationId xmlns:a16="http://schemas.microsoft.com/office/drawing/2014/main" id="{7DFD4919-36E0-4B90-9A13-3AC6D2978560}"/>
              </a:ext>
            </a:extLst>
          </p:cNvPr>
          <p:cNvSpPr/>
          <p:nvPr userDrawn="1"/>
        </p:nvSpPr>
        <p:spPr>
          <a:xfrm>
            <a:off x="810410" y="6390463"/>
            <a:ext cx="1681358" cy="276999"/>
          </a:xfrm>
          <a:prstGeom prst="rect">
            <a:avLst/>
          </a:prstGeom>
        </p:spPr>
        <p:txBody>
          <a:bodyPr wrap="none">
            <a:spAutoFit/>
          </a:bodyPr>
          <a:lstStyle/>
          <a:p>
            <a:pPr algn="l"/>
            <a:r>
              <a:rPr lang="en-GB" sz="1200" b="0" dirty="0">
                <a:solidFill>
                  <a:srgbClr val="EA7600"/>
                </a:solidFill>
              </a:rPr>
              <a:t>© </a:t>
            </a:r>
            <a:r>
              <a:rPr lang="en-GB" sz="1200" b="0" dirty="0">
                <a:solidFill>
                  <a:srgbClr val="EA7600"/>
                </a:solidFill>
                <a:hlinkClick r:id="rId3"/>
              </a:rPr>
              <a:t>hamilton-trust.org.uk</a:t>
            </a:r>
            <a:endParaRPr lang="en-GB" sz="1200" b="0" dirty="0">
              <a:solidFill>
                <a:srgbClr val="EA7600"/>
              </a:solidFill>
            </a:endParaRPr>
          </a:p>
        </p:txBody>
      </p:sp>
    </p:spTree>
    <p:extLst>
      <p:ext uri="{BB962C8B-B14F-4D97-AF65-F5344CB8AC3E}">
        <p14:creationId xmlns:p14="http://schemas.microsoft.com/office/powerpoint/2010/main" val="842140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763184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391776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Year 5</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686770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GB"/>
          </a:p>
        </p:txBody>
      </p:sp>
      <p:sp>
        <p:nvSpPr>
          <p:cNvPr id="8" name="Footer Placeholder 7"/>
          <p:cNvSpPr>
            <a:spLocks noGrp="1"/>
          </p:cNvSpPr>
          <p:nvPr>
            <p:ph type="ftr" sz="quarter" idx="11"/>
          </p:nvPr>
        </p:nvSpPr>
        <p:spPr/>
        <p:txBody>
          <a:bodyPr/>
          <a:lstStyle/>
          <a:p>
            <a:r>
              <a:rPr lang="en-GB"/>
              <a:t>Year 5</a:t>
            </a:r>
          </a:p>
        </p:txBody>
      </p:sp>
      <p:sp>
        <p:nvSpPr>
          <p:cNvPr id="9" name="Slide Number Placeholder 8"/>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882469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r>
              <a:rPr lang="en-GB"/>
              <a:t>Year 5</a:t>
            </a:r>
          </a:p>
        </p:txBody>
      </p:sp>
      <p:sp>
        <p:nvSpPr>
          <p:cNvPr id="5" name="Slide Number Placeholder 4"/>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766172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r>
              <a:rPr lang="en-GB"/>
              <a:t>Year 5</a:t>
            </a:r>
          </a:p>
        </p:txBody>
      </p:sp>
      <p:sp>
        <p:nvSpPr>
          <p:cNvPr id="4" name="Slide Number Placeholder 3"/>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848032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Year 5</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686641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Year 5</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111712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1000">
              <a:schemeClr val="bg1">
                <a:lumMod val="95000"/>
              </a:schemeClr>
            </a:gs>
            <a:gs pos="0">
              <a:schemeClr val="accent1">
                <a:lumMod val="20000"/>
                <a:lumOff val="80000"/>
              </a:schemeClr>
            </a:gs>
            <a:gs pos="100000">
              <a:schemeClr val="accent1">
                <a:lumMod val="40000"/>
                <a:lumOff val="6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Year 5</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0EE811-478C-4958-8104-2A70B5A19611}" type="slidenum">
              <a:rPr lang="en-GB" smtClean="0"/>
              <a:t>‹#›</a:t>
            </a:fld>
            <a:endParaRPr lang="en-GB"/>
          </a:p>
        </p:txBody>
      </p:sp>
    </p:spTree>
    <p:extLst>
      <p:ext uri="{BB962C8B-B14F-4D97-AF65-F5344CB8AC3E}">
        <p14:creationId xmlns:p14="http://schemas.microsoft.com/office/powerpoint/2010/main" val="41282761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00050" y="487363"/>
            <a:ext cx="6858000" cy="1655762"/>
          </a:xfrm>
        </p:spPr>
        <p:txBody>
          <a:bodyPr>
            <a:normAutofit/>
          </a:bodyPr>
          <a:lstStyle/>
          <a:p>
            <a:pPr algn="l"/>
            <a:r>
              <a:rPr lang="en-GB" sz="3600" dirty="0" smtClean="0"/>
              <a:t>20.1.21</a:t>
            </a:r>
            <a:endParaRPr lang="en-GB" sz="3600" dirty="0"/>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a:t>
            </a:fld>
            <a:endParaRPr lang="en-GB" dirty="0"/>
          </a:p>
        </p:txBody>
      </p:sp>
      <p:pic>
        <p:nvPicPr>
          <p:cNvPr id="5" name="Picture 4"/>
          <p:cNvPicPr/>
          <p:nvPr/>
        </p:nvPicPr>
        <p:blipFill>
          <a:blip r:embed="rId2"/>
          <a:stretch>
            <a:fillRect/>
          </a:stretch>
        </p:blipFill>
        <p:spPr>
          <a:xfrm>
            <a:off x="1476408" y="2968978"/>
            <a:ext cx="6858000" cy="2572544"/>
          </a:xfrm>
          <a:prstGeom prst="rect">
            <a:avLst/>
          </a:prstGeom>
        </p:spPr>
      </p:pic>
    </p:spTree>
    <p:extLst>
      <p:ext uri="{BB962C8B-B14F-4D97-AF65-F5344CB8AC3E}">
        <p14:creationId xmlns:p14="http://schemas.microsoft.com/office/powerpoint/2010/main" val="394754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2</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6</a:t>
            </a:r>
            <a:endParaRPr lang="en-GB" dirty="0"/>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904656" cy="400110"/>
          </a:xfrm>
          <a:prstGeom prst="rect">
            <a:avLst/>
          </a:prstGeom>
          <a:noFill/>
        </p:spPr>
        <p:txBody>
          <a:bodyPr wrap="square" rtlCol="0">
            <a:spAutoFit/>
          </a:bodyPr>
          <a:lstStyle/>
          <a:p>
            <a:pPr lvl="0">
              <a:spcAft>
                <a:spcPts val="1000"/>
              </a:spcAft>
              <a:buClr>
                <a:srgbClr val="EA7600"/>
              </a:buClr>
              <a:buSzPct val="120000"/>
              <a:defRPr/>
            </a:pPr>
            <a:r>
              <a:rPr lang="en-GB" sz="2000" b="1" dirty="0">
                <a:solidFill>
                  <a:srgbClr val="253746"/>
                </a:solidFill>
              </a:rPr>
              <a:t>Day </a:t>
            </a:r>
            <a:r>
              <a:rPr lang="en-GB" sz="2000" b="1" dirty="0" smtClean="0">
                <a:solidFill>
                  <a:srgbClr val="253746"/>
                </a:solidFill>
              </a:rPr>
              <a:t>3: </a:t>
            </a:r>
            <a:r>
              <a:rPr lang="en-GB" sz="2000" b="1" dirty="0">
                <a:solidFill>
                  <a:srgbClr val="5B9BD5">
                    <a:lumMod val="75000"/>
                  </a:srgbClr>
                </a:solidFill>
              </a:rPr>
              <a:t>Multiply and divide by 10, 100 and 1000.</a:t>
            </a:r>
          </a:p>
        </p:txBody>
      </p:sp>
      <p:sp>
        <p:nvSpPr>
          <p:cNvPr id="3" name="Rectangle 2">
            <a:extLst>
              <a:ext uri="{FF2B5EF4-FFF2-40B4-BE49-F238E27FC236}">
                <a16:creationId xmlns:a16="http://schemas.microsoft.com/office/drawing/2014/main" id="{DF86633D-D3CE-4CCD-A252-0BEA194FEF8C}"/>
              </a:ext>
            </a:extLst>
          </p:cNvPr>
          <p:cNvSpPr/>
          <p:nvPr/>
        </p:nvSpPr>
        <p:spPr>
          <a:xfrm>
            <a:off x="4015494" y="1243006"/>
            <a:ext cx="1059906" cy="523220"/>
          </a:xfrm>
          <a:prstGeom prst="rect">
            <a:avLst/>
          </a:prstGeom>
        </p:spPr>
        <p:txBody>
          <a:bodyPr wrap="none">
            <a:spAutoFit/>
          </a:bodyPr>
          <a:lstStyle/>
          <a:p>
            <a:pPr algn="ctr"/>
            <a:r>
              <a:rPr lang="en-GB" sz="2800" b="1" dirty="0">
                <a:solidFill>
                  <a:schemeClr val="accent1"/>
                </a:solidFill>
              </a:rPr>
              <a:t>4.378</a:t>
            </a:r>
            <a:r>
              <a:rPr lang="en-GB" dirty="0"/>
              <a:t> </a:t>
            </a:r>
          </a:p>
        </p:txBody>
      </p:sp>
      <p:grpSp>
        <p:nvGrpSpPr>
          <p:cNvPr id="6" name="Group 5">
            <a:extLst>
              <a:ext uri="{FF2B5EF4-FFF2-40B4-BE49-F238E27FC236}">
                <a16:creationId xmlns:a16="http://schemas.microsoft.com/office/drawing/2014/main" id="{43917DE6-C56F-45DA-B004-2D71D518ABD5}"/>
              </a:ext>
            </a:extLst>
          </p:cNvPr>
          <p:cNvGrpSpPr/>
          <p:nvPr/>
        </p:nvGrpSpPr>
        <p:grpSpPr>
          <a:xfrm>
            <a:off x="1540800" y="1608573"/>
            <a:ext cx="1983668" cy="637440"/>
            <a:chOff x="1727980" y="1074204"/>
            <a:chExt cx="2644891" cy="721769"/>
          </a:xfrm>
        </p:grpSpPr>
        <p:sp>
          <p:nvSpPr>
            <p:cNvPr id="7" name="Speech Bubble: Rectangle with Corners Rounded 6">
              <a:extLst>
                <a:ext uri="{FF2B5EF4-FFF2-40B4-BE49-F238E27FC236}">
                  <a16:creationId xmlns:a16="http://schemas.microsoft.com/office/drawing/2014/main" id="{E117F5C9-2233-4628-B62D-0010978DBBD0}"/>
                </a:ext>
              </a:extLst>
            </p:cNvPr>
            <p:cNvSpPr/>
            <p:nvPr/>
          </p:nvSpPr>
          <p:spPr>
            <a:xfrm>
              <a:off x="1881941" y="1074204"/>
              <a:ext cx="2490930" cy="721769"/>
            </a:xfrm>
            <a:prstGeom prst="wedgeRoundRectCallout">
              <a:avLst>
                <a:gd name="adj1" fmla="val 72791"/>
                <a:gd name="adj2" fmla="val -55312"/>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rPr>
                <a:t>What is the digit 4 worth?</a:t>
              </a:r>
            </a:p>
          </p:txBody>
        </p:sp>
        <p:pic>
          <p:nvPicPr>
            <p:cNvPr id="8" name="Picture 7">
              <a:extLst>
                <a:ext uri="{FF2B5EF4-FFF2-40B4-BE49-F238E27FC236}">
                  <a16:creationId xmlns:a16="http://schemas.microsoft.com/office/drawing/2014/main" id="{659383BB-1688-42EA-87A7-975E0598FEBB}"/>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1727980" y="1074204"/>
              <a:ext cx="307921" cy="519867"/>
            </a:xfrm>
            <a:prstGeom prst="rect">
              <a:avLst/>
            </a:prstGeom>
          </p:spPr>
        </p:pic>
      </p:grpSp>
      <p:grpSp>
        <p:nvGrpSpPr>
          <p:cNvPr id="9" name="Group 8">
            <a:extLst>
              <a:ext uri="{FF2B5EF4-FFF2-40B4-BE49-F238E27FC236}">
                <a16:creationId xmlns:a16="http://schemas.microsoft.com/office/drawing/2014/main" id="{E5138725-535F-4A91-8122-FFA90403FC28}"/>
              </a:ext>
            </a:extLst>
          </p:cNvPr>
          <p:cNvGrpSpPr/>
          <p:nvPr/>
        </p:nvGrpSpPr>
        <p:grpSpPr>
          <a:xfrm>
            <a:off x="2366060" y="2209548"/>
            <a:ext cx="1983668" cy="637440"/>
            <a:chOff x="1727980" y="1074204"/>
            <a:chExt cx="2644891" cy="721769"/>
          </a:xfrm>
        </p:grpSpPr>
        <p:sp>
          <p:nvSpPr>
            <p:cNvPr id="11" name="Speech Bubble: Rectangle with Corners Rounded 10">
              <a:extLst>
                <a:ext uri="{FF2B5EF4-FFF2-40B4-BE49-F238E27FC236}">
                  <a16:creationId xmlns:a16="http://schemas.microsoft.com/office/drawing/2014/main" id="{2C682AD8-478D-4737-A960-D9274E73A42A}"/>
                </a:ext>
              </a:extLst>
            </p:cNvPr>
            <p:cNvSpPr/>
            <p:nvPr/>
          </p:nvSpPr>
          <p:spPr>
            <a:xfrm>
              <a:off x="1881941" y="1074204"/>
              <a:ext cx="2490930" cy="721769"/>
            </a:xfrm>
            <a:prstGeom prst="wedgeRoundRectCallout">
              <a:avLst>
                <a:gd name="adj1" fmla="val 52474"/>
                <a:gd name="adj2" fmla="val -120270"/>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rPr>
                <a:t>What is the digit 3 worth?</a:t>
              </a:r>
            </a:p>
          </p:txBody>
        </p:sp>
        <p:pic>
          <p:nvPicPr>
            <p:cNvPr id="13" name="Picture 12">
              <a:extLst>
                <a:ext uri="{FF2B5EF4-FFF2-40B4-BE49-F238E27FC236}">
                  <a16:creationId xmlns:a16="http://schemas.microsoft.com/office/drawing/2014/main" id="{2F1E1955-A8B3-4A49-B71A-CEB83DE37982}"/>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1727980" y="1074204"/>
              <a:ext cx="307921" cy="519867"/>
            </a:xfrm>
            <a:prstGeom prst="rect">
              <a:avLst/>
            </a:prstGeom>
          </p:spPr>
        </p:pic>
      </p:grpSp>
      <p:grpSp>
        <p:nvGrpSpPr>
          <p:cNvPr id="14" name="Group 13">
            <a:extLst>
              <a:ext uri="{FF2B5EF4-FFF2-40B4-BE49-F238E27FC236}">
                <a16:creationId xmlns:a16="http://schemas.microsoft.com/office/drawing/2014/main" id="{01F485A4-664D-445E-8AC9-E50D90EAE322}"/>
              </a:ext>
            </a:extLst>
          </p:cNvPr>
          <p:cNvGrpSpPr/>
          <p:nvPr/>
        </p:nvGrpSpPr>
        <p:grpSpPr>
          <a:xfrm>
            <a:off x="4438997" y="2246013"/>
            <a:ext cx="1985683" cy="637440"/>
            <a:chOff x="1881941" y="1074204"/>
            <a:chExt cx="2647578" cy="721769"/>
          </a:xfrm>
        </p:grpSpPr>
        <p:sp>
          <p:nvSpPr>
            <p:cNvPr id="15" name="Speech Bubble: Rectangle with Corners Rounded 14">
              <a:extLst>
                <a:ext uri="{FF2B5EF4-FFF2-40B4-BE49-F238E27FC236}">
                  <a16:creationId xmlns:a16="http://schemas.microsoft.com/office/drawing/2014/main" id="{A1F1E4D4-D2B3-4449-A4B8-B02D330B7AB0}"/>
                </a:ext>
              </a:extLst>
            </p:cNvPr>
            <p:cNvSpPr/>
            <p:nvPr/>
          </p:nvSpPr>
          <p:spPr>
            <a:xfrm>
              <a:off x="1881941" y="1074204"/>
              <a:ext cx="2490930" cy="721769"/>
            </a:xfrm>
            <a:prstGeom prst="wedgeRoundRectCallout">
              <a:avLst>
                <a:gd name="adj1" fmla="val -38029"/>
                <a:gd name="adj2" fmla="val -133803"/>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rPr>
                <a:t>What is the digit 7 worth?</a:t>
              </a:r>
            </a:p>
          </p:txBody>
        </p:sp>
        <p:pic>
          <p:nvPicPr>
            <p:cNvPr id="16" name="Picture 15">
              <a:extLst>
                <a:ext uri="{FF2B5EF4-FFF2-40B4-BE49-F238E27FC236}">
                  <a16:creationId xmlns:a16="http://schemas.microsoft.com/office/drawing/2014/main" id="{1E4855DB-40D8-4A4C-88E2-1ECC40A1BE2F}"/>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21598" y="1173853"/>
              <a:ext cx="307921" cy="519868"/>
            </a:xfrm>
            <a:prstGeom prst="rect">
              <a:avLst/>
            </a:prstGeom>
          </p:spPr>
        </p:pic>
      </p:grpSp>
      <p:grpSp>
        <p:nvGrpSpPr>
          <p:cNvPr id="17" name="Group 16">
            <a:extLst>
              <a:ext uri="{FF2B5EF4-FFF2-40B4-BE49-F238E27FC236}">
                <a16:creationId xmlns:a16="http://schemas.microsoft.com/office/drawing/2014/main" id="{13CC42A6-A04B-4607-B883-A7129A054547}"/>
              </a:ext>
            </a:extLst>
          </p:cNvPr>
          <p:cNvGrpSpPr/>
          <p:nvPr/>
        </p:nvGrpSpPr>
        <p:grpSpPr>
          <a:xfrm>
            <a:off x="5343607" y="1668513"/>
            <a:ext cx="1975546" cy="637440"/>
            <a:chOff x="1881941" y="1074204"/>
            <a:chExt cx="2634062" cy="721769"/>
          </a:xfrm>
        </p:grpSpPr>
        <p:sp>
          <p:nvSpPr>
            <p:cNvPr id="18" name="Speech Bubble: Rectangle with Corners Rounded 17">
              <a:extLst>
                <a:ext uri="{FF2B5EF4-FFF2-40B4-BE49-F238E27FC236}">
                  <a16:creationId xmlns:a16="http://schemas.microsoft.com/office/drawing/2014/main" id="{A9BB323E-EA80-446D-B083-AA0D9C164C43}"/>
                </a:ext>
              </a:extLst>
            </p:cNvPr>
            <p:cNvSpPr/>
            <p:nvPr/>
          </p:nvSpPr>
          <p:spPr>
            <a:xfrm>
              <a:off x="1881941" y="1074204"/>
              <a:ext cx="2490930" cy="721769"/>
            </a:xfrm>
            <a:prstGeom prst="wedgeRoundRectCallout">
              <a:avLst>
                <a:gd name="adj1" fmla="val -70352"/>
                <a:gd name="adj2" fmla="val -52605"/>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rPr>
                <a:t>What is the digit 8 worth?</a:t>
              </a:r>
            </a:p>
          </p:txBody>
        </p:sp>
        <p:pic>
          <p:nvPicPr>
            <p:cNvPr id="19" name="Picture 18">
              <a:extLst>
                <a:ext uri="{FF2B5EF4-FFF2-40B4-BE49-F238E27FC236}">
                  <a16:creationId xmlns:a16="http://schemas.microsoft.com/office/drawing/2014/main" id="{3F447D89-153C-4849-A83B-66AACFEDB86B}"/>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08082" y="1155628"/>
              <a:ext cx="307921" cy="519868"/>
            </a:xfrm>
            <a:prstGeom prst="rect">
              <a:avLst/>
            </a:prstGeom>
          </p:spPr>
        </p:pic>
      </p:grpSp>
      <p:grpSp>
        <p:nvGrpSpPr>
          <p:cNvPr id="20" name="Group 19">
            <a:extLst>
              <a:ext uri="{FF2B5EF4-FFF2-40B4-BE49-F238E27FC236}">
                <a16:creationId xmlns:a16="http://schemas.microsoft.com/office/drawing/2014/main" id="{3EA16469-336D-4B58-BAD3-9D7C4CCA2365}"/>
              </a:ext>
            </a:extLst>
          </p:cNvPr>
          <p:cNvGrpSpPr/>
          <p:nvPr/>
        </p:nvGrpSpPr>
        <p:grpSpPr>
          <a:xfrm>
            <a:off x="3118903" y="3142668"/>
            <a:ext cx="2900212" cy="845305"/>
            <a:chOff x="3355084" y="2622954"/>
            <a:chExt cx="2900212" cy="845305"/>
          </a:xfrm>
        </p:grpSpPr>
        <p:sp>
          <p:nvSpPr>
            <p:cNvPr id="21" name="Speech Bubble: Rectangle with Corners Rounded 20">
              <a:extLst>
                <a:ext uri="{FF2B5EF4-FFF2-40B4-BE49-F238E27FC236}">
                  <a16:creationId xmlns:a16="http://schemas.microsoft.com/office/drawing/2014/main" id="{233D163A-D97D-4C5B-A7FB-B6FF39085071}"/>
                </a:ext>
              </a:extLst>
            </p:cNvPr>
            <p:cNvSpPr/>
            <p:nvPr/>
          </p:nvSpPr>
          <p:spPr>
            <a:xfrm>
              <a:off x="3355084" y="2622954"/>
              <a:ext cx="2477751" cy="845305"/>
            </a:xfrm>
            <a:prstGeom prst="wedgeRoundRectCallout">
              <a:avLst>
                <a:gd name="adj1" fmla="val -67356"/>
                <a:gd name="adj2" fmla="val -39285"/>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500" b="1" dirty="0">
                  <a:solidFill>
                    <a:srgbClr val="253746"/>
                  </a:solidFill>
                </a:rPr>
                <a:t>Write your own 4-digit number with three decimal places.</a:t>
              </a:r>
              <a:endParaRPr kumimoji="0" lang="en-GB" sz="1500" b="1" i="1" u="none" strike="noStrike" kern="1200" cap="none" spc="0" normalizeH="0" baseline="0" noProof="0" dirty="0">
                <a:ln>
                  <a:noFill/>
                </a:ln>
                <a:solidFill>
                  <a:srgbClr val="253746"/>
                </a:solidFill>
                <a:effectLst/>
                <a:uLnTx/>
                <a:uFillTx/>
                <a:latin typeface="Calibri" panose="020F0502020204030204"/>
              </a:endParaRPr>
            </a:p>
          </p:txBody>
        </p:sp>
        <p:pic>
          <p:nvPicPr>
            <p:cNvPr id="22" name="Picture 2">
              <a:extLst>
                <a:ext uri="{FF2B5EF4-FFF2-40B4-BE49-F238E27FC236}">
                  <a16:creationId xmlns:a16="http://schemas.microsoft.com/office/drawing/2014/main" id="{95CF79E2-31B1-42B0-95FB-58A42A8586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1907" y="2767946"/>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Rectangle: Rounded Corners 3">
            <a:extLst>
              <a:ext uri="{FF2B5EF4-FFF2-40B4-BE49-F238E27FC236}">
                <a16:creationId xmlns:a16="http://schemas.microsoft.com/office/drawing/2014/main" id="{63B462D1-8428-4873-86BB-EE689EC93B75}"/>
              </a:ext>
            </a:extLst>
          </p:cNvPr>
          <p:cNvSpPr/>
          <p:nvPr/>
        </p:nvSpPr>
        <p:spPr>
          <a:xfrm>
            <a:off x="1353147" y="3873978"/>
            <a:ext cx="1443941" cy="1845738"/>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0" b="1" dirty="0">
                <a:solidFill>
                  <a:schemeClr val="accent1"/>
                </a:solidFill>
              </a:rPr>
              <a:t>8</a:t>
            </a:r>
          </a:p>
        </p:txBody>
      </p:sp>
      <p:grpSp>
        <p:nvGrpSpPr>
          <p:cNvPr id="23" name="Group 22">
            <a:extLst>
              <a:ext uri="{FF2B5EF4-FFF2-40B4-BE49-F238E27FC236}">
                <a16:creationId xmlns:a16="http://schemas.microsoft.com/office/drawing/2014/main" id="{66C4B5C7-4150-4239-AF33-9B7067679924}"/>
              </a:ext>
            </a:extLst>
          </p:cNvPr>
          <p:cNvGrpSpPr/>
          <p:nvPr/>
        </p:nvGrpSpPr>
        <p:grpSpPr>
          <a:xfrm>
            <a:off x="3455882" y="4210005"/>
            <a:ext cx="3747800" cy="1480183"/>
            <a:chOff x="2507496" y="2347658"/>
            <a:chExt cx="3747800" cy="1480183"/>
          </a:xfrm>
        </p:grpSpPr>
        <p:sp>
          <p:nvSpPr>
            <p:cNvPr id="24" name="Speech Bubble: Rectangle with Corners Rounded 23">
              <a:extLst>
                <a:ext uri="{FF2B5EF4-FFF2-40B4-BE49-F238E27FC236}">
                  <a16:creationId xmlns:a16="http://schemas.microsoft.com/office/drawing/2014/main" id="{64B47C85-613C-4850-B4F3-8D68E36394D4}"/>
                </a:ext>
              </a:extLst>
            </p:cNvPr>
            <p:cNvSpPr/>
            <p:nvPr/>
          </p:nvSpPr>
          <p:spPr>
            <a:xfrm>
              <a:off x="2507496" y="2347658"/>
              <a:ext cx="3325340" cy="1480183"/>
            </a:xfrm>
            <a:prstGeom prst="wedgeRoundRectCallout">
              <a:avLst>
                <a:gd name="adj1" fmla="val -67356"/>
                <a:gd name="adj2" fmla="val -39285"/>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500" b="1" dirty="0">
                  <a:solidFill>
                    <a:srgbClr val="253746"/>
                  </a:solidFill>
                </a:rPr>
                <a:t>If you have this digit in your number, subtract its value, e.g. If you wrote 2.783, subtract 0.08. If the digit shown isn't in your number, subtract nothing. </a:t>
              </a:r>
              <a:endParaRPr kumimoji="0" lang="en-GB" sz="1500" b="1" i="1" u="none" strike="noStrike" kern="1200" cap="none" spc="0" normalizeH="0" baseline="0" noProof="0" dirty="0">
                <a:ln>
                  <a:noFill/>
                </a:ln>
                <a:solidFill>
                  <a:srgbClr val="253746"/>
                </a:solidFill>
                <a:effectLst/>
                <a:uLnTx/>
                <a:uFillTx/>
                <a:latin typeface="Calibri" panose="020F0502020204030204"/>
              </a:endParaRPr>
            </a:p>
          </p:txBody>
        </p:sp>
        <p:pic>
          <p:nvPicPr>
            <p:cNvPr id="25" name="Picture 2">
              <a:extLst>
                <a:ext uri="{FF2B5EF4-FFF2-40B4-BE49-F238E27FC236}">
                  <a16:creationId xmlns:a16="http://schemas.microsoft.com/office/drawing/2014/main" id="{FC04CAA6-2822-4392-92CB-DB36DFDB68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1907" y="2767946"/>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6" name="Rectangle: Rounded Corners 25">
            <a:extLst>
              <a:ext uri="{FF2B5EF4-FFF2-40B4-BE49-F238E27FC236}">
                <a16:creationId xmlns:a16="http://schemas.microsoft.com/office/drawing/2014/main" id="{7DFA1540-129C-4DC5-9CB6-7DCD26DE867C}"/>
              </a:ext>
            </a:extLst>
          </p:cNvPr>
          <p:cNvSpPr/>
          <p:nvPr/>
        </p:nvSpPr>
        <p:spPr>
          <a:xfrm>
            <a:off x="1353147" y="3859838"/>
            <a:ext cx="1443941" cy="1845738"/>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0" b="1" dirty="0">
                <a:solidFill>
                  <a:schemeClr val="accent1"/>
                </a:solidFill>
              </a:rPr>
              <a:t>4</a:t>
            </a:r>
          </a:p>
        </p:txBody>
      </p:sp>
      <p:sp>
        <p:nvSpPr>
          <p:cNvPr id="27" name="Speech Bubble: Rectangle with Corners Rounded 26">
            <a:extLst>
              <a:ext uri="{FF2B5EF4-FFF2-40B4-BE49-F238E27FC236}">
                <a16:creationId xmlns:a16="http://schemas.microsoft.com/office/drawing/2014/main" id="{57B0219F-7B48-46D7-9987-C28D50C44CC4}"/>
              </a:ext>
            </a:extLst>
          </p:cNvPr>
          <p:cNvSpPr/>
          <p:nvPr/>
        </p:nvSpPr>
        <p:spPr>
          <a:xfrm>
            <a:off x="4402132" y="4657529"/>
            <a:ext cx="2477751" cy="845305"/>
          </a:xfrm>
          <a:prstGeom prst="wedgeRoundRectCallout">
            <a:avLst>
              <a:gd name="adj1" fmla="val -67356"/>
              <a:gd name="adj2" fmla="val -39285"/>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500" b="1" dirty="0">
                <a:solidFill>
                  <a:srgbClr val="253746"/>
                </a:solidFill>
              </a:rPr>
              <a:t>The first person to end up with zero wins.</a:t>
            </a:r>
            <a:endParaRPr kumimoji="0" lang="en-GB" sz="1500" b="1" i="1" u="none" strike="noStrike" kern="1200" cap="none" spc="0" normalizeH="0" baseline="0" noProof="0" dirty="0">
              <a:ln>
                <a:noFill/>
              </a:ln>
              <a:solidFill>
                <a:srgbClr val="253746"/>
              </a:solidFill>
              <a:effectLst/>
              <a:uLnTx/>
              <a:uFillTx/>
              <a:latin typeface="Calibri" panose="020F0502020204030204"/>
            </a:endParaRPr>
          </a:p>
        </p:txBody>
      </p:sp>
      <p:sp>
        <p:nvSpPr>
          <p:cNvPr id="28" name="Rectangle: Rounded Corners 27">
            <a:extLst>
              <a:ext uri="{FF2B5EF4-FFF2-40B4-BE49-F238E27FC236}">
                <a16:creationId xmlns:a16="http://schemas.microsoft.com/office/drawing/2014/main" id="{2D37609C-ED1E-471D-86BC-62976E950869}"/>
              </a:ext>
            </a:extLst>
          </p:cNvPr>
          <p:cNvSpPr/>
          <p:nvPr/>
        </p:nvSpPr>
        <p:spPr>
          <a:xfrm>
            <a:off x="1353147" y="3849655"/>
            <a:ext cx="1443941" cy="1845738"/>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0" b="1" dirty="0">
                <a:solidFill>
                  <a:schemeClr val="accent1"/>
                </a:solidFill>
              </a:rPr>
              <a:t>1</a:t>
            </a:r>
          </a:p>
        </p:txBody>
      </p:sp>
      <p:sp>
        <p:nvSpPr>
          <p:cNvPr id="29" name="Rectangle: Rounded Corners 28">
            <a:extLst>
              <a:ext uri="{FF2B5EF4-FFF2-40B4-BE49-F238E27FC236}">
                <a16:creationId xmlns:a16="http://schemas.microsoft.com/office/drawing/2014/main" id="{2398B7E6-E496-490B-A124-583EA0676B66}"/>
              </a:ext>
            </a:extLst>
          </p:cNvPr>
          <p:cNvSpPr/>
          <p:nvPr/>
        </p:nvSpPr>
        <p:spPr>
          <a:xfrm>
            <a:off x="1353147" y="3864005"/>
            <a:ext cx="1443941" cy="1845738"/>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0" b="1" dirty="0">
                <a:solidFill>
                  <a:schemeClr val="accent1"/>
                </a:solidFill>
              </a:rPr>
              <a:t>9</a:t>
            </a:r>
          </a:p>
        </p:txBody>
      </p:sp>
      <p:sp>
        <p:nvSpPr>
          <p:cNvPr id="30" name="Rectangle: Rounded Corners 29">
            <a:extLst>
              <a:ext uri="{FF2B5EF4-FFF2-40B4-BE49-F238E27FC236}">
                <a16:creationId xmlns:a16="http://schemas.microsoft.com/office/drawing/2014/main" id="{49F035C8-B45F-4712-ACEE-003403EE8CB0}"/>
              </a:ext>
            </a:extLst>
          </p:cNvPr>
          <p:cNvSpPr/>
          <p:nvPr/>
        </p:nvSpPr>
        <p:spPr>
          <a:xfrm>
            <a:off x="1353147" y="3836798"/>
            <a:ext cx="1443941" cy="1845738"/>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0" b="1" dirty="0">
                <a:solidFill>
                  <a:schemeClr val="accent1"/>
                </a:solidFill>
              </a:rPr>
              <a:t>2</a:t>
            </a:r>
          </a:p>
        </p:txBody>
      </p:sp>
      <p:sp>
        <p:nvSpPr>
          <p:cNvPr id="31" name="Rectangle: Rounded Corners 30">
            <a:extLst>
              <a:ext uri="{FF2B5EF4-FFF2-40B4-BE49-F238E27FC236}">
                <a16:creationId xmlns:a16="http://schemas.microsoft.com/office/drawing/2014/main" id="{C34FAACF-94B7-4B9F-AD90-222E8330AEE3}"/>
              </a:ext>
            </a:extLst>
          </p:cNvPr>
          <p:cNvSpPr/>
          <p:nvPr/>
        </p:nvSpPr>
        <p:spPr>
          <a:xfrm>
            <a:off x="1353147" y="3846771"/>
            <a:ext cx="1443941" cy="1845738"/>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0" b="1" dirty="0">
                <a:solidFill>
                  <a:schemeClr val="accent1"/>
                </a:solidFill>
              </a:rPr>
              <a:t>7</a:t>
            </a:r>
          </a:p>
        </p:txBody>
      </p:sp>
      <p:sp>
        <p:nvSpPr>
          <p:cNvPr id="32" name="Rectangle: Rounded Corners 31">
            <a:extLst>
              <a:ext uri="{FF2B5EF4-FFF2-40B4-BE49-F238E27FC236}">
                <a16:creationId xmlns:a16="http://schemas.microsoft.com/office/drawing/2014/main" id="{BE715664-3D78-4584-94FE-C10EA7059FFE}"/>
              </a:ext>
            </a:extLst>
          </p:cNvPr>
          <p:cNvSpPr/>
          <p:nvPr/>
        </p:nvSpPr>
        <p:spPr>
          <a:xfrm>
            <a:off x="1351163" y="3843868"/>
            <a:ext cx="1443941" cy="1845738"/>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0" b="1" dirty="0">
                <a:solidFill>
                  <a:schemeClr val="accent1"/>
                </a:solidFill>
              </a:rPr>
              <a:t>3</a:t>
            </a:r>
          </a:p>
        </p:txBody>
      </p:sp>
      <p:sp>
        <p:nvSpPr>
          <p:cNvPr id="33" name="Rectangle: Rounded Corners 32">
            <a:extLst>
              <a:ext uri="{FF2B5EF4-FFF2-40B4-BE49-F238E27FC236}">
                <a16:creationId xmlns:a16="http://schemas.microsoft.com/office/drawing/2014/main" id="{E332671A-C426-4BA1-9F6D-7A2E25201251}"/>
              </a:ext>
            </a:extLst>
          </p:cNvPr>
          <p:cNvSpPr/>
          <p:nvPr/>
        </p:nvSpPr>
        <p:spPr>
          <a:xfrm>
            <a:off x="1351163" y="3845151"/>
            <a:ext cx="1443941" cy="1845738"/>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0" b="1" dirty="0">
                <a:solidFill>
                  <a:schemeClr val="accent1"/>
                </a:solidFill>
              </a:rPr>
              <a:t>6</a:t>
            </a:r>
          </a:p>
        </p:txBody>
      </p:sp>
      <p:sp>
        <p:nvSpPr>
          <p:cNvPr id="34" name="Rectangle: Rounded Corners 33">
            <a:extLst>
              <a:ext uri="{FF2B5EF4-FFF2-40B4-BE49-F238E27FC236}">
                <a16:creationId xmlns:a16="http://schemas.microsoft.com/office/drawing/2014/main" id="{3146E94A-834D-4F3C-8445-8F6D68791786}"/>
              </a:ext>
            </a:extLst>
          </p:cNvPr>
          <p:cNvSpPr/>
          <p:nvPr/>
        </p:nvSpPr>
        <p:spPr>
          <a:xfrm>
            <a:off x="1351163" y="3844450"/>
            <a:ext cx="1443941" cy="1845738"/>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0" b="1" dirty="0">
                <a:solidFill>
                  <a:schemeClr val="accent1"/>
                </a:solidFill>
              </a:rPr>
              <a:t>5</a:t>
            </a:r>
          </a:p>
        </p:txBody>
      </p:sp>
    </p:spTree>
    <p:extLst>
      <p:ext uri="{BB962C8B-B14F-4D97-AF65-F5344CB8AC3E}">
        <p14:creationId xmlns:p14="http://schemas.microsoft.com/office/powerpoint/2010/main" val="247585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23"/>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3</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6</a:t>
            </a:r>
            <a:endParaRPr lang="en-GB" dirty="0"/>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904656" cy="400110"/>
          </a:xfrm>
          <a:prstGeom prst="rect">
            <a:avLst/>
          </a:prstGeom>
          <a:noFill/>
        </p:spPr>
        <p:txBody>
          <a:bodyPr wrap="square" rtlCol="0">
            <a:spAutoFit/>
          </a:bodyPr>
          <a:lstStyle/>
          <a:p>
            <a:pPr lvl="0">
              <a:spcAft>
                <a:spcPts val="1000"/>
              </a:spcAft>
              <a:buClr>
                <a:srgbClr val="EA7600"/>
              </a:buClr>
              <a:buSzPct val="120000"/>
              <a:defRPr/>
            </a:pPr>
            <a:r>
              <a:rPr lang="en-GB" sz="2000" b="1" dirty="0">
                <a:solidFill>
                  <a:srgbClr val="253746"/>
                </a:solidFill>
              </a:rPr>
              <a:t>Day </a:t>
            </a:r>
            <a:r>
              <a:rPr lang="en-GB" sz="2000" b="1" dirty="0" smtClean="0">
                <a:solidFill>
                  <a:srgbClr val="253746"/>
                </a:solidFill>
              </a:rPr>
              <a:t>3: </a:t>
            </a:r>
            <a:r>
              <a:rPr lang="en-GB" sz="2000" b="1" dirty="0">
                <a:solidFill>
                  <a:srgbClr val="5B9BD5">
                    <a:lumMod val="75000"/>
                  </a:srgbClr>
                </a:solidFill>
              </a:rPr>
              <a:t>Multiply and divide by 10, 100 and 1000.</a:t>
            </a:r>
          </a:p>
        </p:txBody>
      </p:sp>
      <p:sp>
        <p:nvSpPr>
          <p:cNvPr id="5" name="Speech Bubble: Rectangle with Corners Rounded 4">
            <a:extLst>
              <a:ext uri="{FF2B5EF4-FFF2-40B4-BE49-F238E27FC236}">
                <a16:creationId xmlns:a16="http://schemas.microsoft.com/office/drawing/2014/main" id="{0BB24897-AFDE-4AE4-BAA3-DC706AE67AA8}"/>
              </a:ext>
            </a:extLst>
          </p:cNvPr>
          <p:cNvSpPr/>
          <p:nvPr/>
        </p:nvSpPr>
        <p:spPr>
          <a:xfrm>
            <a:off x="914400" y="949748"/>
            <a:ext cx="3957832" cy="1311951"/>
          </a:xfrm>
          <a:prstGeom prst="wedgeRoundRectCallout">
            <a:avLst>
              <a:gd name="adj1" fmla="val -71114"/>
              <a:gd name="adj2" fmla="val 12051"/>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500" b="1" dirty="0">
                <a:solidFill>
                  <a:srgbClr val="253746"/>
                </a:solidFill>
              </a:rPr>
              <a:t>Look at the weights written in grams on the jars and cans.</a:t>
            </a:r>
          </a:p>
          <a:p>
            <a:pPr lvl="0" algn="ctr">
              <a:defRPr/>
            </a:pPr>
            <a:r>
              <a:rPr lang="en-GB" sz="1500" b="1" dirty="0">
                <a:solidFill>
                  <a:srgbClr val="253746"/>
                </a:solidFill>
              </a:rPr>
              <a:t>We’re going to write these weights in kilograms.</a:t>
            </a:r>
          </a:p>
          <a:p>
            <a:pPr lvl="0" algn="ctr">
              <a:defRPr/>
            </a:pPr>
            <a:r>
              <a:rPr lang="en-GB" sz="1500" b="1" dirty="0">
                <a:solidFill>
                  <a:srgbClr val="253746"/>
                </a:solidFill>
              </a:rPr>
              <a:t>Remember that there are 1000g in 1kg.</a:t>
            </a:r>
            <a:endParaRPr kumimoji="0" lang="en-GB" sz="1500" b="1" i="1" u="none" strike="noStrike" kern="1200" cap="none" spc="0" normalizeH="0" baseline="0" noProof="0" dirty="0">
              <a:ln>
                <a:noFill/>
              </a:ln>
              <a:solidFill>
                <a:srgbClr val="253746"/>
              </a:solidFill>
              <a:effectLst/>
              <a:uLnTx/>
              <a:uFillTx/>
              <a:latin typeface="Calibri" panose="020F0502020204030204"/>
            </a:endParaRPr>
          </a:p>
        </p:txBody>
      </p:sp>
      <p:grpSp>
        <p:nvGrpSpPr>
          <p:cNvPr id="6" name="Group 5">
            <a:extLst>
              <a:ext uri="{FF2B5EF4-FFF2-40B4-BE49-F238E27FC236}">
                <a16:creationId xmlns:a16="http://schemas.microsoft.com/office/drawing/2014/main" id="{0B57C8FA-CB35-4088-89C1-ECDD3059ABAC}"/>
              </a:ext>
            </a:extLst>
          </p:cNvPr>
          <p:cNvGrpSpPr/>
          <p:nvPr/>
        </p:nvGrpSpPr>
        <p:grpSpPr>
          <a:xfrm>
            <a:off x="5594033" y="1159458"/>
            <a:ext cx="2205376" cy="707886"/>
            <a:chOff x="1575501" y="994438"/>
            <a:chExt cx="2940502" cy="801535"/>
          </a:xfrm>
        </p:grpSpPr>
        <p:sp>
          <p:nvSpPr>
            <p:cNvPr id="7" name="Speech Bubble: Rectangle with Corners Rounded 6">
              <a:extLst>
                <a:ext uri="{FF2B5EF4-FFF2-40B4-BE49-F238E27FC236}">
                  <a16:creationId xmlns:a16="http://schemas.microsoft.com/office/drawing/2014/main" id="{FB6B1626-6D31-442A-8A58-5731582DA49D}"/>
                </a:ext>
              </a:extLst>
            </p:cNvPr>
            <p:cNvSpPr/>
            <p:nvPr/>
          </p:nvSpPr>
          <p:spPr>
            <a:xfrm>
              <a:off x="1575501" y="994438"/>
              <a:ext cx="2797370" cy="801535"/>
            </a:xfrm>
            <a:prstGeom prst="wedgeRoundRectCallout">
              <a:avLst>
                <a:gd name="adj1" fmla="val -47264"/>
                <a:gd name="adj2" fmla="val 98964"/>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What does each digit after the decimal point represent? </a:t>
              </a:r>
              <a:endParaRPr kumimoji="0" lang="en-GB" sz="1500" b="1" i="0" u="none" strike="noStrike" kern="1200" cap="none" spc="0" normalizeH="0" baseline="0" noProof="0" dirty="0">
                <a:ln>
                  <a:noFill/>
                </a:ln>
                <a:solidFill>
                  <a:srgbClr val="253746"/>
                </a:solidFill>
                <a:effectLst/>
                <a:uLnTx/>
                <a:uFillTx/>
                <a:latin typeface="Calibri" panose="020F0502020204030204"/>
              </a:endParaRPr>
            </a:p>
          </p:txBody>
        </p:sp>
        <p:pic>
          <p:nvPicPr>
            <p:cNvPr id="8" name="Picture 7">
              <a:extLst>
                <a:ext uri="{FF2B5EF4-FFF2-40B4-BE49-F238E27FC236}">
                  <a16:creationId xmlns:a16="http://schemas.microsoft.com/office/drawing/2014/main" id="{E5F9AF58-42A9-4127-A478-A76B80F36961}"/>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08082" y="1155628"/>
              <a:ext cx="307921" cy="519868"/>
            </a:xfrm>
            <a:prstGeom prst="rect">
              <a:avLst/>
            </a:prstGeom>
          </p:spPr>
        </p:pic>
      </p:grpSp>
      <p:grpSp>
        <p:nvGrpSpPr>
          <p:cNvPr id="9" name="Group 8">
            <a:extLst>
              <a:ext uri="{FF2B5EF4-FFF2-40B4-BE49-F238E27FC236}">
                <a16:creationId xmlns:a16="http://schemas.microsoft.com/office/drawing/2014/main" id="{CB21AFBD-6B7B-4B8D-BB0E-0CE9F1490D6B}"/>
              </a:ext>
            </a:extLst>
          </p:cNvPr>
          <p:cNvGrpSpPr/>
          <p:nvPr/>
        </p:nvGrpSpPr>
        <p:grpSpPr>
          <a:xfrm>
            <a:off x="1221428" y="2681386"/>
            <a:ext cx="2320846" cy="774665"/>
            <a:chOff x="1421541" y="918825"/>
            <a:chExt cx="3094462" cy="877148"/>
          </a:xfrm>
        </p:grpSpPr>
        <p:sp>
          <p:nvSpPr>
            <p:cNvPr id="11" name="Speech Bubble: Rectangle with Corners Rounded 10">
              <a:extLst>
                <a:ext uri="{FF2B5EF4-FFF2-40B4-BE49-F238E27FC236}">
                  <a16:creationId xmlns:a16="http://schemas.microsoft.com/office/drawing/2014/main" id="{9C3030D1-4C24-4F4C-9E24-2C6CBA5D756C}"/>
                </a:ext>
              </a:extLst>
            </p:cNvPr>
            <p:cNvSpPr/>
            <p:nvPr/>
          </p:nvSpPr>
          <p:spPr>
            <a:xfrm>
              <a:off x="1421541" y="918825"/>
              <a:ext cx="2951330" cy="877148"/>
            </a:xfrm>
            <a:prstGeom prst="wedgeRoundRectCallout">
              <a:avLst>
                <a:gd name="adj1" fmla="val -47264"/>
                <a:gd name="adj2" fmla="val 98964"/>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Look at this 100g weight. Is this 0.001kg, 0.01kg or 0.1kg? </a:t>
              </a:r>
              <a:endParaRPr kumimoji="0" lang="en-GB" sz="1500" b="1" i="0" u="none" strike="noStrike" kern="1200" cap="none" spc="0" normalizeH="0" baseline="0" noProof="0" dirty="0">
                <a:ln>
                  <a:noFill/>
                </a:ln>
                <a:solidFill>
                  <a:srgbClr val="253746"/>
                </a:solidFill>
                <a:effectLst/>
                <a:uLnTx/>
                <a:uFillTx/>
                <a:latin typeface="Calibri" panose="020F0502020204030204"/>
              </a:endParaRPr>
            </a:p>
          </p:txBody>
        </p:sp>
        <p:pic>
          <p:nvPicPr>
            <p:cNvPr id="13" name="Picture 12">
              <a:extLst>
                <a:ext uri="{FF2B5EF4-FFF2-40B4-BE49-F238E27FC236}">
                  <a16:creationId xmlns:a16="http://schemas.microsoft.com/office/drawing/2014/main" id="{7F886295-E614-4231-95F7-4353069A67CB}"/>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08082" y="1155628"/>
              <a:ext cx="307921" cy="519868"/>
            </a:xfrm>
            <a:prstGeom prst="rect">
              <a:avLst/>
            </a:prstGeom>
          </p:spPr>
        </p:pic>
      </p:grpSp>
      <p:grpSp>
        <p:nvGrpSpPr>
          <p:cNvPr id="17" name="Group 16">
            <a:extLst>
              <a:ext uri="{FF2B5EF4-FFF2-40B4-BE49-F238E27FC236}">
                <a16:creationId xmlns:a16="http://schemas.microsoft.com/office/drawing/2014/main" id="{9A114FA7-09A0-4119-AFBF-7A122DBF1961}"/>
              </a:ext>
            </a:extLst>
          </p:cNvPr>
          <p:cNvGrpSpPr/>
          <p:nvPr/>
        </p:nvGrpSpPr>
        <p:grpSpPr>
          <a:xfrm>
            <a:off x="5601726" y="2602193"/>
            <a:ext cx="2320846" cy="774665"/>
            <a:chOff x="1421541" y="918825"/>
            <a:chExt cx="3094462" cy="877148"/>
          </a:xfrm>
        </p:grpSpPr>
        <p:sp>
          <p:nvSpPr>
            <p:cNvPr id="18" name="Speech Bubble: Rectangle with Corners Rounded 17">
              <a:extLst>
                <a:ext uri="{FF2B5EF4-FFF2-40B4-BE49-F238E27FC236}">
                  <a16:creationId xmlns:a16="http://schemas.microsoft.com/office/drawing/2014/main" id="{D1E84A19-7074-4706-BA8E-EE05E4331765}"/>
                </a:ext>
              </a:extLst>
            </p:cNvPr>
            <p:cNvSpPr/>
            <p:nvPr/>
          </p:nvSpPr>
          <p:spPr>
            <a:xfrm>
              <a:off x="1421541" y="918825"/>
              <a:ext cx="2951330" cy="877148"/>
            </a:xfrm>
            <a:prstGeom prst="wedgeRoundRectCallout">
              <a:avLst>
                <a:gd name="adj1" fmla="val -47264"/>
                <a:gd name="adj2" fmla="val 98964"/>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Look at this 1g weight. Is this 0.001kg, 0.01kg or 0.1kg? </a:t>
              </a:r>
              <a:endParaRPr kumimoji="0" lang="en-GB" sz="1500" b="1" i="0" u="none" strike="noStrike" kern="1200" cap="none" spc="0" normalizeH="0" baseline="0" noProof="0" dirty="0">
                <a:ln>
                  <a:noFill/>
                </a:ln>
                <a:solidFill>
                  <a:srgbClr val="253746"/>
                </a:solidFill>
                <a:effectLst/>
                <a:uLnTx/>
                <a:uFillTx/>
                <a:latin typeface="Calibri" panose="020F0502020204030204"/>
              </a:endParaRPr>
            </a:p>
          </p:txBody>
        </p:sp>
        <p:pic>
          <p:nvPicPr>
            <p:cNvPr id="19" name="Picture 18">
              <a:extLst>
                <a:ext uri="{FF2B5EF4-FFF2-40B4-BE49-F238E27FC236}">
                  <a16:creationId xmlns:a16="http://schemas.microsoft.com/office/drawing/2014/main" id="{2ACD5F11-B1A4-452C-BDD6-3C69259108ED}"/>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08082" y="1155628"/>
              <a:ext cx="307921" cy="519868"/>
            </a:xfrm>
            <a:prstGeom prst="rect">
              <a:avLst/>
            </a:prstGeom>
          </p:spPr>
        </p:pic>
      </p:grpSp>
      <p:grpSp>
        <p:nvGrpSpPr>
          <p:cNvPr id="20" name="Group 19">
            <a:extLst>
              <a:ext uri="{FF2B5EF4-FFF2-40B4-BE49-F238E27FC236}">
                <a16:creationId xmlns:a16="http://schemas.microsoft.com/office/drawing/2014/main" id="{240B3779-845F-4125-9338-1D221F69C86A}"/>
              </a:ext>
            </a:extLst>
          </p:cNvPr>
          <p:cNvGrpSpPr/>
          <p:nvPr/>
        </p:nvGrpSpPr>
        <p:grpSpPr>
          <a:xfrm>
            <a:off x="500853" y="4072176"/>
            <a:ext cx="1925499" cy="707886"/>
            <a:chOff x="1948670" y="994438"/>
            <a:chExt cx="2567333" cy="801535"/>
          </a:xfrm>
        </p:grpSpPr>
        <p:sp>
          <p:nvSpPr>
            <p:cNvPr id="21" name="Speech Bubble: Rectangle with Corners Rounded 20">
              <a:extLst>
                <a:ext uri="{FF2B5EF4-FFF2-40B4-BE49-F238E27FC236}">
                  <a16:creationId xmlns:a16="http://schemas.microsoft.com/office/drawing/2014/main" id="{90C94FE4-6C8C-424E-8AC0-8621230C8A6B}"/>
                </a:ext>
              </a:extLst>
            </p:cNvPr>
            <p:cNvSpPr/>
            <p:nvPr/>
          </p:nvSpPr>
          <p:spPr>
            <a:xfrm>
              <a:off x="1948670" y="994438"/>
              <a:ext cx="2424201" cy="801535"/>
            </a:xfrm>
            <a:prstGeom prst="wedgeRoundRectCallout">
              <a:avLst>
                <a:gd name="adj1" fmla="val -47264"/>
                <a:gd name="adj2" fmla="val 98964"/>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Which is the heaviest can? </a:t>
              </a:r>
              <a:endParaRPr kumimoji="0" lang="en-GB" sz="1500" b="1" i="0" u="none" strike="noStrike" kern="1200" cap="none" spc="0" normalizeH="0" baseline="0" noProof="0" dirty="0">
                <a:ln>
                  <a:noFill/>
                </a:ln>
                <a:solidFill>
                  <a:srgbClr val="253746"/>
                </a:solidFill>
                <a:effectLst/>
                <a:uLnTx/>
                <a:uFillTx/>
                <a:latin typeface="Calibri" panose="020F0502020204030204"/>
              </a:endParaRPr>
            </a:p>
          </p:txBody>
        </p:sp>
        <p:pic>
          <p:nvPicPr>
            <p:cNvPr id="22" name="Picture 21">
              <a:extLst>
                <a:ext uri="{FF2B5EF4-FFF2-40B4-BE49-F238E27FC236}">
                  <a16:creationId xmlns:a16="http://schemas.microsoft.com/office/drawing/2014/main" id="{0D1C3312-3BCA-40ED-853D-9EADC4A4B00B}"/>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08082" y="1155628"/>
              <a:ext cx="307921" cy="519868"/>
            </a:xfrm>
            <a:prstGeom prst="rect">
              <a:avLst/>
            </a:prstGeom>
          </p:spPr>
        </p:pic>
      </p:grpSp>
      <p:grpSp>
        <p:nvGrpSpPr>
          <p:cNvPr id="14" name="Group 13">
            <a:extLst>
              <a:ext uri="{FF2B5EF4-FFF2-40B4-BE49-F238E27FC236}">
                <a16:creationId xmlns:a16="http://schemas.microsoft.com/office/drawing/2014/main" id="{927B5983-7A53-4E66-AFAD-D1EB61395E9D}"/>
              </a:ext>
            </a:extLst>
          </p:cNvPr>
          <p:cNvGrpSpPr/>
          <p:nvPr/>
        </p:nvGrpSpPr>
        <p:grpSpPr>
          <a:xfrm>
            <a:off x="3547749" y="3032556"/>
            <a:ext cx="2320846" cy="774665"/>
            <a:chOff x="1421541" y="918825"/>
            <a:chExt cx="3094462" cy="877148"/>
          </a:xfrm>
        </p:grpSpPr>
        <p:sp>
          <p:nvSpPr>
            <p:cNvPr id="15" name="Speech Bubble: Rectangle with Corners Rounded 14">
              <a:extLst>
                <a:ext uri="{FF2B5EF4-FFF2-40B4-BE49-F238E27FC236}">
                  <a16:creationId xmlns:a16="http://schemas.microsoft.com/office/drawing/2014/main" id="{E32ABC56-C484-46F1-8663-92814E30EB37}"/>
                </a:ext>
              </a:extLst>
            </p:cNvPr>
            <p:cNvSpPr/>
            <p:nvPr/>
          </p:nvSpPr>
          <p:spPr>
            <a:xfrm>
              <a:off x="1421541" y="918825"/>
              <a:ext cx="2951330" cy="877148"/>
            </a:xfrm>
            <a:prstGeom prst="wedgeRoundRectCallout">
              <a:avLst>
                <a:gd name="adj1" fmla="val -47264"/>
                <a:gd name="adj2" fmla="val 98964"/>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Look at this 10g weight. Is this 0.001kg, 0.01kg or 0.1kg? </a:t>
              </a:r>
              <a:endParaRPr kumimoji="0" lang="en-GB" sz="1500" b="1" i="0" u="none" strike="noStrike" kern="1200" cap="none" spc="0" normalizeH="0" baseline="0" noProof="0" dirty="0">
                <a:ln>
                  <a:noFill/>
                </a:ln>
                <a:solidFill>
                  <a:srgbClr val="253746"/>
                </a:solidFill>
                <a:effectLst/>
                <a:uLnTx/>
                <a:uFillTx/>
                <a:latin typeface="Calibri" panose="020F0502020204030204"/>
              </a:endParaRPr>
            </a:p>
          </p:txBody>
        </p:sp>
        <p:pic>
          <p:nvPicPr>
            <p:cNvPr id="16" name="Picture 15">
              <a:extLst>
                <a:ext uri="{FF2B5EF4-FFF2-40B4-BE49-F238E27FC236}">
                  <a16:creationId xmlns:a16="http://schemas.microsoft.com/office/drawing/2014/main" id="{4F41D463-D240-47AD-895B-29A186573906}"/>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08082" y="1155628"/>
              <a:ext cx="307921" cy="519868"/>
            </a:xfrm>
            <a:prstGeom prst="rect">
              <a:avLst/>
            </a:prstGeom>
          </p:spPr>
        </p:pic>
      </p:grpSp>
      <p:grpSp>
        <p:nvGrpSpPr>
          <p:cNvPr id="23" name="Group 22">
            <a:extLst>
              <a:ext uri="{FF2B5EF4-FFF2-40B4-BE49-F238E27FC236}">
                <a16:creationId xmlns:a16="http://schemas.microsoft.com/office/drawing/2014/main" id="{62FE3D28-A034-4931-9503-354659ED7486}"/>
              </a:ext>
            </a:extLst>
          </p:cNvPr>
          <p:cNvGrpSpPr/>
          <p:nvPr/>
        </p:nvGrpSpPr>
        <p:grpSpPr>
          <a:xfrm>
            <a:off x="2120138" y="4568476"/>
            <a:ext cx="1925499" cy="707886"/>
            <a:chOff x="1948670" y="994438"/>
            <a:chExt cx="2567333" cy="801535"/>
          </a:xfrm>
        </p:grpSpPr>
        <p:sp>
          <p:nvSpPr>
            <p:cNvPr id="24" name="Speech Bubble: Rectangle with Corners Rounded 23">
              <a:extLst>
                <a:ext uri="{FF2B5EF4-FFF2-40B4-BE49-F238E27FC236}">
                  <a16:creationId xmlns:a16="http://schemas.microsoft.com/office/drawing/2014/main" id="{C6291573-042B-40B1-9E6A-F06CA7728036}"/>
                </a:ext>
              </a:extLst>
            </p:cNvPr>
            <p:cNvSpPr/>
            <p:nvPr/>
          </p:nvSpPr>
          <p:spPr>
            <a:xfrm>
              <a:off x="1948670" y="994438"/>
              <a:ext cx="2424201" cy="801535"/>
            </a:xfrm>
            <a:prstGeom prst="wedgeRoundRectCallout">
              <a:avLst>
                <a:gd name="adj1" fmla="val -47264"/>
                <a:gd name="adj2" fmla="val 98964"/>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Is this the biggest can? </a:t>
              </a:r>
              <a:endParaRPr kumimoji="0" lang="en-GB" sz="1500" b="1" i="0" u="none" strike="noStrike" kern="1200" cap="none" spc="0" normalizeH="0" baseline="0" noProof="0" dirty="0">
                <a:ln>
                  <a:noFill/>
                </a:ln>
                <a:solidFill>
                  <a:srgbClr val="253746"/>
                </a:solidFill>
                <a:effectLst/>
                <a:uLnTx/>
                <a:uFillTx/>
                <a:latin typeface="Calibri" panose="020F0502020204030204"/>
              </a:endParaRPr>
            </a:p>
          </p:txBody>
        </p:sp>
        <p:pic>
          <p:nvPicPr>
            <p:cNvPr id="25" name="Picture 24">
              <a:extLst>
                <a:ext uri="{FF2B5EF4-FFF2-40B4-BE49-F238E27FC236}">
                  <a16:creationId xmlns:a16="http://schemas.microsoft.com/office/drawing/2014/main" id="{4BA60703-633B-492F-8D5D-ED21492565D4}"/>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08082" y="1155628"/>
              <a:ext cx="307921" cy="519868"/>
            </a:xfrm>
            <a:prstGeom prst="rect">
              <a:avLst/>
            </a:prstGeom>
          </p:spPr>
        </p:pic>
      </p:grpSp>
      <p:grpSp>
        <p:nvGrpSpPr>
          <p:cNvPr id="26" name="Group 25">
            <a:extLst>
              <a:ext uri="{FF2B5EF4-FFF2-40B4-BE49-F238E27FC236}">
                <a16:creationId xmlns:a16="http://schemas.microsoft.com/office/drawing/2014/main" id="{A4FE1D6B-4D5F-4539-A213-1AED08CD3DA4}"/>
              </a:ext>
            </a:extLst>
          </p:cNvPr>
          <p:cNvGrpSpPr/>
          <p:nvPr/>
        </p:nvGrpSpPr>
        <p:grpSpPr>
          <a:xfrm>
            <a:off x="5205712" y="4097785"/>
            <a:ext cx="1925499" cy="707886"/>
            <a:chOff x="1948670" y="994438"/>
            <a:chExt cx="2567333" cy="801535"/>
          </a:xfrm>
        </p:grpSpPr>
        <p:sp>
          <p:nvSpPr>
            <p:cNvPr id="27" name="Speech Bubble: Rectangle with Corners Rounded 26">
              <a:extLst>
                <a:ext uri="{FF2B5EF4-FFF2-40B4-BE49-F238E27FC236}">
                  <a16:creationId xmlns:a16="http://schemas.microsoft.com/office/drawing/2014/main" id="{8EF0181E-6F85-41B0-BE86-2E5440EE710C}"/>
                </a:ext>
              </a:extLst>
            </p:cNvPr>
            <p:cNvSpPr/>
            <p:nvPr/>
          </p:nvSpPr>
          <p:spPr>
            <a:xfrm>
              <a:off x="1948670" y="994438"/>
              <a:ext cx="2424201" cy="801535"/>
            </a:xfrm>
            <a:prstGeom prst="wedgeRoundRectCallout">
              <a:avLst>
                <a:gd name="adj1" fmla="val -47264"/>
                <a:gd name="adj2" fmla="val 98964"/>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Which is the lightest can? </a:t>
              </a:r>
              <a:endParaRPr kumimoji="0" lang="en-GB" sz="1500" b="1" i="0" u="none" strike="noStrike" kern="1200" cap="none" spc="0" normalizeH="0" baseline="0" noProof="0" dirty="0">
                <a:ln>
                  <a:noFill/>
                </a:ln>
                <a:solidFill>
                  <a:srgbClr val="253746"/>
                </a:solidFill>
                <a:effectLst/>
                <a:uLnTx/>
                <a:uFillTx/>
                <a:latin typeface="Calibri" panose="020F0502020204030204"/>
              </a:endParaRPr>
            </a:p>
          </p:txBody>
        </p:sp>
        <p:pic>
          <p:nvPicPr>
            <p:cNvPr id="28" name="Picture 27">
              <a:extLst>
                <a:ext uri="{FF2B5EF4-FFF2-40B4-BE49-F238E27FC236}">
                  <a16:creationId xmlns:a16="http://schemas.microsoft.com/office/drawing/2014/main" id="{8EE7A85C-224E-46B7-B3DA-86DDBE715B65}"/>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08082" y="1155628"/>
              <a:ext cx="307921" cy="519868"/>
            </a:xfrm>
            <a:prstGeom prst="rect">
              <a:avLst/>
            </a:prstGeom>
          </p:spPr>
        </p:pic>
      </p:grpSp>
      <p:grpSp>
        <p:nvGrpSpPr>
          <p:cNvPr id="29" name="Group 28">
            <a:extLst>
              <a:ext uri="{FF2B5EF4-FFF2-40B4-BE49-F238E27FC236}">
                <a16:creationId xmlns:a16="http://schemas.microsoft.com/office/drawing/2014/main" id="{52DAE82D-B1D9-429A-9017-3C38B60F2117}"/>
              </a:ext>
            </a:extLst>
          </p:cNvPr>
          <p:cNvGrpSpPr/>
          <p:nvPr/>
        </p:nvGrpSpPr>
        <p:grpSpPr>
          <a:xfrm>
            <a:off x="6824997" y="4594085"/>
            <a:ext cx="1925499" cy="707886"/>
            <a:chOff x="1948670" y="994438"/>
            <a:chExt cx="2567333" cy="801535"/>
          </a:xfrm>
        </p:grpSpPr>
        <p:sp>
          <p:nvSpPr>
            <p:cNvPr id="30" name="Speech Bubble: Rectangle with Corners Rounded 29">
              <a:extLst>
                <a:ext uri="{FF2B5EF4-FFF2-40B4-BE49-F238E27FC236}">
                  <a16:creationId xmlns:a16="http://schemas.microsoft.com/office/drawing/2014/main" id="{E63C2B98-93F5-40B5-A890-C75DF46E0BC3}"/>
                </a:ext>
              </a:extLst>
            </p:cNvPr>
            <p:cNvSpPr/>
            <p:nvPr/>
          </p:nvSpPr>
          <p:spPr>
            <a:xfrm>
              <a:off x="1948670" y="994438"/>
              <a:ext cx="2424201" cy="801535"/>
            </a:xfrm>
            <a:prstGeom prst="wedgeRoundRectCallout">
              <a:avLst>
                <a:gd name="adj1" fmla="val -47264"/>
                <a:gd name="adj2" fmla="val 98964"/>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Is this the smallest can? </a:t>
              </a:r>
              <a:endParaRPr kumimoji="0" lang="en-GB" sz="1500" b="1" i="0" u="none" strike="noStrike" kern="1200" cap="none" spc="0" normalizeH="0" baseline="0" noProof="0" dirty="0">
                <a:ln>
                  <a:noFill/>
                </a:ln>
                <a:solidFill>
                  <a:srgbClr val="253746"/>
                </a:solidFill>
                <a:effectLst/>
                <a:uLnTx/>
                <a:uFillTx/>
                <a:latin typeface="Calibri" panose="020F0502020204030204"/>
              </a:endParaRPr>
            </a:p>
          </p:txBody>
        </p:sp>
        <p:pic>
          <p:nvPicPr>
            <p:cNvPr id="31" name="Picture 30">
              <a:extLst>
                <a:ext uri="{FF2B5EF4-FFF2-40B4-BE49-F238E27FC236}">
                  <a16:creationId xmlns:a16="http://schemas.microsoft.com/office/drawing/2014/main" id="{29399AB4-72E6-46B0-B518-A709D4166AFE}"/>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08082" y="1155628"/>
              <a:ext cx="307921" cy="519868"/>
            </a:xfrm>
            <a:prstGeom prst="rect">
              <a:avLst/>
            </a:prstGeom>
          </p:spPr>
        </p:pic>
      </p:grpSp>
      <p:sp>
        <p:nvSpPr>
          <p:cNvPr id="32" name="Speech Bubble: Rectangle with Corners Rounded 31">
            <a:extLst>
              <a:ext uri="{FF2B5EF4-FFF2-40B4-BE49-F238E27FC236}">
                <a16:creationId xmlns:a16="http://schemas.microsoft.com/office/drawing/2014/main" id="{77A6609B-3D62-4394-B2C0-5F429291623B}"/>
              </a:ext>
            </a:extLst>
          </p:cNvPr>
          <p:cNvSpPr/>
          <p:nvPr/>
        </p:nvSpPr>
        <p:spPr>
          <a:xfrm>
            <a:off x="3444195" y="5416028"/>
            <a:ext cx="2432132" cy="651817"/>
          </a:xfrm>
          <a:prstGeom prst="wedgeRoundRectCallout">
            <a:avLst>
              <a:gd name="adj1" fmla="val -39881"/>
              <a:gd name="adj2" fmla="val 84330"/>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500" b="1" dirty="0">
                <a:solidFill>
                  <a:srgbClr val="253746"/>
                </a:solidFill>
              </a:rPr>
              <a:t>Let’s arrange the cans in order of weight. </a:t>
            </a:r>
            <a:endParaRPr kumimoji="0" lang="en-GB" sz="1500" b="1" i="1" u="none" strike="noStrike" kern="1200" cap="none" spc="0" normalizeH="0" baseline="0" noProof="0" dirty="0">
              <a:ln>
                <a:noFill/>
              </a:ln>
              <a:solidFill>
                <a:srgbClr val="253746"/>
              </a:solidFill>
              <a:effectLst/>
              <a:uLnTx/>
              <a:uFillTx/>
              <a:latin typeface="Calibri" panose="020F0502020204030204"/>
            </a:endParaRPr>
          </a:p>
        </p:txBody>
      </p:sp>
    </p:spTree>
    <p:extLst>
      <p:ext uri="{BB962C8B-B14F-4D97-AF65-F5344CB8AC3E}">
        <p14:creationId xmlns:p14="http://schemas.microsoft.com/office/powerpoint/2010/main" val="544744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6</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904656" cy="400110"/>
          </a:xfrm>
          <a:prstGeom prst="rect">
            <a:avLst/>
          </a:prstGeom>
          <a:noFill/>
        </p:spPr>
        <p:txBody>
          <a:bodyPr wrap="square" rtlCol="0">
            <a:spAutoFit/>
          </a:bodyPr>
          <a:lstStyle/>
          <a:p>
            <a:pPr lvl="0">
              <a:spcAft>
                <a:spcPts val="1000"/>
              </a:spcAft>
              <a:buClr>
                <a:srgbClr val="EA7600"/>
              </a:buClr>
              <a:buSzPct val="120000"/>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a:t>
            </a:r>
            <a:r>
              <a:rPr kumimoji="0" lang="en-GB" sz="2000" b="1" i="0" u="none" strike="noStrike" kern="1200" cap="none" spc="0" normalizeH="0" baseline="0" noProof="0" dirty="0" smtClean="0">
                <a:ln>
                  <a:noFill/>
                </a:ln>
                <a:solidFill>
                  <a:srgbClr val="253746"/>
                </a:solidFill>
                <a:effectLst/>
                <a:uLnTx/>
                <a:uFillTx/>
                <a:latin typeface="Calibri" panose="020F0502020204030204"/>
                <a:ea typeface="+mn-ea"/>
                <a:cs typeface="+mn-cs"/>
              </a:rPr>
              <a:t>3: </a:t>
            </a:r>
            <a:r>
              <a:rPr lang="en-GB" sz="2000" b="1" dirty="0">
                <a:solidFill>
                  <a:srgbClr val="5B9BD5">
                    <a:lumMod val="75000"/>
                  </a:srgbClr>
                </a:solidFill>
              </a:rPr>
              <a:t>Multiply and divide by 10, 100 and 1000.</a:t>
            </a:r>
          </a:p>
        </p:txBody>
      </p:sp>
      <p:sp>
        <p:nvSpPr>
          <p:cNvPr id="3" name="Rectangle 2">
            <a:extLst>
              <a:ext uri="{FF2B5EF4-FFF2-40B4-BE49-F238E27FC236}">
                <a16:creationId xmlns:a16="http://schemas.microsoft.com/office/drawing/2014/main" id="{7B406CFC-678B-454B-B6EE-9972CBAFB542}"/>
              </a:ext>
            </a:extLst>
          </p:cNvPr>
          <p:cNvSpPr/>
          <p:nvPr/>
        </p:nvSpPr>
        <p:spPr>
          <a:xfrm>
            <a:off x="1118321" y="1294765"/>
            <a:ext cx="6773332" cy="523220"/>
          </a:xfrm>
          <a:prstGeom prst="rect">
            <a:avLst/>
          </a:prstGeom>
        </p:spPr>
        <p:txBody>
          <a:bodyPr wrap="square">
            <a:spAutoFit/>
          </a:bodyPr>
          <a:lstStyle/>
          <a:p>
            <a:pPr algn="ctr"/>
            <a:r>
              <a:rPr lang="en-GB" sz="2800" b="1" dirty="0">
                <a:solidFill>
                  <a:schemeClr val="accent1"/>
                </a:solidFill>
              </a:rPr>
              <a:t>1275ml	495ml	350ml	400ml</a:t>
            </a:r>
            <a:endParaRPr lang="en-GB" dirty="0"/>
          </a:p>
        </p:txBody>
      </p:sp>
      <p:grpSp>
        <p:nvGrpSpPr>
          <p:cNvPr id="6" name="Group 5">
            <a:extLst>
              <a:ext uri="{FF2B5EF4-FFF2-40B4-BE49-F238E27FC236}">
                <a16:creationId xmlns:a16="http://schemas.microsoft.com/office/drawing/2014/main" id="{8D68D310-D743-48E9-98AE-D3D2673D6D9B}"/>
              </a:ext>
            </a:extLst>
          </p:cNvPr>
          <p:cNvGrpSpPr/>
          <p:nvPr/>
        </p:nvGrpSpPr>
        <p:grpSpPr>
          <a:xfrm>
            <a:off x="2489200" y="1771477"/>
            <a:ext cx="3996267" cy="1374807"/>
            <a:chOff x="-38414" y="4218353"/>
            <a:chExt cx="5328355" cy="1556684"/>
          </a:xfrm>
        </p:grpSpPr>
        <p:sp>
          <p:nvSpPr>
            <p:cNvPr id="7" name="Speech Bubble: Rectangle with Corners Rounded 6">
              <a:extLst>
                <a:ext uri="{FF2B5EF4-FFF2-40B4-BE49-F238E27FC236}">
                  <a16:creationId xmlns:a16="http://schemas.microsoft.com/office/drawing/2014/main" id="{BCA57658-79C4-4055-85BC-94EDD29B97D8}"/>
                </a:ext>
              </a:extLst>
            </p:cNvPr>
            <p:cNvSpPr/>
            <p:nvPr/>
          </p:nvSpPr>
          <p:spPr>
            <a:xfrm>
              <a:off x="-38414" y="4609823"/>
              <a:ext cx="5328355" cy="1165214"/>
            </a:xfrm>
            <a:prstGeom prst="wedgeRoundRectCallout">
              <a:avLst>
                <a:gd name="adj1" fmla="val -77058"/>
                <a:gd name="adj2" fmla="val -15643"/>
                <a:gd name="adj3" fmla="val 16667"/>
              </a:avLst>
            </a:prstGeom>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lvl="0" algn="ctr">
                <a:defRPr/>
              </a:pPr>
              <a:r>
                <a:rPr lang="en-GB" sz="1600" b="1" dirty="0">
                  <a:solidFill>
                    <a:srgbClr val="253746"/>
                  </a:solidFill>
                </a:rPr>
                <a:t>Work in pairs to convert each one from millilitres to litres. Remember that there are 1000ml in a litre.</a:t>
              </a:r>
              <a:endParaRPr kumimoji="0" lang="en-GB" sz="16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FDDBBAA3-782D-49E5-A1ED-285D56CB37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3207" y="4218353"/>
              <a:ext cx="952189" cy="537925"/>
            </a:xfrm>
            <a:prstGeom prst="rect">
              <a:avLst/>
            </a:prstGeom>
            <a:effectLst>
              <a:outerShdw blurRad="50800" dist="38100" dir="2700000" algn="tl" rotWithShape="0">
                <a:prstClr val="black">
                  <a:alpha val="40000"/>
                </a:prstClr>
              </a:outerShdw>
            </a:effectLst>
          </p:spPr>
        </p:pic>
      </p:grpSp>
      <p:sp>
        <p:nvSpPr>
          <p:cNvPr id="9" name="Rectangle 8">
            <a:extLst>
              <a:ext uri="{FF2B5EF4-FFF2-40B4-BE49-F238E27FC236}">
                <a16:creationId xmlns:a16="http://schemas.microsoft.com/office/drawing/2014/main" id="{F1269BA4-D5BD-483C-8BF8-DDE966A26DF8}"/>
              </a:ext>
            </a:extLst>
          </p:cNvPr>
          <p:cNvSpPr/>
          <p:nvPr/>
        </p:nvSpPr>
        <p:spPr>
          <a:xfrm>
            <a:off x="652453" y="3769093"/>
            <a:ext cx="7833111" cy="523220"/>
          </a:xfrm>
          <a:prstGeom prst="rect">
            <a:avLst/>
          </a:prstGeom>
        </p:spPr>
        <p:txBody>
          <a:bodyPr wrap="square">
            <a:spAutoFit/>
          </a:bodyPr>
          <a:lstStyle/>
          <a:p>
            <a:pPr algn="ctr"/>
            <a:r>
              <a:rPr lang="en-GB" sz="2800" b="1" dirty="0">
                <a:solidFill>
                  <a:schemeClr val="accent1"/>
                </a:solidFill>
              </a:rPr>
              <a:t>2.375km		0.208km		2.6km	4.25km</a:t>
            </a:r>
            <a:endParaRPr lang="en-GB" dirty="0"/>
          </a:p>
        </p:txBody>
      </p:sp>
      <p:grpSp>
        <p:nvGrpSpPr>
          <p:cNvPr id="11" name="Group 10">
            <a:extLst>
              <a:ext uri="{FF2B5EF4-FFF2-40B4-BE49-F238E27FC236}">
                <a16:creationId xmlns:a16="http://schemas.microsoft.com/office/drawing/2014/main" id="{484E8B66-857B-49A4-BADB-E452A532F424}"/>
              </a:ext>
            </a:extLst>
          </p:cNvPr>
          <p:cNvGrpSpPr/>
          <p:nvPr/>
        </p:nvGrpSpPr>
        <p:grpSpPr>
          <a:xfrm>
            <a:off x="2489200" y="4233141"/>
            <a:ext cx="3996267" cy="1374807"/>
            <a:chOff x="-38414" y="4218353"/>
            <a:chExt cx="5328355" cy="1556684"/>
          </a:xfrm>
        </p:grpSpPr>
        <p:sp>
          <p:nvSpPr>
            <p:cNvPr id="13" name="Speech Bubble: Rectangle with Corners Rounded 12">
              <a:extLst>
                <a:ext uri="{FF2B5EF4-FFF2-40B4-BE49-F238E27FC236}">
                  <a16:creationId xmlns:a16="http://schemas.microsoft.com/office/drawing/2014/main" id="{21F0FCF2-937F-4EBF-9FB8-95B2746C6394}"/>
                </a:ext>
              </a:extLst>
            </p:cNvPr>
            <p:cNvSpPr/>
            <p:nvPr/>
          </p:nvSpPr>
          <p:spPr>
            <a:xfrm>
              <a:off x="-38414" y="4609823"/>
              <a:ext cx="5328355" cy="1165214"/>
            </a:xfrm>
            <a:prstGeom prst="wedgeRoundRectCallout">
              <a:avLst>
                <a:gd name="adj1" fmla="val 78451"/>
                <a:gd name="adj2" fmla="val -2479"/>
                <a:gd name="adj3" fmla="val 16667"/>
              </a:avLst>
            </a:prstGeom>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lvl="0" algn="ctr">
                <a:defRPr/>
              </a:pPr>
              <a:r>
                <a:rPr lang="en-GB" sz="1600" b="1" dirty="0">
                  <a:solidFill>
                    <a:srgbClr val="253746"/>
                  </a:solidFill>
                </a:rPr>
                <a:t>Work in pairs to convert each one from kilometres to metres. Remember that there are 1000m in a kilometre.</a:t>
              </a:r>
              <a:endParaRPr kumimoji="0" lang="en-GB" sz="16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4" name="Picture 13">
              <a:extLst>
                <a:ext uri="{FF2B5EF4-FFF2-40B4-BE49-F238E27FC236}">
                  <a16:creationId xmlns:a16="http://schemas.microsoft.com/office/drawing/2014/main" id="{A9B2C27B-0EF6-463E-A275-AE1E65B6C6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3207" y="4218353"/>
              <a:ext cx="952189" cy="537925"/>
            </a:xfrm>
            <a:prstGeom prst="rect">
              <a:avLst/>
            </a:prstGeom>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372270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05D43BC-AC1C-4C23-B47F-DC6A06579ABC}"/>
              </a:ext>
            </a:extLst>
          </p:cNvPr>
          <p:cNvPicPr>
            <a:picLocks noChangeAspect="1"/>
          </p:cNvPicPr>
          <p:nvPr/>
        </p:nvPicPr>
        <p:blipFill>
          <a:blip r:embed="rId3"/>
          <a:stretch>
            <a:fillRect/>
          </a:stretch>
        </p:blipFill>
        <p:spPr>
          <a:xfrm>
            <a:off x="350341" y="97953"/>
            <a:ext cx="8450136" cy="4540130"/>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3831C622-B551-4B0D-A790-D447BC119D4D}"/>
              </a:ext>
            </a:extLst>
          </p:cNvPr>
          <p:cNvPicPr>
            <a:picLocks noChangeAspect="1"/>
          </p:cNvPicPr>
          <p:nvPr/>
        </p:nvPicPr>
        <p:blipFill>
          <a:blip r:embed="rId4"/>
          <a:stretch>
            <a:fillRect/>
          </a:stretch>
        </p:blipFill>
        <p:spPr>
          <a:xfrm>
            <a:off x="350341" y="4742196"/>
            <a:ext cx="8450136" cy="1231799"/>
          </a:xfrm>
          <a:prstGeom prst="rect">
            <a:avLst/>
          </a:prstGeom>
          <a:ln w="19050">
            <a:solidFill>
              <a:srgbClr val="EA7600"/>
            </a:solidFill>
          </a:ln>
          <a:effectLst>
            <a:outerShdw blurRad="50800" dist="38100" dir="2700000" algn="tl" rotWithShape="0">
              <a:prstClr val="black">
                <a:alpha val="40000"/>
              </a:prstClr>
            </a:outerShdw>
          </a:effectLst>
        </p:spPr>
      </p:pic>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5</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6</a:t>
            </a:r>
            <a:endParaRPr lang="en-GB" dirty="0"/>
          </a:p>
        </p:txBody>
      </p:sp>
      <p:grpSp>
        <p:nvGrpSpPr>
          <p:cNvPr id="11" name="Group 10"/>
          <p:cNvGrpSpPr/>
          <p:nvPr/>
        </p:nvGrpSpPr>
        <p:grpSpPr>
          <a:xfrm>
            <a:off x="5816837" y="5065091"/>
            <a:ext cx="1713640" cy="1139460"/>
            <a:chOff x="1834709" y="4015907"/>
            <a:chExt cx="1606379" cy="935174"/>
          </a:xfrm>
        </p:grpSpPr>
        <p:sp>
          <p:nvSpPr>
            <p:cNvPr id="14" name="Rounded Rectangle 13"/>
            <p:cNvSpPr/>
            <p:nvPr/>
          </p:nvSpPr>
          <p:spPr>
            <a:xfrm>
              <a:off x="1834709" y="4015907"/>
              <a:ext cx="1606379" cy="495328"/>
            </a:xfrm>
            <a:prstGeom prst="roundRect">
              <a:avLst>
                <a:gd name="adj" fmla="val 42473"/>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Challenge</a:t>
              </a:r>
              <a:endParaRPr lang="en-GB" sz="2400" b="1" dirty="0">
                <a:solidFill>
                  <a:schemeClr val="tx1"/>
                </a:solidFill>
              </a:endParaRPr>
            </a:p>
          </p:txBody>
        </p:sp>
        <p:pic>
          <p:nvPicPr>
            <p:cNvPr id="15" name="Picture 2"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44755">
              <a:off x="2170831" y="4345600"/>
              <a:ext cx="388517" cy="60548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96741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xit" presetSubtype="0" fill="hold"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4">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EA7600"/>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582E3F0B451F429F9F329D40B1CC70" ma:contentTypeVersion="8" ma:contentTypeDescription="Create a new document." ma:contentTypeScope="" ma:versionID="dff8ab6ae558bf8cafb4403981805f2f">
  <xsd:schema xmlns:xsd="http://www.w3.org/2001/XMLSchema" xmlns:xs="http://www.w3.org/2001/XMLSchema" xmlns:p="http://schemas.microsoft.com/office/2006/metadata/properties" xmlns:ns2="43fe4aeb-1f48-488d-80a1-725046893158" targetNamespace="http://schemas.microsoft.com/office/2006/metadata/properties" ma:root="true" ma:fieldsID="0511cc535590a5ebf5ab716b2ffe4f75" ns2:_="">
    <xsd:import namespace="43fe4aeb-1f48-488d-80a1-72504689315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fe4aeb-1f48-488d-80a1-725046893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E6BBA75-3D52-41B1-A5A4-DB861EA7539D}"/>
</file>

<file path=customXml/itemProps2.xml><?xml version="1.0" encoding="utf-8"?>
<ds:datastoreItem xmlns:ds="http://schemas.openxmlformats.org/officeDocument/2006/customXml" ds:itemID="{33B24276-16F8-41B1-B4B1-DBCB73F65B38}"/>
</file>

<file path=customXml/itemProps3.xml><?xml version="1.0" encoding="utf-8"?>
<ds:datastoreItem xmlns:ds="http://schemas.openxmlformats.org/officeDocument/2006/customXml" ds:itemID="{16256460-A938-41D1-91E7-7030AD09C976}"/>
</file>

<file path=docProps/app.xml><?xml version="1.0" encoding="utf-8"?>
<Properties xmlns="http://schemas.openxmlformats.org/officeDocument/2006/extended-properties" xmlns:vt="http://schemas.openxmlformats.org/officeDocument/2006/docPropsVTypes">
  <Template>Office Theme</Template>
  <TotalTime>3302</TotalTime>
  <Words>580</Words>
  <Application>Microsoft Office PowerPoint</Application>
  <PresentationFormat>On-screen Show (4:3)</PresentationFormat>
  <Paragraphs>63</Paragraphs>
  <Slides>5</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Cambria</vt:lpstr>
      <vt:lpstr>Times New Roman</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Office PC</dc:creator>
  <cp:lastModifiedBy>ZKhalid</cp:lastModifiedBy>
  <cp:revision>177</cp:revision>
  <dcterms:created xsi:type="dcterms:W3CDTF">2018-09-13T11:08:58Z</dcterms:created>
  <dcterms:modified xsi:type="dcterms:W3CDTF">2021-01-13T16:24:25Z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0x01010079582E3F0B451F429F9F329D40B1CC70</vt:lpwstr>
  </property>
</Properties>
</file>