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312" r:id="rId2"/>
    <p:sldId id="326" r:id="rId3"/>
    <p:sldId id="316" r:id="rId4"/>
    <p:sldId id="317" r:id="rId5"/>
    <p:sldId id="313" r:id="rId6"/>
    <p:sldId id="318" r:id="rId7"/>
    <p:sldId id="328" r:id="rId8"/>
    <p:sldId id="320" r:id="rId9"/>
    <p:sldId id="310" r:id="rId10"/>
    <p:sldId id="309" r:id="rId11"/>
    <p:sldId id="329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3746"/>
    <a:srgbClr val="EA7600"/>
    <a:srgbClr val="9AF67A"/>
    <a:srgbClr val="85F45E"/>
    <a:srgbClr val="E7B8F6"/>
    <a:srgbClr val="F4D2FE"/>
    <a:srgbClr val="F7B635"/>
    <a:srgbClr val="E2AAF4"/>
    <a:srgbClr val="F1C6FE"/>
    <a:srgbClr val="F9B1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76" autoAdjust="0"/>
    <p:restoredTop sz="79742" autoAdjust="0"/>
  </p:normalViewPr>
  <p:slideViewPr>
    <p:cSldViewPr snapToGrid="0">
      <p:cViewPr varScale="1">
        <p:scale>
          <a:sx n="58" d="100"/>
          <a:sy n="58" d="100"/>
        </p:scale>
        <p:origin x="192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18855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b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9466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b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0901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07867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</a:t>
            </a:r>
            <a:r>
              <a:rPr kumimoji="0" lang="en-GB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hildren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can now go on to do differentiated GROUP ACTIVITIES. You can find Hamilton’s group activities in this unit’s TEACHING AND GROUP ACTIVITIES download on our website.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WT/ARE: Use just the number 3 repeatedly with any operations/brackets, to make all numbers from 0 to 10.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GD: Use numbers 6, 2, 3, 4 in sequence to make whole numbers.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9394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Practice Sheet on this slide is suitable for most children.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 can download differentiated PRACTICE WORKSHEETS from Hamilton’s website in this unit’s PROCEDURAL FLUENCY box.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WT: Children work with support.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ARE: Children complete questions 1 to 8.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GD:  Children complete questions 1 to 8 and the challenge.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77145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50174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96078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Today would be a great day to use a problem-solving investigation – </a:t>
            </a:r>
            <a:r>
              <a:rPr kumimoji="0" lang="en-GB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at 6s and 7s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as the group activity, which you can find in this unit’s IN-DEPTH INVESTIGATION box on Hamilton’s website.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Alternatively, children can now go on to do differentiated GROUP ACTIVITIES. You can find Hamilton’s group activities in this unit’s TEACHING AND GROUP ACTIVITIES download on our website.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WT:  Create and solve and multi-step word problems to go with simple number sentences.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ARE/GD: Create and solve and multi-step word problems to go with number sentences.</a:t>
            </a:r>
          </a:p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15170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Practice Sheet on this slide is suitable for most children.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 can download differentiated PRACTICE WORKSHEETS from Hamilton’s website in this unit’s PROCEDURAL FLUENCY box.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WT:  Children work with support.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ARE/GD:  Solve multi-step word problems with brackets.</a:t>
            </a:r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53448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You can now use the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Mastery: Reasoning and Problem-Solving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questions to assess children’s success across this unit.  Go to the next slide.</a:t>
            </a:r>
            <a:endParaRPr lang="en-GB" b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0331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amilton-trust.org.uk/maths/year-6-maths/" TargetMode="External"/><Relationship Id="rId2" Type="http://schemas.openxmlformats.org/officeDocument/2006/relationships/hyperlink" Target="http://www.hamilton-trust.org.uk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/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/>
              <a:t>Year 6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10" y="6390463"/>
            <a:ext cx="1681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1200" b="0" dirty="0">
                <a:solidFill>
                  <a:srgbClr val="EA7600"/>
                </a:solidFill>
              </a:rPr>
              <a:t>© </a:t>
            </a:r>
            <a:r>
              <a:rPr lang="en-GB" sz="1200" b="0" dirty="0">
                <a:solidFill>
                  <a:srgbClr val="EA7600"/>
                </a:solidFill>
                <a:hlinkClick r:id="rId3"/>
              </a:rPr>
              <a:t>hamilton-trust.org.uk</a:t>
            </a:r>
            <a:endParaRPr lang="en-GB" sz="1200" b="0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140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bg1">
                <a:lumMod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480194" y="1743331"/>
            <a:ext cx="8130503" cy="1449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  <a:buClr>
                <a:schemeClr val="accent2"/>
              </a:buClr>
            </a:pPr>
            <a:r>
              <a:rPr lang="en-US" sz="2400" b="1" dirty="0">
                <a:solidFill>
                  <a:srgbClr val="253746"/>
                </a:solidFill>
              </a:rPr>
              <a:t>Objectives</a:t>
            </a:r>
            <a:endParaRPr lang="en-GB" sz="2400" b="1" dirty="0">
              <a:solidFill>
                <a:srgbClr val="253746"/>
              </a:solidFill>
            </a:endParaRPr>
          </a:p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</a:t>
            </a:r>
          </a:p>
          <a:p>
            <a:pPr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Explore the order of operations using brackets, for example, 2 + 1 × 3 = 5 and (2 + 1) × 3 = 9.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4F3FED-3247-4F55-BF8A-D1D9E087C650}"/>
              </a:ext>
            </a:extLst>
          </p:cNvPr>
          <p:cNvSpPr txBox="1"/>
          <p:nvPr/>
        </p:nvSpPr>
        <p:spPr>
          <a:xfrm>
            <a:off x="116680" y="16610"/>
            <a:ext cx="893810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253746"/>
                </a:solidFill>
              </a:rPr>
              <a:t> More Place Value, Addition, Subtraction </a:t>
            </a:r>
          </a:p>
          <a:p>
            <a:pPr algn="ctr"/>
            <a:r>
              <a:rPr lang="en-GB" sz="2400" b="1" dirty="0">
                <a:solidFill>
                  <a:srgbClr val="253746"/>
                </a:solidFill>
              </a:rPr>
              <a:t>Using brackets and order of operations in solving addition/subtraction problems</a:t>
            </a:r>
          </a:p>
        </p:txBody>
      </p:sp>
    </p:spTree>
    <p:extLst>
      <p:ext uri="{BB962C8B-B14F-4D97-AF65-F5344CB8AC3E}">
        <p14:creationId xmlns:p14="http://schemas.microsoft.com/office/powerpoint/2010/main" val="17676260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10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C486FE-0542-4482-AD40-87B16F714A61}"/>
              </a:ext>
            </a:extLst>
          </p:cNvPr>
          <p:cNvSpPr/>
          <p:nvPr/>
        </p:nvSpPr>
        <p:spPr>
          <a:xfrm>
            <a:off x="1732548" y="125499"/>
            <a:ext cx="5662864" cy="592335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66675" algn="ctr">
              <a:spcAft>
                <a:spcPts val="600"/>
              </a:spcAft>
            </a:pPr>
            <a:r>
              <a:rPr lang="en-GB" sz="2000" b="1" dirty="0">
                <a:solidFill>
                  <a:schemeClr val="tx1"/>
                </a:solidFill>
              </a:rPr>
              <a:t>Problem solving and reasoning questions</a:t>
            </a: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In relation to multi-part calculations, agree if these statements are true or false:</a:t>
            </a:r>
          </a:p>
          <a:p>
            <a:pPr marL="66675"/>
            <a:r>
              <a:rPr lang="en-GB" dirty="0">
                <a:solidFill>
                  <a:schemeClr val="tx1"/>
                </a:solidFill>
              </a:rPr>
              <a:t>•	We leave the part in brackets until last. </a:t>
            </a:r>
          </a:p>
          <a:p>
            <a:pPr marL="66675"/>
            <a:r>
              <a:rPr lang="en-GB" dirty="0">
                <a:solidFill>
                  <a:schemeClr val="tx1"/>
                </a:solidFill>
              </a:rPr>
              <a:t>•	It does not matter which order you do the parts of the calculation not in brackets. </a:t>
            </a:r>
          </a:p>
          <a:p>
            <a:pPr marL="66675"/>
            <a:r>
              <a:rPr lang="en-GB" dirty="0">
                <a:solidFill>
                  <a:schemeClr val="tx1"/>
                </a:solidFill>
              </a:rPr>
              <a:t>•	We should always do the easiest parts of a calculation first.</a:t>
            </a: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•	12 + (3 x 4) gives the same answer if the brackets are removed.   </a:t>
            </a:r>
          </a:p>
          <a:p>
            <a:pPr marL="66675">
              <a:spcAft>
                <a:spcPts val="600"/>
              </a:spcAft>
            </a:pPr>
            <a:endParaRPr lang="en-GB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Put a pair of brackets in three different places in this calculation to give three different answers.</a:t>
            </a: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4 + 5 x 12 – 7 = </a:t>
            </a:r>
          </a:p>
          <a:p>
            <a:pPr marL="66675">
              <a:spcAft>
                <a:spcPts val="600"/>
              </a:spcAft>
            </a:pPr>
            <a:endParaRPr lang="en-GB" dirty="0">
              <a:solidFill>
                <a:schemeClr val="tx1"/>
              </a:solidFill>
            </a:endParaRPr>
          </a:p>
          <a:p>
            <a:pPr marL="66675"/>
            <a:r>
              <a:rPr lang="en-GB" dirty="0">
                <a:solidFill>
                  <a:schemeClr val="tx1"/>
                </a:solidFill>
              </a:rPr>
              <a:t>Write a word problem involving the numbers 5, 6, and 12 and the answer 132. </a:t>
            </a: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(Hint, you will need to use brackets in the final calculation.)</a:t>
            </a:r>
          </a:p>
          <a:p>
            <a:pPr marL="66675" algn="ctr">
              <a:spcAft>
                <a:spcPts val="600"/>
              </a:spcAft>
            </a:pPr>
            <a:r>
              <a:rPr lang="en-GB" sz="20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D0714CD-286A-4438-8012-C18FA2C2F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89380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11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C486FE-0542-4482-AD40-87B16F714A61}"/>
              </a:ext>
            </a:extLst>
          </p:cNvPr>
          <p:cNvSpPr/>
          <p:nvPr/>
        </p:nvSpPr>
        <p:spPr>
          <a:xfrm>
            <a:off x="533400" y="125499"/>
            <a:ext cx="7988300" cy="564030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66675" algn="ctr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solidFill>
                  <a:schemeClr val="tx1"/>
                </a:solidFill>
              </a:rPr>
              <a:t>Problem solving and reasoning </a:t>
            </a:r>
            <a:r>
              <a:rPr lang="en-GB" sz="2000" b="1" dirty="0">
                <a:solidFill>
                  <a:srgbClr val="00B050"/>
                </a:solidFill>
              </a:rPr>
              <a:t>answers</a:t>
            </a:r>
          </a:p>
          <a:p>
            <a:pPr marL="66675">
              <a:spcAft>
                <a:spcPts val="600"/>
              </a:spcAft>
            </a:pPr>
            <a:endParaRPr lang="en-GB" sz="1700" dirty="0">
              <a:solidFill>
                <a:schemeClr val="tx1"/>
              </a:solidFill>
            </a:endParaRPr>
          </a:p>
          <a:p>
            <a:pPr marL="177800">
              <a:spcAft>
                <a:spcPts val="600"/>
              </a:spcAft>
            </a:pPr>
            <a:r>
              <a:rPr lang="en-GB" sz="1700" dirty="0">
                <a:solidFill>
                  <a:schemeClr val="tx1"/>
                </a:solidFill>
              </a:rPr>
              <a:t>In relation to multi-part calculations, agree if these statements are true or false:</a:t>
            </a:r>
          </a:p>
          <a:p>
            <a:pPr marL="622300" indent="-266700"/>
            <a:r>
              <a:rPr lang="en-GB" sz="1700" dirty="0">
                <a:solidFill>
                  <a:schemeClr val="tx1"/>
                </a:solidFill>
              </a:rPr>
              <a:t>•	We leave the part in brackets until last. </a:t>
            </a:r>
            <a:r>
              <a:rPr lang="en-GB" dirty="0">
                <a:solidFill>
                  <a:srgbClr val="00B05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False – should be first.</a:t>
            </a:r>
            <a:endParaRPr lang="en-GB" sz="1700" dirty="0">
              <a:solidFill>
                <a:schemeClr val="tx1"/>
              </a:solidFill>
            </a:endParaRPr>
          </a:p>
          <a:p>
            <a:pPr marL="622300" indent="-266700"/>
            <a:r>
              <a:rPr lang="en-GB" sz="1700" dirty="0">
                <a:solidFill>
                  <a:schemeClr val="tx1"/>
                </a:solidFill>
              </a:rPr>
              <a:t>•	It does not matter which order you do the parts of the calculation not in brackets. </a:t>
            </a:r>
            <a:r>
              <a:rPr lang="en-GB" dirty="0">
                <a:solidFill>
                  <a:srgbClr val="00B05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False – these is a set order which should be followed.</a:t>
            </a:r>
            <a:r>
              <a:rPr lang="en-GB" sz="1700" dirty="0">
                <a:solidFill>
                  <a:schemeClr val="tx1"/>
                </a:solidFill>
              </a:rPr>
              <a:t> </a:t>
            </a:r>
          </a:p>
          <a:p>
            <a:pPr marL="622300" indent="-266700"/>
            <a:r>
              <a:rPr lang="en-GB" sz="1700" dirty="0">
                <a:solidFill>
                  <a:schemeClr val="tx1"/>
                </a:solidFill>
              </a:rPr>
              <a:t>•	We should always do the easiest parts of a calculation first. </a:t>
            </a:r>
            <a:r>
              <a:rPr lang="en-GB" dirty="0">
                <a:solidFill>
                  <a:srgbClr val="00B05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False, see previous statement.</a:t>
            </a:r>
            <a:endParaRPr lang="en-GB" sz="1700" dirty="0">
              <a:solidFill>
                <a:schemeClr val="tx1"/>
              </a:solidFill>
            </a:endParaRPr>
          </a:p>
          <a:p>
            <a:pPr marL="622300" indent="-266700">
              <a:spcAft>
                <a:spcPts val="600"/>
              </a:spcAft>
            </a:pPr>
            <a:r>
              <a:rPr lang="en-GB" sz="1700" dirty="0">
                <a:solidFill>
                  <a:schemeClr val="tx1"/>
                </a:solidFill>
              </a:rPr>
              <a:t>•	12 + (3 x 4) gives the same answer if the brackets are removed. </a:t>
            </a:r>
            <a:r>
              <a:rPr lang="en-GB" dirty="0">
                <a:solidFill>
                  <a:srgbClr val="00B05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True, in both cases the multiplication will be done first. Compare with (12 + 3) x 4.</a:t>
            </a:r>
            <a:endParaRPr lang="en-GB" sz="1700" dirty="0">
              <a:solidFill>
                <a:schemeClr val="tx1"/>
              </a:solidFill>
            </a:endParaRPr>
          </a:p>
          <a:p>
            <a:pPr marL="177800">
              <a:spcAft>
                <a:spcPts val="600"/>
              </a:spcAft>
            </a:pPr>
            <a:endParaRPr lang="en-GB" sz="1700" dirty="0">
              <a:solidFill>
                <a:schemeClr val="tx1"/>
              </a:solidFill>
            </a:endParaRPr>
          </a:p>
          <a:p>
            <a:pPr marL="177800">
              <a:spcAft>
                <a:spcPts val="600"/>
              </a:spcAft>
            </a:pPr>
            <a:r>
              <a:rPr lang="en-GB" sz="1700" dirty="0">
                <a:solidFill>
                  <a:schemeClr val="tx1"/>
                </a:solidFill>
              </a:rPr>
              <a:t>Put a pair of brackets in three different places in this calculation to give three different answers:  4 + 5 x 12 – 7 = </a:t>
            </a:r>
          </a:p>
          <a:p>
            <a:pPr marL="177800">
              <a:spcAft>
                <a:spcPts val="600"/>
              </a:spcAft>
            </a:pPr>
            <a:r>
              <a:rPr lang="en-GB" sz="1700" dirty="0">
                <a:solidFill>
                  <a:srgbClr val="00B050"/>
                </a:solidFill>
              </a:rPr>
              <a:t>	(4 + 5) x 12 – 7 = 101 	  4 + (5 x 12) – 7 = 57   		4 + 5 x (12 – 7) =  29 </a:t>
            </a:r>
          </a:p>
          <a:p>
            <a:pPr marL="177800">
              <a:spcAft>
                <a:spcPts val="600"/>
              </a:spcAft>
            </a:pPr>
            <a:endParaRPr lang="en-GB" sz="1700" dirty="0">
              <a:solidFill>
                <a:schemeClr val="tx1"/>
              </a:solidFill>
            </a:endParaRPr>
          </a:p>
          <a:p>
            <a:pPr marL="177800"/>
            <a:r>
              <a:rPr lang="en-GB" sz="1700" dirty="0">
                <a:solidFill>
                  <a:schemeClr val="tx1"/>
                </a:solidFill>
              </a:rPr>
              <a:t>Write a word problem involving the numbers 5, 6, and 12 and the answer 132. </a:t>
            </a:r>
          </a:p>
          <a:p>
            <a:pPr marL="177800">
              <a:spcAft>
                <a:spcPts val="600"/>
              </a:spcAft>
            </a:pPr>
            <a:r>
              <a:rPr lang="en-GB" sz="1700" dirty="0">
                <a:solidFill>
                  <a:schemeClr val="tx1"/>
                </a:solidFill>
              </a:rPr>
              <a:t>(Hint, you will need to use brackets in the final calculation.) </a:t>
            </a:r>
            <a:r>
              <a:rPr lang="en-GB" dirty="0">
                <a:solidFill>
                  <a:srgbClr val="00B05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Peter has 6 sets of 12 stamps and Mary 5 sets. How many do they have altogether?  (6 + 5) x 12.</a:t>
            </a:r>
            <a:endParaRPr lang="en-GB" sz="1700" b="1" dirty="0">
              <a:solidFill>
                <a:schemeClr val="tx1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D0714CD-286A-4438-8012-C18FA2C2F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49543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6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Day 2: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Explore the order of operations using brackets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.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743FA62-2389-4668-B36C-CDD735DA645C}"/>
              </a:ext>
            </a:extLst>
          </p:cNvPr>
          <p:cNvSpPr/>
          <p:nvPr/>
        </p:nvSpPr>
        <p:spPr>
          <a:xfrm>
            <a:off x="2165629" y="1277512"/>
            <a:ext cx="47596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>
                <a:solidFill>
                  <a:schemeClr val="accent1"/>
                </a:solidFill>
              </a:rPr>
              <a:t>(12 + 3) × 4 			 12 + (3 × 4) 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60773F5-6C0F-47E7-9915-EA5EEA0970E6}"/>
              </a:ext>
            </a:extLst>
          </p:cNvPr>
          <p:cNvGrpSpPr/>
          <p:nvPr/>
        </p:nvGrpSpPr>
        <p:grpSpPr>
          <a:xfrm>
            <a:off x="482726" y="2295130"/>
            <a:ext cx="2519769" cy="637440"/>
            <a:chOff x="1013180" y="1074204"/>
            <a:chExt cx="3359692" cy="721769"/>
          </a:xfrm>
        </p:grpSpPr>
        <p:sp>
          <p:nvSpPr>
            <p:cNvPr id="8" name="Speech Bubble: Rectangle with Corners Rounded 7">
              <a:extLst>
                <a:ext uri="{FF2B5EF4-FFF2-40B4-BE49-F238E27FC236}">
                  <a16:creationId xmlns:a16="http://schemas.microsoft.com/office/drawing/2014/main" id="{2E610423-0CE8-4A9F-BD0D-C6BE8898A003}"/>
                </a:ext>
              </a:extLst>
            </p:cNvPr>
            <p:cNvSpPr/>
            <p:nvPr/>
          </p:nvSpPr>
          <p:spPr>
            <a:xfrm>
              <a:off x="1167141" y="1074204"/>
              <a:ext cx="3205731" cy="721769"/>
            </a:xfrm>
            <a:prstGeom prst="wedgeRoundRectCallout">
              <a:avLst>
                <a:gd name="adj1" fmla="val 54639"/>
                <a:gd name="adj2" fmla="val -95911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Do you think the answers will be the same? 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212C8D5-54B3-4F9B-A0E1-F695705A18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13180" y="1276106"/>
              <a:ext cx="307921" cy="519867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84324D3-85F5-4A3A-A70E-3486A1783FD6}"/>
              </a:ext>
            </a:extLst>
          </p:cNvPr>
          <p:cNvGrpSpPr/>
          <p:nvPr/>
        </p:nvGrpSpPr>
        <p:grpSpPr>
          <a:xfrm>
            <a:off x="2379942" y="3346411"/>
            <a:ext cx="2519769" cy="637440"/>
            <a:chOff x="1013180" y="1074204"/>
            <a:chExt cx="3359692" cy="721769"/>
          </a:xfrm>
        </p:grpSpPr>
        <p:sp>
          <p:nvSpPr>
            <p:cNvPr id="13" name="Speech Bubble: Rectangle with Corners Rounded 12">
              <a:extLst>
                <a:ext uri="{FF2B5EF4-FFF2-40B4-BE49-F238E27FC236}">
                  <a16:creationId xmlns:a16="http://schemas.microsoft.com/office/drawing/2014/main" id="{5D86F791-8B27-4A26-AD4A-250EBA800B63}"/>
                </a:ext>
              </a:extLst>
            </p:cNvPr>
            <p:cNvSpPr/>
            <p:nvPr/>
          </p:nvSpPr>
          <p:spPr>
            <a:xfrm>
              <a:off x="1167141" y="1074204"/>
              <a:ext cx="3205731" cy="721769"/>
            </a:xfrm>
            <a:prstGeom prst="wedgeRoundRectCallout">
              <a:avLst>
                <a:gd name="adj1" fmla="val -43670"/>
                <a:gd name="adj2" fmla="val -106737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If not, which will have a greater answer?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965B44C-D78D-4E7A-A88E-560E66C0DA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13180" y="1276106"/>
              <a:ext cx="307921" cy="519867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9AD3810-B168-4648-B2A4-666032FF6F2F}"/>
              </a:ext>
            </a:extLst>
          </p:cNvPr>
          <p:cNvGrpSpPr/>
          <p:nvPr/>
        </p:nvGrpSpPr>
        <p:grpSpPr>
          <a:xfrm>
            <a:off x="5945282" y="2440163"/>
            <a:ext cx="2715992" cy="803476"/>
            <a:chOff x="3428537" y="2664783"/>
            <a:chExt cx="2715992" cy="803476"/>
          </a:xfrm>
        </p:grpSpPr>
        <p:sp>
          <p:nvSpPr>
            <p:cNvPr id="16" name="Speech Bubble: Rectangle with Corners Rounded 15">
              <a:extLst>
                <a:ext uri="{FF2B5EF4-FFF2-40B4-BE49-F238E27FC236}">
                  <a16:creationId xmlns:a16="http://schemas.microsoft.com/office/drawing/2014/main" id="{6C28A765-CD2E-4E1E-BCAD-9FBCAF081F39}"/>
                </a:ext>
              </a:extLst>
            </p:cNvPr>
            <p:cNvSpPr/>
            <p:nvPr/>
          </p:nvSpPr>
          <p:spPr>
            <a:xfrm>
              <a:off x="3428537" y="2664783"/>
              <a:ext cx="2404298" cy="803476"/>
            </a:xfrm>
            <a:prstGeom prst="wedgeRoundRectCallout">
              <a:avLst>
                <a:gd name="adj1" fmla="val -73814"/>
                <a:gd name="adj2" fmla="val -52169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Work out the answer to each to check. 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7" name="Picture 2">
              <a:extLst>
                <a:ext uri="{FF2B5EF4-FFF2-40B4-BE49-F238E27FC236}">
                  <a16:creationId xmlns:a16="http://schemas.microsoft.com/office/drawing/2014/main" id="{DBCED531-FA04-42F8-A318-072CA5D4897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1140" y="2767946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4AB2983C-C403-4B4D-9E8E-480041710F23}"/>
              </a:ext>
            </a:extLst>
          </p:cNvPr>
          <p:cNvSpPr/>
          <p:nvPr/>
        </p:nvSpPr>
        <p:spPr>
          <a:xfrm>
            <a:off x="2165629" y="1275309"/>
            <a:ext cx="54681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>
                <a:solidFill>
                  <a:schemeClr val="accent1"/>
                </a:solidFill>
              </a:rPr>
              <a:t>(12 + 3) × 4 </a:t>
            </a:r>
            <a:r>
              <a:rPr lang="en-GB" sz="2800" b="1" dirty="0">
                <a:solidFill>
                  <a:srgbClr val="C00000"/>
                </a:solidFill>
              </a:rPr>
              <a:t>= 60</a:t>
            </a:r>
            <a:r>
              <a:rPr lang="en-GB" sz="2800" b="1" dirty="0">
                <a:solidFill>
                  <a:schemeClr val="accent1"/>
                </a:solidFill>
              </a:rPr>
              <a:t>	 12 + (3 × 4) </a:t>
            </a:r>
            <a:r>
              <a:rPr lang="en-GB" sz="2800" b="1" dirty="0">
                <a:solidFill>
                  <a:srgbClr val="C00000"/>
                </a:solidFill>
              </a:rPr>
              <a:t>= 24 </a:t>
            </a:r>
          </a:p>
        </p:txBody>
      </p:sp>
    </p:spTree>
    <p:extLst>
      <p:ext uri="{BB962C8B-B14F-4D97-AF65-F5344CB8AC3E}">
        <p14:creationId xmlns:p14="http://schemas.microsoft.com/office/powerpoint/2010/main" val="285941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3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B578B0-15EC-42C3-8A4C-6127DCAE6B9F}"/>
              </a:ext>
            </a:extLst>
          </p:cNvPr>
          <p:cNvSpPr/>
          <p:nvPr/>
        </p:nvSpPr>
        <p:spPr>
          <a:xfrm>
            <a:off x="3304501" y="1265352"/>
            <a:ext cx="21275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>
                <a:solidFill>
                  <a:schemeClr val="accent1"/>
                </a:solidFill>
              </a:rPr>
              <a:t>12 + 8 ÷ 4 – 2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90E4B1D-6EC3-432D-9095-50834CE3F9B8}"/>
              </a:ext>
            </a:extLst>
          </p:cNvPr>
          <p:cNvGrpSpPr/>
          <p:nvPr/>
        </p:nvGrpSpPr>
        <p:grpSpPr>
          <a:xfrm>
            <a:off x="674389" y="1824389"/>
            <a:ext cx="2882347" cy="1053619"/>
            <a:chOff x="817087" y="4218353"/>
            <a:chExt cx="3843129" cy="1193005"/>
          </a:xfrm>
        </p:grpSpPr>
        <p:sp>
          <p:nvSpPr>
            <p:cNvPr id="7" name="Speech Bubble: Rectangle with Corners Rounded 6">
              <a:extLst>
                <a:ext uri="{FF2B5EF4-FFF2-40B4-BE49-F238E27FC236}">
                  <a16:creationId xmlns:a16="http://schemas.microsoft.com/office/drawing/2014/main" id="{F12AF682-4082-4C3E-8684-BC5A86AE84F7}"/>
                </a:ext>
              </a:extLst>
            </p:cNvPr>
            <p:cNvSpPr/>
            <p:nvPr/>
          </p:nvSpPr>
          <p:spPr>
            <a:xfrm>
              <a:off x="817087" y="4609824"/>
              <a:ext cx="3843129" cy="801534"/>
            </a:xfrm>
            <a:prstGeom prst="wedgeRoundRectCallout">
              <a:avLst>
                <a:gd name="adj1" fmla="val 43668"/>
                <a:gd name="adj2" fmla="val -88064"/>
                <a:gd name="adj3" fmla="val 16667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Work in pairs to find the answer </a:t>
              </a:r>
              <a:r>
                <a:rPr lang="en-GB" sz="1600" b="1" u="sng" dirty="0">
                  <a:solidFill>
                    <a:srgbClr val="253746"/>
                  </a:solidFill>
                </a:rPr>
                <a:t>without brackets.</a:t>
              </a:r>
              <a:endParaRPr kumimoji="0" lang="en-GB" sz="1600" b="1" i="0" u="sng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D6C5AA9-4DAD-4790-A967-0A76F1ADF0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3207" y="4218353"/>
              <a:ext cx="952189" cy="53792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445F4FA-F3D5-4FB5-85DB-52A7996B7A0E}"/>
              </a:ext>
            </a:extLst>
          </p:cNvPr>
          <p:cNvGrpSpPr/>
          <p:nvPr/>
        </p:nvGrpSpPr>
        <p:grpSpPr>
          <a:xfrm>
            <a:off x="3766162" y="1824385"/>
            <a:ext cx="2702957" cy="1434443"/>
            <a:chOff x="817087" y="4093389"/>
            <a:chExt cx="3603942" cy="1520787"/>
          </a:xfrm>
        </p:grpSpPr>
        <p:sp>
          <p:nvSpPr>
            <p:cNvPr id="11" name="Speech Bubble: Rectangle with Corners Rounded 10">
              <a:extLst>
                <a:ext uri="{FF2B5EF4-FFF2-40B4-BE49-F238E27FC236}">
                  <a16:creationId xmlns:a16="http://schemas.microsoft.com/office/drawing/2014/main" id="{E36B24DF-BB73-400D-B6D6-67EB05C58DCF}"/>
                </a:ext>
              </a:extLst>
            </p:cNvPr>
            <p:cNvSpPr/>
            <p:nvPr/>
          </p:nvSpPr>
          <p:spPr>
            <a:xfrm>
              <a:off x="817087" y="4555967"/>
              <a:ext cx="3603942" cy="1058209"/>
            </a:xfrm>
            <a:prstGeom prst="wedgeRoundRectCallout">
              <a:avLst>
                <a:gd name="adj1" fmla="val -49021"/>
                <a:gd name="adj2" fmla="val -86615"/>
                <a:gd name="adj3" fmla="val 16667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Now put brackets in different places. </a:t>
              </a:r>
            </a:p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How many different answers can you find? </a:t>
              </a:r>
              <a:endParaRPr kumimoji="0" lang="en-GB" sz="1600" b="1" i="0" u="sng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CBC92B7F-0025-4DB2-86E7-CF134CD5CA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3207" y="4093389"/>
              <a:ext cx="952189" cy="53792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4" name="Speech Bubble: Rectangle with Corners Rounded 13">
            <a:extLst>
              <a:ext uri="{FF2B5EF4-FFF2-40B4-BE49-F238E27FC236}">
                <a16:creationId xmlns:a16="http://schemas.microsoft.com/office/drawing/2014/main" id="{62DA9ED7-B735-44BA-B129-9DC8EC872F11}"/>
              </a:ext>
            </a:extLst>
          </p:cNvPr>
          <p:cNvSpPr/>
          <p:nvPr/>
        </p:nvSpPr>
        <p:spPr>
          <a:xfrm>
            <a:off x="6659896" y="1991783"/>
            <a:ext cx="2361441" cy="875217"/>
          </a:xfrm>
          <a:prstGeom prst="wedgeRoundRectCallout">
            <a:avLst>
              <a:gd name="adj1" fmla="val -76152"/>
              <a:gd name="adj2" fmla="val 18985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Remember that the order matters if we are mixing ×/÷ and +/–. </a:t>
            </a:r>
            <a:endParaRPr kumimoji="0" lang="en-GB" sz="1600" b="1" i="1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5DC91F3-2B9F-439F-831E-ACD0BD37D42C}"/>
              </a:ext>
            </a:extLst>
          </p:cNvPr>
          <p:cNvSpPr/>
          <p:nvPr/>
        </p:nvSpPr>
        <p:spPr>
          <a:xfrm>
            <a:off x="1119352" y="3429000"/>
            <a:ext cx="3786056" cy="2341179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1200"/>
              </a:spcAft>
            </a:pPr>
            <a:r>
              <a:rPr lang="en-GB" sz="2400" b="1" dirty="0">
                <a:solidFill>
                  <a:srgbClr val="C00000"/>
                </a:solidFill>
              </a:rPr>
              <a:t>(12 + 8) ÷ 4 – 2 = 3</a:t>
            </a:r>
          </a:p>
          <a:p>
            <a:pPr>
              <a:spcAft>
                <a:spcPts val="1200"/>
              </a:spcAft>
            </a:pPr>
            <a:r>
              <a:rPr lang="en-GB" sz="2400" b="1" dirty="0">
                <a:solidFill>
                  <a:srgbClr val="C00000"/>
                </a:solidFill>
              </a:rPr>
              <a:t>12 + (8 ÷ 4) – 2 = 12 </a:t>
            </a:r>
          </a:p>
          <a:p>
            <a:pPr lvl="0">
              <a:spcAft>
                <a:spcPts val="1200"/>
              </a:spcAft>
            </a:pPr>
            <a:r>
              <a:rPr lang="en-GB" sz="2400" b="1" dirty="0">
                <a:solidFill>
                  <a:srgbClr val="C00000"/>
                </a:solidFill>
              </a:rPr>
              <a:t>12 + 8 ÷ (4 – 2) = 10</a:t>
            </a:r>
          </a:p>
          <a:p>
            <a:pPr>
              <a:spcAft>
                <a:spcPts val="1200"/>
              </a:spcAft>
            </a:pPr>
            <a:r>
              <a:rPr lang="en-GB" sz="2400" b="1" dirty="0">
                <a:solidFill>
                  <a:srgbClr val="C00000"/>
                </a:solidFill>
              </a:rPr>
              <a:t>12 + (8 ÷ (4 – 2)) = 16</a:t>
            </a:r>
          </a:p>
        </p:txBody>
      </p:sp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42C4B304-8630-456B-B9B1-5CDC444E62B2}"/>
              </a:ext>
            </a:extLst>
          </p:cNvPr>
          <p:cNvSpPr/>
          <p:nvPr/>
        </p:nvSpPr>
        <p:spPr>
          <a:xfrm>
            <a:off x="4569009" y="3591306"/>
            <a:ext cx="2702957" cy="1081691"/>
          </a:xfrm>
          <a:prstGeom prst="wedgeRoundRectCallout">
            <a:avLst>
              <a:gd name="adj1" fmla="val -76152"/>
              <a:gd name="adj2" fmla="val 18985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This is the same answer as without brackets, because the division needs to be done first anyway. </a:t>
            </a:r>
            <a:endParaRPr kumimoji="0" lang="en-GB" sz="1600" b="1" i="1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E181790-DAC6-4E21-AAC5-531C558C2BEC}"/>
              </a:ext>
            </a:extLst>
          </p:cNvPr>
          <p:cNvSpPr txBox="1"/>
          <p:nvPr/>
        </p:nvSpPr>
        <p:spPr>
          <a:xfrm>
            <a:off x="116681" y="138645"/>
            <a:ext cx="8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Day 2: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Explore the order of operations using brackets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.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9130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4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759B5B-6BF1-4E64-87CC-8932F4DD72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7743" y="125499"/>
            <a:ext cx="5049396" cy="60392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14977CF-544C-4A6C-80E9-059E5FC06D7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7" t="75771" r="9755" b="8642"/>
          <a:stretch/>
        </p:blipFill>
        <p:spPr>
          <a:xfrm>
            <a:off x="3839998" y="4367139"/>
            <a:ext cx="5049396" cy="1386258"/>
          </a:xfrm>
          <a:prstGeom prst="rect">
            <a:avLst/>
          </a:prstGeom>
          <a:ln>
            <a:solidFill>
              <a:srgbClr val="FFC000"/>
            </a:solidFill>
          </a:ln>
        </p:spPr>
      </p:pic>
      <p:grpSp>
        <p:nvGrpSpPr>
          <p:cNvPr id="11" name="Group 10"/>
          <p:cNvGrpSpPr/>
          <p:nvPr/>
        </p:nvGrpSpPr>
        <p:grpSpPr>
          <a:xfrm>
            <a:off x="5697139" y="4661202"/>
            <a:ext cx="1713640" cy="1139460"/>
            <a:chOff x="1834709" y="4015907"/>
            <a:chExt cx="1606379" cy="935174"/>
          </a:xfrm>
        </p:grpSpPr>
        <p:sp>
          <p:nvSpPr>
            <p:cNvPr id="14" name="Rounded Rectangle 13"/>
            <p:cNvSpPr/>
            <p:nvPr/>
          </p:nvSpPr>
          <p:spPr>
            <a:xfrm>
              <a:off x="1834709" y="4015907"/>
              <a:ext cx="1606379" cy="495328"/>
            </a:xfrm>
            <a:prstGeom prst="roundRect">
              <a:avLst>
                <a:gd name="adj" fmla="val 42473"/>
              </a:avLst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/>
                  </a:solidFill>
                </a:rPr>
                <a:t>Challenge</a:t>
              </a:r>
              <a:endParaRPr lang="en-GB" sz="2400" b="1" dirty="0">
                <a:solidFill>
                  <a:schemeClr val="tx1"/>
                </a:solidFill>
              </a:endParaRPr>
            </a:p>
          </p:txBody>
        </p:sp>
        <p:pic>
          <p:nvPicPr>
            <p:cNvPr id="15" name="Picture 2" descr="Related image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44755">
              <a:off x="2170831" y="4345600"/>
              <a:ext cx="388517" cy="605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00457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5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480194" y="1743331"/>
            <a:ext cx="8130503" cy="1449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  <a:buClr>
                <a:schemeClr val="accent2"/>
              </a:buClr>
            </a:pPr>
            <a:r>
              <a:rPr lang="en-US" sz="2400" b="1" dirty="0">
                <a:solidFill>
                  <a:srgbClr val="253746"/>
                </a:solidFill>
              </a:rPr>
              <a:t>Objectives</a:t>
            </a:r>
            <a:endParaRPr lang="en-GB" sz="2400" b="1" dirty="0">
              <a:solidFill>
                <a:srgbClr val="253746"/>
              </a:solidFill>
            </a:endParaRPr>
          </a:p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3</a:t>
            </a:r>
          </a:p>
          <a:p>
            <a:pPr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Solve multi-step word problems.                                                                         Use brackets to record the necessary calculations.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4F3FED-3247-4F55-BF8A-D1D9E087C650}"/>
              </a:ext>
            </a:extLst>
          </p:cNvPr>
          <p:cNvSpPr txBox="1"/>
          <p:nvPr/>
        </p:nvSpPr>
        <p:spPr>
          <a:xfrm>
            <a:off x="116680" y="16610"/>
            <a:ext cx="893810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253746"/>
                </a:solidFill>
              </a:rPr>
              <a:t> More Place Value, Addition, Subtraction </a:t>
            </a:r>
          </a:p>
          <a:p>
            <a:pPr algn="ctr"/>
            <a:r>
              <a:rPr lang="en-GB" sz="2400" b="1" dirty="0">
                <a:solidFill>
                  <a:srgbClr val="253746"/>
                </a:solidFill>
              </a:rPr>
              <a:t>Using brackets and order of operations in solving addition/subtraction problems</a:t>
            </a:r>
          </a:p>
        </p:txBody>
      </p:sp>
    </p:spTree>
    <p:extLst>
      <p:ext uri="{BB962C8B-B14F-4D97-AF65-F5344CB8AC3E}">
        <p14:creationId xmlns:p14="http://schemas.microsoft.com/office/powerpoint/2010/main" val="647571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6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3: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Solve multi-step word problems: Use brackets to record the necessary calculations.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D9BF0E6-08EA-4D7E-AA04-85D8DE28D64D}"/>
              </a:ext>
            </a:extLst>
          </p:cNvPr>
          <p:cNvSpPr/>
          <p:nvPr/>
        </p:nvSpPr>
        <p:spPr>
          <a:xfrm>
            <a:off x="1671777" y="937888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>
                <a:solidFill>
                  <a:schemeClr val="accent1"/>
                </a:solidFill>
              </a:rPr>
              <a:t>78 × 100 – 42			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1E0C200-5DBE-4FE9-8162-2E212B12B53C}"/>
              </a:ext>
            </a:extLst>
          </p:cNvPr>
          <p:cNvGrpSpPr/>
          <p:nvPr/>
        </p:nvGrpSpPr>
        <p:grpSpPr>
          <a:xfrm>
            <a:off x="539389" y="1499667"/>
            <a:ext cx="2920149" cy="1527458"/>
            <a:chOff x="817087" y="4138700"/>
            <a:chExt cx="3893532" cy="1729529"/>
          </a:xfrm>
        </p:grpSpPr>
        <p:sp>
          <p:nvSpPr>
            <p:cNvPr id="7" name="Speech Bubble: Rectangle with Corners Rounded 6">
              <a:extLst>
                <a:ext uri="{FF2B5EF4-FFF2-40B4-BE49-F238E27FC236}">
                  <a16:creationId xmlns:a16="http://schemas.microsoft.com/office/drawing/2014/main" id="{251B6ED6-9EC0-422B-9535-154EE44E5105}"/>
                </a:ext>
              </a:extLst>
            </p:cNvPr>
            <p:cNvSpPr/>
            <p:nvPr/>
          </p:nvSpPr>
          <p:spPr>
            <a:xfrm>
              <a:off x="817087" y="4609824"/>
              <a:ext cx="3893532" cy="1258405"/>
            </a:xfrm>
            <a:prstGeom prst="wedgeRoundRectCallout">
              <a:avLst>
                <a:gd name="adj1" fmla="val -65008"/>
                <a:gd name="adj2" fmla="val 20024"/>
                <a:gd name="adj3" fmla="val 16667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Discuss both these calculations with your partner. Remember that we find the answers to calculations in brackets first.</a:t>
              </a:r>
              <a:endParaRPr kumimoji="0" lang="en-GB" sz="1600" b="1" i="0" u="sng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89514BD-1C27-4B7B-8754-3E07ED0355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3207" y="4138700"/>
              <a:ext cx="952189" cy="53792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5B5D72-1566-4FCF-8A30-0DCDD4D134C5}"/>
              </a:ext>
            </a:extLst>
          </p:cNvPr>
          <p:cNvGrpSpPr/>
          <p:nvPr/>
        </p:nvGrpSpPr>
        <p:grpSpPr>
          <a:xfrm>
            <a:off x="4905408" y="1939605"/>
            <a:ext cx="2519768" cy="1022736"/>
            <a:chOff x="1167141" y="1073812"/>
            <a:chExt cx="3359691" cy="722161"/>
          </a:xfrm>
        </p:grpSpPr>
        <p:sp>
          <p:nvSpPr>
            <p:cNvPr id="13" name="Speech Bubble: Rectangle with Corners Rounded 12">
              <a:extLst>
                <a:ext uri="{FF2B5EF4-FFF2-40B4-BE49-F238E27FC236}">
                  <a16:creationId xmlns:a16="http://schemas.microsoft.com/office/drawing/2014/main" id="{8AD0A288-0F3C-40FD-B852-77A6924EF9DD}"/>
                </a:ext>
              </a:extLst>
            </p:cNvPr>
            <p:cNvSpPr/>
            <p:nvPr/>
          </p:nvSpPr>
          <p:spPr>
            <a:xfrm>
              <a:off x="1167141" y="1074204"/>
              <a:ext cx="3205731" cy="721769"/>
            </a:xfrm>
            <a:prstGeom prst="wedgeRoundRectCallout">
              <a:avLst>
                <a:gd name="adj1" fmla="val -69404"/>
                <a:gd name="adj2" fmla="val -60585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Which do you think will have the bigger answer?</a:t>
              </a: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3C743E5-3DA2-4D20-BBA5-980E84B3DE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218911" y="1073812"/>
              <a:ext cx="307921" cy="519867"/>
            </a:xfrm>
            <a:prstGeom prst="rect">
              <a:avLst/>
            </a:prstGeom>
          </p:spPr>
        </p:pic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7DF81662-5788-421A-A07C-7A077E8ADF45}"/>
              </a:ext>
            </a:extLst>
          </p:cNvPr>
          <p:cNvSpPr/>
          <p:nvPr/>
        </p:nvSpPr>
        <p:spPr>
          <a:xfrm>
            <a:off x="5056566" y="934735"/>
            <a:ext cx="24561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>
                <a:solidFill>
                  <a:schemeClr val="accent1"/>
                </a:solidFill>
              </a:rPr>
              <a:t>78 × (100 – 42)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A1DFAAB-9C6F-4128-B908-8F6FC32E239A}"/>
              </a:ext>
            </a:extLst>
          </p:cNvPr>
          <p:cNvSpPr/>
          <p:nvPr/>
        </p:nvSpPr>
        <p:spPr>
          <a:xfrm>
            <a:off x="116681" y="3284042"/>
            <a:ext cx="618361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95300" marR="313055">
              <a:spcAft>
                <a:spcPts val="0"/>
              </a:spcAft>
              <a:tabLst>
                <a:tab pos="457200" algn="l"/>
              </a:tabLst>
            </a:pPr>
            <a:r>
              <a:rPr lang="en-GB" sz="2400" b="1" dirty="0">
                <a:solidFill>
                  <a:srgbClr val="253746"/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There are 78 sheets of stamps. Each originally had 100 stamps but 42 on each sheet have been sold. How many stamps are left?</a:t>
            </a:r>
            <a:endParaRPr lang="en-GB" sz="2400" b="1" dirty="0">
              <a:solidFill>
                <a:srgbClr val="253746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95300" marR="313055">
              <a:spcAft>
                <a:spcPts val="0"/>
              </a:spcAft>
              <a:tabLst>
                <a:tab pos="457200" algn="l"/>
              </a:tabLst>
            </a:pPr>
            <a:r>
              <a:rPr lang="en-GB" sz="2400" b="1" dirty="0">
                <a:solidFill>
                  <a:srgbClr val="253746"/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GB" sz="2400" b="1" dirty="0">
              <a:solidFill>
                <a:srgbClr val="253746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95300" marR="313055">
              <a:spcAft>
                <a:spcPts val="0"/>
              </a:spcAft>
              <a:tabLst>
                <a:tab pos="457200" algn="l"/>
              </a:tabLst>
            </a:pPr>
            <a:r>
              <a:rPr lang="en-GB" sz="2400" b="1" dirty="0">
                <a:solidFill>
                  <a:srgbClr val="253746"/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There are 78 sheets of 100 stamps. In all, 42 stamps have been sold. How many are left?</a:t>
            </a:r>
            <a:endParaRPr lang="en-GB" sz="2400" b="1" dirty="0">
              <a:solidFill>
                <a:srgbClr val="253746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04A03E0-88CE-4D75-AB60-CB8C4661E4FA}"/>
              </a:ext>
            </a:extLst>
          </p:cNvPr>
          <p:cNvGrpSpPr/>
          <p:nvPr/>
        </p:nvGrpSpPr>
        <p:grpSpPr>
          <a:xfrm>
            <a:off x="6084843" y="2862344"/>
            <a:ext cx="2519768" cy="807051"/>
            <a:chOff x="1167141" y="882154"/>
            <a:chExt cx="3359691" cy="913819"/>
          </a:xfrm>
        </p:grpSpPr>
        <p:sp>
          <p:nvSpPr>
            <p:cNvPr id="17" name="Speech Bubble: Rectangle with Corners Rounded 16">
              <a:extLst>
                <a:ext uri="{FF2B5EF4-FFF2-40B4-BE49-F238E27FC236}">
                  <a16:creationId xmlns:a16="http://schemas.microsoft.com/office/drawing/2014/main" id="{CCE4946D-335F-4B55-B37B-47DB5EDF1D9D}"/>
                </a:ext>
              </a:extLst>
            </p:cNvPr>
            <p:cNvSpPr/>
            <p:nvPr/>
          </p:nvSpPr>
          <p:spPr>
            <a:xfrm>
              <a:off x="1167141" y="882154"/>
              <a:ext cx="3205731" cy="913819"/>
            </a:xfrm>
            <a:prstGeom prst="wedgeRoundRectCallout">
              <a:avLst>
                <a:gd name="adj1" fmla="val -27827"/>
                <a:gd name="adj2" fmla="val 26284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Which number sentence goes with which problem? 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33B9B6C-6765-430A-9DA4-1371C70DC9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218911" y="1073812"/>
              <a:ext cx="307921" cy="519867"/>
            </a:xfrm>
            <a:prstGeom prst="rect">
              <a:avLst/>
            </a:prstGeom>
          </p:spPr>
        </p:pic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92C08304-18DF-4B42-B6ED-8B3872691954}"/>
              </a:ext>
            </a:extLst>
          </p:cNvPr>
          <p:cNvSpPr/>
          <p:nvPr/>
        </p:nvSpPr>
        <p:spPr>
          <a:xfrm>
            <a:off x="1889606" y="5807810"/>
            <a:ext cx="29546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C00000"/>
                </a:solidFill>
              </a:rPr>
              <a:t>78 × 100 – 42</a:t>
            </a:r>
            <a:r>
              <a:rPr lang="en-GB" sz="2800" b="1" dirty="0">
                <a:solidFill>
                  <a:schemeClr val="accent1"/>
                </a:solidFill>
              </a:rPr>
              <a:t>			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078F114-011D-464A-B948-FD37249DAA5E}"/>
              </a:ext>
            </a:extLst>
          </p:cNvPr>
          <p:cNvSpPr/>
          <p:nvPr/>
        </p:nvSpPr>
        <p:spPr>
          <a:xfrm>
            <a:off x="1901373" y="4336424"/>
            <a:ext cx="29546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C00000"/>
                </a:solidFill>
              </a:rPr>
              <a:t>78 × (100 – 42)</a:t>
            </a:r>
            <a:r>
              <a:rPr lang="en-GB" sz="2800" b="1" dirty="0">
                <a:solidFill>
                  <a:schemeClr val="accent1"/>
                </a:solidFill>
              </a:rPr>
              <a:t>		</a:t>
            </a:r>
          </a:p>
        </p:txBody>
      </p:sp>
      <p:sp>
        <p:nvSpPr>
          <p:cNvPr id="21" name="Speech Bubble: Rectangle with Corners Rounded 20">
            <a:extLst>
              <a:ext uri="{FF2B5EF4-FFF2-40B4-BE49-F238E27FC236}">
                <a16:creationId xmlns:a16="http://schemas.microsoft.com/office/drawing/2014/main" id="{88E2D168-6AC2-47C8-A718-373065DC8D1C}"/>
              </a:ext>
            </a:extLst>
          </p:cNvPr>
          <p:cNvSpPr/>
          <p:nvPr/>
        </p:nvSpPr>
        <p:spPr>
          <a:xfrm>
            <a:off x="6075047" y="4733403"/>
            <a:ext cx="2954655" cy="1380338"/>
          </a:xfrm>
          <a:prstGeom prst="wedgeRoundRectCallout">
            <a:avLst>
              <a:gd name="adj1" fmla="val -78667"/>
              <a:gd name="adj2" fmla="val 48298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Using brackets can help us to record what calculations are necessary to solve a problem and the order in which they need to be carried out.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2378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6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Day 3: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Solve multi-step word problems: Use brackets to record the necessary calculations.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DFAFC84-6017-4BFB-8DF4-0EEBB9D933BD}"/>
              </a:ext>
            </a:extLst>
          </p:cNvPr>
          <p:cNvSpPr/>
          <p:nvPr/>
        </p:nvSpPr>
        <p:spPr>
          <a:xfrm>
            <a:off x="928989" y="919618"/>
            <a:ext cx="72329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253746"/>
                </a:solidFill>
              </a:rPr>
              <a:t>Magda orders three books.</a:t>
            </a:r>
          </a:p>
          <a:p>
            <a:r>
              <a:rPr lang="en-GB" sz="2400" b="1" dirty="0">
                <a:solidFill>
                  <a:srgbClr val="253746"/>
                </a:solidFill>
              </a:rPr>
              <a:t>Each costs £3.95 and the postage and packing for each book is £1.95. </a:t>
            </a:r>
          </a:p>
          <a:p>
            <a:r>
              <a:rPr lang="en-GB" sz="2400" b="1" dirty="0">
                <a:solidFill>
                  <a:srgbClr val="253746"/>
                </a:solidFill>
              </a:rPr>
              <a:t>What is the total cost?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0F9B0BC-15CE-4F28-B46D-9CB636125421}"/>
              </a:ext>
            </a:extLst>
          </p:cNvPr>
          <p:cNvGrpSpPr/>
          <p:nvPr/>
        </p:nvGrpSpPr>
        <p:grpSpPr>
          <a:xfrm>
            <a:off x="2961884" y="2555300"/>
            <a:ext cx="3182645" cy="911367"/>
            <a:chOff x="2961884" y="2555300"/>
            <a:chExt cx="3182645" cy="911367"/>
          </a:xfrm>
        </p:grpSpPr>
        <p:sp>
          <p:nvSpPr>
            <p:cNvPr id="7" name="Speech Bubble: Rectangle with Corners Rounded 6">
              <a:extLst>
                <a:ext uri="{FF2B5EF4-FFF2-40B4-BE49-F238E27FC236}">
                  <a16:creationId xmlns:a16="http://schemas.microsoft.com/office/drawing/2014/main" id="{FEDC99D0-1C45-4A3F-8DF2-BF6654933D4F}"/>
                </a:ext>
              </a:extLst>
            </p:cNvPr>
            <p:cNvSpPr/>
            <p:nvPr/>
          </p:nvSpPr>
          <p:spPr>
            <a:xfrm>
              <a:off x="2961884" y="2555300"/>
              <a:ext cx="2925061" cy="911367"/>
            </a:xfrm>
            <a:prstGeom prst="wedgeRoundRectCallout">
              <a:avLst>
                <a:gd name="adj1" fmla="val -67356"/>
                <a:gd name="adj2" fmla="val -39285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Write a number sentence using brackets to show what needs to be done.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F674C8C1-EDC8-4F78-9460-E0EA44CD34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1140" y="2767946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CE2BA9DD-11A5-4A89-81F7-990E6BA255DD}"/>
              </a:ext>
            </a:extLst>
          </p:cNvPr>
          <p:cNvSpPr/>
          <p:nvPr/>
        </p:nvSpPr>
        <p:spPr>
          <a:xfrm>
            <a:off x="1090694" y="4848678"/>
            <a:ext cx="72329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253746"/>
                </a:solidFill>
              </a:rPr>
              <a:t>Note that 3 × £3.95 + £1.95 would mean that £1.95 would be the postage and packing for all three books! 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64BE9C0-4BA8-4AD2-8D25-BE0EFFE44481}"/>
              </a:ext>
            </a:extLst>
          </p:cNvPr>
          <p:cNvSpPr/>
          <p:nvPr/>
        </p:nvSpPr>
        <p:spPr>
          <a:xfrm>
            <a:off x="3122803" y="3964506"/>
            <a:ext cx="2603222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rgbClr val="C00000"/>
                </a:solidFill>
              </a:rPr>
              <a:t>3 × (£3.95 + £1.95)</a:t>
            </a:r>
          </a:p>
        </p:txBody>
      </p:sp>
    </p:spTree>
    <p:extLst>
      <p:ext uri="{BB962C8B-B14F-4D97-AF65-F5344CB8AC3E}">
        <p14:creationId xmlns:p14="http://schemas.microsoft.com/office/powerpoint/2010/main" val="564886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50154" y="6206954"/>
            <a:ext cx="719921" cy="365125"/>
          </a:xfrm>
        </p:spPr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8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70593" y="6206955"/>
            <a:ext cx="3723776" cy="365125"/>
          </a:xfrm>
        </p:spPr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11599D-87D0-4053-B513-02BAEC1461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0" t="6308" r="9249" b="42079"/>
          <a:stretch/>
        </p:blipFill>
        <p:spPr>
          <a:xfrm>
            <a:off x="114300" y="118532"/>
            <a:ext cx="5110568" cy="45880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903CD51-DB0A-4906-ABA1-A33A98E7D6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77" t="62804" r="8575" b="9198"/>
          <a:stretch/>
        </p:blipFill>
        <p:spPr>
          <a:xfrm>
            <a:off x="3747756" y="3511003"/>
            <a:ext cx="5281944" cy="2542674"/>
          </a:xfrm>
          <a:prstGeom prst="rect">
            <a:avLst/>
          </a:prstGeom>
          <a:ln>
            <a:solidFill>
              <a:srgbClr val="FFC000"/>
            </a:solidFill>
          </a:ln>
        </p:spPr>
      </p:pic>
      <p:grpSp>
        <p:nvGrpSpPr>
          <p:cNvPr id="11" name="Group 10"/>
          <p:cNvGrpSpPr/>
          <p:nvPr/>
        </p:nvGrpSpPr>
        <p:grpSpPr>
          <a:xfrm>
            <a:off x="5815541" y="4355562"/>
            <a:ext cx="1713640" cy="1139460"/>
            <a:chOff x="1834709" y="4015907"/>
            <a:chExt cx="1606379" cy="935174"/>
          </a:xfrm>
        </p:grpSpPr>
        <p:sp>
          <p:nvSpPr>
            <p:cNvPr id="14" name="Rounded Rectangle 13"/>
            <p:cNvSpPr/>
            <p:nvPr/>
          </p:nvSpPr>
          <p:spPr>
            <a:xfrm>
              <a:off x="1834709" y="4015907"/>
              <a:ext cx="1606379" cy="495328"/>
            </a:xfrm>
            <a:prstGeom prst="roundRect">
              <a:avLst>
                <a:gd name="adj" fmla="val 42473"/>
              </a:avLst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/>
                  </a:solidFill>
                </a:rPr>
                <a:t>Challenge</a:t>
              </a:r>
              <a:endParaRPr lang="en-GB" sz="2400" b="1" dirty="0">
                <a:solidFill>
                  <a:schemeClr val="tx1"/>
                </a:solidFill>
              </a:endParaRPr>
            </a:p>
          </p:txBody>
        </p:sp>
        <p:pic>
          <p:nvPicPr>
            <p:cNvPr id="15" name="Picture 2" descr="Related image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44755">
              <a:off x="2170831" y="4345600"/>
              <a:ext cx="388517" cy="605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02394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9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480194" y="2008800"/>
            <a:ext cx="8130503" cy="3680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  <a:buClr>
                <a:schemeClr val="accent2"/>
              </a:buClr>
            </a:pPr>
            <a:r>
              <a:rPr lang="en-US" sz="2400" b="1" dirty="0">
                <a:solidFill>
                  <a:srgbClr val="253746"/>
                </a:solidFill>
              </a:rPr>
              <a:t>Objectives</a:t>
            </a:r>
            <a:endParaRPr lang="en-GB" sz="2400" b="1" dirty="0">
              <a:solidFill>
                <a:srgbClr val="253746"/>
              </a:solidFill>
            </a:endParaRPr>
          </a:p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1</a:t>
            </a:r>
          </a:p>
          <a:p>
            <a:pPr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Use knowledge of the order of operations and brackets to carry out calculations.</a:t>
            </a:r>
          </a:p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</a:t>
            </a:r>
          </a:p>
          <a:p>
            <a:pPr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Explore the order of operations using brackets, for example, 2 + 1 × 3 = 5 and (2 + 1) × 3 = 9.</a:t>
            </a:r>
          </a:p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3</a:t>
            </a:r>
          </a:p>
          <a:p>
            <a:pPr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Solve multi-step word problems.                                                                         Use brackets to record the necessary calculations.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4F3FED-3247-4F55-BF8A-D1D9E087C650}"/>
              </a:ext>
            </a:extLst>
          </p:cNvPr>
          <p:cNvSpPr txBox="1"/>
          <p:nvPr/>
        </p:nvSpPr>
        <p:spPr>
          <a:xfrm>
            <a:off x="116680" y="16610"/>
            <a:ext cx="893810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253746"/>
                </a:solidFill>
              </a:rPr>
              <a:t> More Place Value, Addition, Subtraction </a:t>
            </a:r>
          </a:p>
          <a:p>
            <a:pPr algn="ctr"/>
            <a:r>
              <a:rPr lang="en-GB" sz="2400" b="1" dirty="0">
                <a:solidFill>
                  <a:srgbClr val="253746"/>
                </a:solidFill>
              </a:rPr>
              <a:t>Using brackets and order of operations in solving addition/subtraction problems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92675F0-AEB7-4166-ADC1-94A7FF4B9CE2}"/>
              </a:ext>
            </a:extLst>
          </p:cNvPr>
          <p:cNvGrpSpPr/>
          <p:nvPr/>
        </p:nvGrpSpPr>
        <p:grpSpPr>
          <a:xfrm>
            <a:off x="1290729" y="1009642"/>
            <a:ext cx="6344904" cy="1009650"/>
            <a:chOff x="943742" y="1418496"/>
            <a:chExt cx="6344904" cy="100965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549EE84-DF6F-4B2C-9CCE-DDA2CB78DD68}"/>
                </a:ext>
              </a:extLst>
            </p:cNvPr>
            <p:cNvSpPr txBox="1"/>
            <p:nvPr/>
          </p:nvSpPr>
          <p:spPr>
            <a:xfrm>
              <a:off x="1802246" y="1729083"/>
              <a:ext cx="5486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rgbClr val="253746"/>
                  </a:solidFill>
                </a:rPr>
                <a:t>Well Done!  You’ve completed this unit.</a:t>
              </a:r>
            </a:p>
          </p:txBody>
        </p:sp>
        <p:pic>
          <p:nvPicPr>
            <p:cNvPr id="14" name="Picture 3" descr="N:\Documents\Website\Wagtail Website\User Manuel for HT\Smiley-face.png">
              <a:extLst>
                <a:ext uri="{FF2B5EF4-FFF2-40B4-BE49-F238E27FC236}">
                  <a16:creationId xmlns:a16="http://schemas.microsoft.com/office/drawing/2014/main" id="{FEE9B402-DC2F-4E44-A651-97A0F1F827E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3742" y="1418496"/>
              <a:ext cx="1019175" cy="1009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441597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1613</TotalTime>
  <Words>1355</Words>
  <Application>Microsoft Office PowerPoint</Application>
  <PresentationFormat>On-screen Show (4:3)</PresentationFormat>
  <Paragraphs>134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MS Mincho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KPress</cp:lastModifiedBy>
  <cp:revision>168</cp:revision>
  <dcterms:created xsi:type="dcterms:W3CDTF">2018-09-13T11:08:58Z</dcterms:created>
  <dcterms:modified xsi:type="dcterms:W3CDTF">2021-01-08T11:59:33Z</dcterms:modified>
</cp:coreProperties>
</file>