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6" r:id="rId2"/>
    <p:sldId id="267" r:id="rId3"/>
    <p:sldId id="274" r:id="rId4"/>
    <p:sldId id="275" r:id="rId5"/>
    <p:sldId id="276" r:id="rId6"/>
    <p:sldId id="269" r:id="rId7"/>
    <p:sldId id="270" r:id="rId8"/>
    <p:sldId id="271" r:id="rId9"/>
    <p:sldId id="272" r:id="rId10"/>
    <p:sldId id="27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Eight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274" y="0"/>
            <a:ext cx="9190326" cy="690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544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928" y="0"/>
            <a:ext cx="9195089" cy="692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43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7DB565-24E7-4310-99DB-7CE6B9C82A9B}"/>
              </a:ext>
            </a:extLst>
          </p:cNvPr>
          <p:cNvSpPr/>
          <p:nvPr/>
        </p:nvSpPr>
        <p:spPr>
          <a:xfrm>
            <a:off x="225083" y="196948"/>
            <a:ext cx="9636370" cy="19976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9E87A4-12AF-4D25-B73C-26EFDC1BF253}"/>
              </a:ext>
            </a:extLst>
          </p:cNvPr>
          <p:cNvSpPr txBox="1"/>
          <p:nvPr/>
        </p:nvSpPr>
        <p:spPr>
          <a:xfrm>
            <a:off x="429064" y="287813"/>
            <a:ext cx="92776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predominant emotion in </a:t>
            </a:r>
            <a:r>
              <a:rPr lang="en-GB" sz="2800" b="1" dirty="0"/>
              <a:t>Chapter 14 </a:t>
            </a:r>
            <a:r>
              <a:rPr lang="en-GB" sz="2800" dirty="0"/>
              <a:t>is the feeling of </a:t>
            </a:r>
            <a:r>
              <a:rPr lang="en-GB" sz="2800" b="1" u="sng" dirty="0">
                <a:solidFill>
                  <a:srgbClr val="FF0000"/>
                </a:solidFill>
              </a:rPr>
              <a:t>anxiousness</a:t>
            </a:r>
            <a:r>
              <a:rPr lang="en-GB" sz="2800" dirty="0"/>
              <a:t>. Sort the words below into three groups: </a:t>
            </a:r>
            <a:r>
              <a:rPr lang="en-GB" sz="2800" b="1" u="sng" dirty="0">
                <a:solidFill>
                  <a:srgbClr val="FF0000"/>
                </a:solidFill>
              </a:rPr>
              <a:t>synonyms of anxious</a:t>
            </a:r>
            <a:r>
              <a:rPr lang="en-GB" sz="2800" dirty="0"/>
              <a:t>, </a:t>
            </a:r>
            <a:r>
              <a:rPr lang="en-GB" sz="2800" b="1" u="sng" dirty="0">
                <a:solidFill>
                  <a:srgbClr val="FF0000"/>
                </a:solidFill>
              </a:rPr>
              <a:t>antonyms of anxious </a:t>
            </a:r>
            <a:r>
              <a:rPr lang="en-GB" sz="2800" dirty="0"/>
              <a:t>and </a:t>
            </a:r>
            <a:r>
              <a:rPr lang="en-GB" sz="2800" b="1" u="sng" dirty="0">
                <a:solidFill>
                  <a:srgbClr val="FF0000"/>
                </a:solidFill>
              </a:rPr>
              <a:t>words that don’t fit into either category</a:t>
            </a:r>
            <a:r>
              <a:rPr lang="en-GB" sz="2800" dirty="0"/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97EEE7-5C29-45A1-A807-91A09F303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434" y="259252"/>
            <a:ext cx="1873004" cy="1873004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7265BE9-43B6-4BAD-98B8-F17365CA0DE4}"/>
              </a:ext>
            </a:extLst>
          </p:cNvPr>
          <p:cNvSpPr/>
          <p:nvPr/>
        </p:nvSpPr>
        <p:spPr>
          <a:xfrm>
            <a:off x="429064" y="2518117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DBA472-0AE4-4BAE-B559-A760657F5BBA}"/>
              </a:ext>
            </a:extLst>
          </p:cNvPr>
          <p:cNvSpPr txBox="1"/>
          <p:nvPr/>
        </p:nvSpPr>
        <p:spPr>
          <a:xfrm>
            <a:off x="548640" y="2785404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nervous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461E9BC-A9DE-4416-B09C-BCD9D0789E89}"/>
              </a:ext>
            </a:extLst>
          </p:cNvPr>
          <p:cNvSpPr/>
          <p:nvPr/>
        </p:nvSpPr>
        <p:spPr>
          <a:xfrm>
            <a:off x="429064" y="3910819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D61E8C-7610-4B26-981C-9E109A5395DE}"/>
              </a:ext>
            </a:extLst>
          </p:cNvPr>
          <p:cNvSpPr txBox="1"/>
          <p:nvPr/>
        </p:nvSpPr>
        <p:spPr>
          <a:xfrm>
            <a:off x="548640" y="4178106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confident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9B19B8C-126F-4BDD-BF75-2C3524503E05}"/>
              </a:ext>
            </a:extLst>
          </p:cNvPr>
          <p:cNvSpPr/>
          <p:nvPr/>
        </p:nvSpPr>
        <p:spPr>
          <a:xfrm>
            <a:off x="429064" y="5303521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C48876-1AFB-47A7-A3CC-C1DC6E09D297}"/>
              </a:ext>
            </a:extLst>
          </p:cNvPr>
          <p:cNvSpPr txBox="1"/>
          <p:nvPr/>
        </p:nvSpPr>
        <p:spPr>
          <a:xfrm>
            <a:off x="548640" y="5570808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agitated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57D0FF5-342E-4D59-9F27-534B722D7E93}"/>
              </a:ext>
            </a:extLst>
          </p:cNvPr>
          <p:cNvSpPr/>
          <p:nvPr/>
        </p:nvSpPr>
        <p:spPr>
          <a:xfrm>
            <a:off x="4261338" y="2518117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D12CDA-8CEF-457A-A427-2431AC9BC4C1}"/>
              </a:ext>
            </a:extLst>
          </p:cNvPr>
          <p:cNvSpPr txBox="1"/>
          <p:nvPr/>
        </p:nvSpPr>
        <p:spPr>
          <a:xfrm>
            <a:off x="4426633" y="2785404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triumphant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8DAB341-0215-439C-AC19-128238A25C41}"/>
              </a:ext>
            </a:extLst>
          </p:cNvPr>
          <p:cNvSpPr/>
          <p:nvPr/>
        </p:nvSpPr>
        <p:spPr>
          <a:xfrm>
            <a:off x="8093612" y="2489982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AB3B6C-4518-4FF9-ADED-7E3CB7EF07CB}"/>
              </a:ext>
            </a:extLst>
          </p:cNvPr>
          <p:cNvSpPr txBox="1"/>
          <p:nvPr/>
        </p:nvSpPr>
        <p:spPr>
          <a:xfrm>
            <a:off x="8213188" y="2757269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perturbed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FF47675-3456-41E8-96B3-5A480C2B5D5E}"/>
              </a:ext>
            </a:extLst>
          </p:cNvPr>
          <p:cNvSpPr/>
          <p:nvPr/>
        </p:nvSpPr>
        <p:spPr>
          <a:xfrm>
            <a:off x="4261338" y="3969808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1AEB2-9B10-4600-BA39-92341B30DED2}"/>
              </a:ext>
            </a:extLst>
          </p:cNvPr>
          <p:cNvSpPr txBox="1"/>
          <p:nvPr/>
        </p:nvSpPr>
        <p:spPr>
          <a:xfrm>
            <a:off x="4380914" y="4237095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devious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0642801-F4FB-4E3C-93F0-9125DD7A7E2E}"/>
              </a:ext>
            </a:extLst>
          </p:cNvPr>
          <p:cNvSpPr/>
          <p:nvPr/>
        </p:nvSpPr>
        <p:spPr>
          <a:xfrm>
            <a:off x="4261338" y="5303521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BF8644-5860-4514-BF0E-2C9CF87034BE}"/>
              </a:ext>
            </a:extLst>
          </p:cNvPr>
          <p:cNvSpPr txBox="1"/>
          <p:nvPr/>
        </p:nvSpPr>
        <p:spPr>
          <a:xfrm>
            <a:off x="4380914" y="5570808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fretful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A92943E-1D79-4186-812E-AA075B6E32BD}"/>
              </a:ext>
            </a:extLst>
          </p:cNvPr>
          <p:cNvSpPr/>
          <p:nvPr/>
        </p:nvSpPr>
        <p:spPr>
          <a:xfrm>
            <a:off x="8092440" y="3941672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064E02-8B97-4756-A96A-EAB771E8CB94}"/>
              </a:ext>
            </a:extLst>
          </p:cNvPr>
          <p:cNvSpPr txBox="1"/>
          <p:nvPr/>
        </p:nvSpPr>
        <p:spPr>
          <a:xfrm>
            <a:off x="8212016" y="4208959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self-assured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682F63-8152-4E4E-9D8B-3264BC643388}"/>
              </a:ext>
            </a:extLst>
          </p:cNvPr>
          <p:cNvSpPr/>
          <p:nvPr/>
        </p:nvSpPr>
        <p:spPr>
          <a:xfrm>
            <a:off x="8092440" y="5303521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A5EC7FA-4988-4C03-89BA-B67184F5F94D}"/>
              </a:ext>
            </a:extLst>
          </p:cNvPr>
          <p:cNvSpPr txBox="1"/>
          <p:nvPr/>
        </p:nvSpPr>
        <p:spPr>
          <a:xfrm>
            <a:off x="8212016" y="5570808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educated</a:t>
            </a:r>
          </a:p>
        </p:txBody>
      </p:sp>
    </p:spTree>
    <p:extLst>
      <p:ext uri="{BB962C8B-B14F-4D97-AF65-F5344CB8AC3E}">
        <p14:creationId xmlns:p14="http://schemas.microsoft.com/office/powerpoint/2010/main" val="375147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7DB565-24E7-4310-99DB-7CE6B9C82A9B}"/>
              </a:ext>
            </a:extLst>
          </p:cNvPr>
          <p:cNvSpPr/>
          <p:nvPr/>
        </p:nvSpPr>
        <p:spPr>
          <a:xfrm>
            <a:off x="225083" y="196948"/>
            <a:ext cx="963637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9E87A4-12AF-4D25-B73C-26EFDC1BF253}"/>
              </a:ext>
            </a:extLst>
          </p:cNvPr>
          <p:cNvSpPr txBox="1"/>
          <p:nvPr/>
        </p:nvSpPr>
        <p:spPr>
          <a:xfrm>
            <a:off x="429064" y="287813"/>
            <a:ext cx="9277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ANSWERS: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97EEE7-5C29-45A1-A807-91A09F303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434" y="259252"/>
            <a:ext cx="1873004" cy="1873004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7265BE9-43B6-4BAD-98B8-F17365CA0DE4}"/>
              </a:ext>
            </a:extLst>
          </p:cNvPr>
          <p:cNvSpPr/>
          <p:nvPr/>
        </p:nvSpPr>
        <p:spPr>
          <a:xfrm>
            <a:off x="429064" y="2518117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DBA472-0AE4-4BAE-B559-A760657F5BBA}"/>
              </a:ext>
            </a:extLst>
          </p:cNvPr>
          <p:cNvSpPr txBox="1"/>
          <p:nvPr/>
        </p:nvSpPr>
        <p:spPr>
          <a:xfrm>
            <a:off x="548640" y="2785404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nervous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461E9BC-A9DE-4416-B09C-BCD9D0789E89}"/>
              </a:ext>
            </a:extLst>
          </p:cNvPr>
          <p:cNvSpPr/>
          <p:nvPr/>
        </p:nvSpPr>
        <p:spPr>
          <a:xfrm>
            <a:off x="429064" y="3910819"/>
            <a:ext cx="2989385" cy="112541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D61E8C-7610-4B26-981C-9E109A5395DE}"/>
              </a:ext>
            </a:extLst>
          </p:cNvPr>
          <p:cNvSpPr txBox="1"/>
          <p:nvPr/>
        </p:nvSpPr>
        <p:spPr>
          <a:xfrm>
            <a:off x="548640" y="4178106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confident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9B19B8C-126F-4BDD-BF75-2C3524503E05}"/>
              </a:ext>
            </a:extLst>
          </p:cNvPr>
          <p:cNvSpPr/>
          <p:nvPr/>
        </p:nvSpPr>
        <p:spPr>
          <a:xfrm>
            <a:off x="429064" y="5303521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C48876-1AFB-47A7-A3CC-C1DC6E09D297}"/>
              </a:ext>
            </a:extLst>
          </p:cNvPr>
          <p:cNvSpPr txBox="1"/>
          <p:nvPr/>
        </p:nvSpPr>
        <p:spPr>
          <a:xfrm>
            <a:off x="548640" y="5570808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agitated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57D0FF5-342E-4D59-9F27-534B722D7E93}"/>
              </a:ext>
            </a:extLst>
          </p:cNvPr>
          <p:cNvSpPr/>
          <p:nvPr/>
        </p:nvSpPr>
        <p:spPr>
          <a:xfrm>
            <a:off x="4261338" y="2518117"/>
            <a:ext cx="2989385" cy="1125415"/>
          </a:xfrm>
          <a:prstGeom prst="round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D12CDA-8CEF-457A-A427-2431AC9BC4C1}"/>
              </a:ext>
            </a:extLst>
          </p:cNvPr>
          <p:cNvSpPr txBox="1"/>
          <p:nvPr/>
        </p:nvSpPr>
        <p:spPr>
          <a:xfrm>
            <a:off x="4426633" y="2785404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triumphant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8DAB341-0215-439C-AC19-128238A25C41}"/>
              </a:ext>
            </a:extLst>
          </p:cNvPr>
          <p:cNvSpPr/>
          <p:nvPr/>
        </p:nvSpPr>
        <p:spPr>
          <a:xfrm>
            <a:off x="8093612" y="2489982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AB3B6C-4518-4FF9-ADED-7E3CB7EF07CB}"/>
              </a:ext>
            </a:extLst>
          </p:cNvPr>
          <p:cNvSpPr txBox="1"/>
          <p:nvPr/>
        </p:nvSpPr>
        <p:spPr>
          <a:xfrm>
            <a:off x="8213188" y="2757269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perturbed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FF47675-3456-41E8-96B3-5A480C2B5D5E}"/>
              </a:ext>
            </a:extLst>
          </p:cNvPr>
          <p:cNvSpPr/>
          <p:nvPr/>
        </p:nvSpPr>
        <p:spPr>
          <a:xfrm>
            <a:off x="4261338" y="3969808"/>
            <a:ext cx="2989385" cy="1125415"/>
          </a:xfrm>
          <a:prstGeom prst="round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1AEB2-9B10-4600-BA39-92341B30DED2}"/>
              </a:ext>
            </a:extLst>
          </p:cNvPr>
          <p:cNvSpPr txBox="1"/>
          <p:nvPr/>
        </p:nvSpPr>
        <p:spPr>
          <a:xfrm>
            <a:off x="4380914" y="4237095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devious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0642801-F4FB-4E3C-93F0-9125DD7A7E2E}"/>
              </a:ext>
            </a:extLst>
          </p:cNvPr>
          <p:cNvSpPr/>
          <p:nvPr/>
        </p:nvSpPr>
        <p:spPr>
          <a:xfrm>
            <a:off x="4261338" y="5303521"/>
            <a:ext cx="2989385" cy="1125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BF8644-5860-4514-BF0E-2C9CF87034BE}"/>
              </a:ext>
            </a:extLst>
          </p:cNvPr>
          <p:cNvSpPr txBox="1"/>
          <p:nvPr/>
        </p:nvSpPr>
        <p:spPr>
          <a:xfrm>
            <a:off x="4380914" y="5570808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fretful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A92943E-1D79-4186-812E-AA075B6E32BD}"/>
              </a:ext>
            </a:extLst>
          </p:cNvPr>
          <p:cNvSpPr/>
          <p:nvPr/>
        </p:nvSpPr>
        <p:spPr>
          <a:xfrm>
            <a:off x="8092440" y="3941672"/>
            <a:ext cx="2989385" cy="112541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064E02-8B97-4756-A96A-EAB771E8CB94}"/>
              </a:ext>
            </a:extLst>
          </p:cNvPr>
          <p:cNvSpPr txBox="1"/>
          <p:nvPr/>
        </p:nvSpPr>
        <p:spPr>
          <a:xfrm>
            <a:off x="8212016" y="4208959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self-assured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682F63-8152-4E4E-9D8B-3264BC643388}"/>
              </a:ext>
            </a:extLst>
          </p:cNvPr>
          <p:cNvSpPr/>
          <p:nvPr/>
        </p:nvSpPr>
        <p:spPr>
          <a:xfrm>
            <a:off x="8092440" y="5303521"/>
            <a:ext cx="2989385" cy="1125415"/>
          </a:xfrm>
          <a:prstGeom prst="round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A5EC7FA-4988-4C03-89BA-B67184F5F94D}"/>
              </a:ext>
            </a:extLst>
          </p:cNvPr>
          <p:cNvSpPr txBox="1"/>
          <p:nvPr/>
        </p:nvSpPr>
        <p:spPr>
          <a:xfrm>
            <a:off x="8212016" y="5570808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educated</a:t>
            </a:r>
          </a:p>
        </p:txBody>
      </p:sp>
    </p:spTree>
    <p:extLst>
      <p:ext uri="{BB962C8B-B14F-4D97-AF65-F5344CB8AC3E}">
        <p14:creationId xmlns:p14="http://schemas.microsoft.com/office/powerpoint/2010/main" val="1413450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EE363D-AF87-438D-83F1-7DA96E670E4E}"/>
              </a:ext>
            </a:extLst>
          </p:cNvPr>
          <p:cNvSpPr/>
          <p:nvPr/>
        </p:nvSpPr>
        <p:spPr>
          <a:xfrm>
            <a:off x="239151" y="239151"/>
            <a:ext cx="9706707" cy="1828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962157-905E-4892-A615-737A5522C520}"/>
              </a:ext>
            </a:extLst>
          </p:cNvPr>
          <p:cNvSpPr txBox="1"/>
          <p:nvPr/>
        </p:nvSpPr>
        <p:spPr>
          <a:xfrm>
            <a:off x="478301" y="368721"/>
            <a:ext cx="9608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In </a:t>
            </a:r>
            <a:r>
              <a:rPr lang="en-GB" sz="3200" b="1" dirty="0"/>
              <a:t>Chapter 14</a:t>
            </a:r>
            <a:r>
              <a:rPr lang="en-GB" sz="3200" dirty="0"/>
              <a:t>, Gaia and Ade experience different emotions. What emotions do they experience and what is your evidence?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FCE452-CF87-4DEA-9A85-6A82BE4D5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008" y="307489"/>
            <a:ext cx="1760462" cy="17604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A5CADD-6D1C-4986-AC1B-E6C83BFC9C05}"/>
              </a:ext>
            </a:extLst>
          </p:cNvPr>
          <p:cNvSpPr txBox="1"/>
          <p:nvPr/>
        </p:nvSpPr>
        <p:spPr>
          <a:xfrm>
            <a:off x="1275125" y="2461457"/>
            <a:ext cx="97629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B050"/>
                </a:solidFill>
              </a:rPr>
              <a:t>Ade feels protective towards his mum.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093F7B-DB8B-4D27-A369-79FEC118981D}"/>
              </a:ext>
            </a:extLst>
          </p:cNvPr>
          <p:cNvSpPr txBox="1"/>
          <p:nvPr/>
        </p:nvSpPr>
        <p:spPr>
          <a:xfrm>
            <a:off x="239151" y="4000230"/>
            <a:ext cx="11706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B050"/>
                </a:solidFill>
              </a:rPr>
              <a:t>Both Ade and Gaia feel nervous about being outside.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73007B-D7DD-4BE0-A794-EFE93E20A297}"/>
              </a:ext>
            </a:extLst>
          </p:cNvPr>
          <p:cNvSpPr txBox="1"/>
          <p:nvPr/>
        </p:nvSpPr>
        <p:spPr>
          <a:xfrm>
            <a:off x="775722" y="5539004"/>
            <a:ext cx="11169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B050"/>
                </a:solidFill>
              </a:rPr>
              <a:t>Gaia especially seems a little curious and a bit daring.</a:t>
            </a:r>
          </a:p>
        </p:txBody>
      </p:sp>
    </p:spTree>
    <p:extLst>
      <p:ext uri="{BB962C8B-B14F-4D97-AF65-F5344CB8AC3E}">
        <p14:creationId xmlns:p14="http://schemas.microsoft.com/office/powerpoint/2010/main" val="139095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403" y="0"/>
            <a:ext cx="9176905" cy="686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52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99" y="0"/>
            <a:ext cx="9093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02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-1"/>
            <a:ext cx="9144433" cy="687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89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295" y="0"/>
            <a:ext cx="9204614" cy="692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107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6A019C-4F1C-4624-A8A4-136C6A217D72}"/>
</file>

<file path=customXml/itemProps2.xml><?xml version="1.0" encoding="utf-8"?>
<ds:datastoreItem xmlns:ds="http://schemas.openxmlformats.org/officeDocument/2006/customXml" ds:itemID="{420715B6-D3F8-4100-905E-76EDDAAC1587}"/>
</file>

<file path=customXml/itemProps3.xml><?xml version="1.0" encoding="utf-8"?>
<ds:datastoreItem xmlns:ds="http://schemas.openxmlformats.org/officeDocument/2006/customXml" ds:itemID="{23CADDE6-C4D6-4F8B-9065-D11BDA127E7D}"/>
</file>

<file path=docProps/app.xml><?xml version="1.0" encoding="utf-8"?>
<Properties xmlns="http://schemas.openxmlformats.org/officeDocument/2006/extended-properties" xmlns:vt="http://schemas.openxmlformats.org/officeDocument/2006/docPropsVTypes">
  <TotalTime>1655</TotalTime>
  <Words>119</Words>
  <Application>Microsoft Office PowerPoint</Application>
  <PresentationFormat>Widescreen</PresentationFormat>
  <Paragraphs>28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35</cp:revision>
  <dcterms:created xsi:type="dcterms:W3CDTF">2017-06-13T10:14:11Z</dcterms:created>
  <dcterms:modified xsi:type="dcterms:W3CDTF">2021-01-14T15:44:36Z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