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3" r:id="rId5"/>
  </p:sldMasterIdLst>
  <p:notesMasterIdLst>
    <p:notesMasterId r:id="rId20"/>
  </p:notesMasterIdLst>
  <p:sldIdLst>
    <p:sldId id="339" r:id="rId6"/>
    <p:sldId id="340" r:id="rId7"/>
    <p:sldId id="341" r:id="rId8"/>
    <p:sldId id="310" r:id="rId9"/>
    <p:sldId id="328" r:id="rId10"/>
    <p:sldId id="331" r:id="rId11"/>
    <p:sldId id="332" r:id="rId12"/>
    <p:sldId id="329" r:id="rId13"/>
    <p:sldId id="333" r:id="rId14"/>
    <p:sldId id="343" r:id="rId15"/>
    <p:sldId id="338" r:id="rId16"/>
    <p:sldId id="321" r:id="rId17"/>
    <p:sldId id="307" r:id="rId18"/>
    <p:sldId id="342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EA7600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17" autoAdjust="0"/>
    <p:restoredTop sz="85986" autoAdjust="0"/>
  </p:normalViewPr>
  <p:slideViewPr>
    <p:cSldViewPr snapToGrid="0">
      <p:cViewPr varScale="1">
        <p:scale>
          <a:sx n="63" d="100"/>
          <a:sy n="63" d="100"/>
        </p:scale>
        <p:origin x="163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42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k Barwick" userId="a840bca8-ab8f-498d-9fe6-1d70d1b0b672" providerId="ADAL" clId="{4F7F9E19-EAFB-4FAB-9C26-CEA91D1E78EF}"/>
    <pc:docChg chg="modSld">
      <pc:chgData name="Nick Barwick" userId="a840bca8-ab8f-498d-9fe6-1d70d1b0b672" providerId="ADAL" clId="{4F7F9E19-EAFB-4FAB-9C26-CEA91D1E78EF}" dt="2020-12-16T10:32:14.491" v="19" actId="6549"/>
      <pc:docMkLst>
        <pc:docMk/>
      </pc:docMkLst>
      <pc:sldChg chg="modSp mod">
        <pc:chgData name="Nick Barwick" userId="a840bca8-ab8f-498d-9fe6-1d70d1b0b672" providerId="ADAL" clId="{4F7F9E19-EAFB-4FAB-9C26-CEA91D1E78EF}" dt="2020-12-16T10:32:14.491" v="19" actId="6549"/>
        <pc:sldMkLst>
          <pc:docMk/>
          <pc:sldMk cId="1361606156" sldId="337"/>
        </pc:sldMkLst>
        <pc:spChg chg="mod">
          <ac:chgData name="Nick Barwick" userId="a840bca8-ab8f-498d-9fe6-1d70d1b0b672" providerId="ADAL" clId="{4F7F9E19-EAFB-4FAB-9C26-CEA91D1E78EF}" dt="2020-12-16T10:32:14.491" v="19" actId="6549"/>
          <ac:spMkLst>
            <pc:docMk/>
            <pc:sldMk cId="1361606156" sldId="337"/>
            <ac:spMk id="4" creationId="{F9B104D7-5CC7-EE42-A14B-52F89BD440B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19/02/2021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Ask one third of the class (including children working towards ARE) to write, in 3 minutes, as many fractions equivalent to </a:t>
            </a:r>
            <a:r>
              <a:rPr lang="en-GB" sz="1200" baseline="30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1200" baseline="-25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as they can. Ask another third of the class to write as many fractions equivalent to </a:t>
            </a:r>
            <a:r>
              <a:rPr lang="en-GB" sz="1200" baseline="30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1200" baseline="-25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as they can, and the remaining third to write as many fractions equivalent to </a:t>
            </a:r>
            <a:r>
              <a:rPr lang="en-GB" sz="1200" baseline="30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1200" baseline="-25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GB" sz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630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800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9595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6979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0638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6980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705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5604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097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5-maths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5-maths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64C67C1-2FEC-41FF-9C37-A794BDB64C40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57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306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71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115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956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6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195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596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3219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0822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>
              <a:solidFill>
                <a:prstClr val="white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BD0A3D1-DF55-4BD8-8ACB-B89DB24B9883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45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.jp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5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347662"/>
            <a:ext cx="8448675" cy="616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822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0493" y="396259"/>
            <a:ext cx="3505200" cy="50577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45902" y="396259"/>
            <a:ext cx="1133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endParaRPr lang="en-GB" sz="2800"/>
          </a:p>
        </p:txBody>
      </p:sp>
    </p:spTree>
    <p:extLst>
      <p:ext uri="{BB962C8B-B14F-4D97-AF65-F5344CB8AC3E}">
        <p14:creationId xmlns:p14="http://schemas.microsoft.com/office/powerpoint/2010/main" val="17298436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364883" y="348922"/>
            <a:ext cx="3376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Investigation: </a:t>
            </a:r>
            <a:r>
              <a:rPr lang="en-GB" sz="2000" b="1" i="1" dirty="0">
                <a:solidFill>
                  <a:srgbClr val="5B9BD5">
                    <a:lumMod val="75000"/>
                  </a:srgbClr>
                </a:solidFill>
              </a:rPr>
              <a:t>Adult Sheet</a:t>
            </a:r>
          </a:p>
        </p:txBody>
      </p:sp>
      <p:pic>
        <p:nvPicPr>
          <p:cNvPr id="3" name="Picture 2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EF97ADC6-410E-F64C-9D56-BFF611DF93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441" y="125500"/>
            <a:ext cx="4836736" cy="6464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364883" y="710844"/>
            <a:ext cx="1076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973549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98077" y="169084"/>
            <a:ext cx="34372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Investigation: </a:t>
            </a:r>
            <a:r>
              <a:rPr lang="en-GB" sz="2000" b="1" i="1" dirty="0">
                <a:solidFill>
                  <a:srgbClr val="5B9BD5">
                    <a:lumMod val="75000"/>
                  </a:srgbClr>
                </a:solidFill>
              </a:rPr>
              <a:t>Child Sheet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14C9E3D-2B8D-3142-80BA-564CDB3316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468" y="169084"/>
            <a:ext cx="5115595" cy="6407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98077" y="569194"/>
            <a:ext cx="1076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953827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49235F-0388-4806-92FC-B32255E4CF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7706" y="1219030"/>
            <a:ext cx="6606074" cy="3673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A7EB740-D36B-48E8-8AAF-1581D28881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715" y="5041842"/>
            <a:ext cx="8228795" cy="825174"/>
          </a:xfrm>
          <a:prstGeom prst="rect">
            <a:avLst/>
          </a:prstGeom>
          <a:ln>
            <a:solidFill>
              <a:srgbClr val="FFC000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3770292" y="5037656"/>
            <a:ext cx="1713640" cy="1139460"/>
            <a:chOff x="1834709" y="4015907"/>
            <a:chExt cx="1606379" cy="935174"/>
          </a:xfrm>
        </p:grpSpPr>
        <p:sp>
          <p:nvSpPr>
            <p:cNvPr id="14" name="Rounded Rectangle 13"/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Challenge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70831" y="43456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ctangle 2"/>
          <p:cNvSpPr/>
          <p:nvPr/>
        </p:nvSpPr>
        <p:spPr>
          <a:xfrm>
            <a:off x="116681" y="-35383"/>
            <a:ext cx="37019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1600" dirty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Yellow –</a:t>
            </a:r>
            <a:r>
              <a:rPr lang="en-GB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sz="1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Do questions </a:t>
            </a:r>
            <a:r>
              <a:rPr lang="en-GB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9 to 16, then write their own groups of three </a:t>
            </a:r>
            <a:r>
              <a:rPr lang="en-GB" sz="1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fractions</a:t>
            </a:r>
          </a:p>
          <a:p>
            <a:pPr hangingPunct="0">
              <a:spcAft>
                <a:spcPts val="0"/>
              </a:spcAft>
            </a:pPr>
            <a:r>
              <a:rPr lang="en-GB" sz="1600" dirty="0" smtClean="0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Orange </a:t>
            </a:r>
            <a:r>
              <a:rPr lang="en-GB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S</a:t>
            </a:r>
            <a:r>
              <a:rPr lang="en-GB" sz="1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tart </a:t>
            </a:r>
            <a:r>
              <a:rPr lang="en-GB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at question 5 and do as many as they can. </a:t>
            </a:r>
            <a:endParaRPr lang="en-GB" sz="16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1600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Red –</a:t>
            </a:r>
            <a:r>
              <a:rPr lang="en-GB" sz="1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do </a:t>
            </a:r>
            <a:r>
              <a:rPr lang="en-GB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the first 10. </a:t>
            </a:r>
            <a:endParaRPr lang="en-GB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63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652" y="216267"/>
            <a:ext cx="8307590" cy="615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010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5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2</a:t>
            </a:fld>
            <a:endParaRPr lang="en-GB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629" y="649094"/>
            <a:ext cx="4766776" cy="60723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4514" y="649094"/>
            <a:ext cx="3918857" cy="410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178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8745"/>
            <a:ext cx="4030823" cy="675752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5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3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0823" y="258611"/>
            <a:ext cx="4963887" cy="548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553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F63942E-0AAB-421A-BE19-B05FA11061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7" t="8429" r="15001" b="13550"/>
          <a:stretch/>
        </p:blipFill>
        <p:spPr>
          <a:xfrm>
            <a:off x="309398" y="652913"/>
            <a:ext cx="6261611" cy="4923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7BCBCFC1-6900-41E7-916F-36E38A44F8A1}"/>
              </a:ext>
            </a:extLst>
          </p:cNvPr>
          <p:cNvGrpSpPr/>
          <p:nvPr/>
        </p:nvGrpSpPr>
        <p:grpSpPr>
          <a:xfrm>
            <a:off x="6690081" y="548956"/>
            <a:ext cx="1960685" cy="741397"/>
            <a:chOff x="1167141" y="956494"/>
            <a:chExt cx="2614247" cy="839479"/>
          </a:xfrm>
        </p:grpSpPr>
        <p:sp>
          <p:nvSpPr>
            <p:cNvPr id="14" name="Speech Bubble: Rectangle with Corners Rounded 13">
              <a:extLst>
                <a:ext uri="{FF2B5EF4-FFF2-40B4-BE49-F238E27FC236}">
                  <a16:creationId xmlns:a16="http://schemas.microsoft.com/office/drawing/2014/main" id="{63898057-62FE-42E9-A576-CDCB3256D05D}"/>
                </a:ext>
              </a:extLst>
            </p:cNvPr>
            <p:cNvSpPr/>
            <p:nvPr/>
          </p:nvSpPr>
          <p:spPr>
            <a:xfrm>
              <a:off x="1167141" y="1074204"/>
              <a:ext cx="2614247" cy="721769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What does this image show us?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314163B-1907-45F4-9FB4-248A6F57CA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44284" y="956494"/>
              <a:ext cx="307921" cy="519866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2F936CC-A4DC-4C5B-83D8-FC1046A51871}"/>
              </a:ext>
            </a:extLst>
          </p:cNvPr>
          <p:cNvGrpSpPr/>
          <p:nvPr/>
        </p:nvGrpSpPr>
        <p:grpSpPr>
          <a:xfrm>
            <a:off x="6649426" y="3165230"/>
            <a:ext cx="2535652" cy="1298128"/>
            <a:chOff x="3297183" y="3180424"/>
            <a:chExt cx="2535652" cy="1167619"/>
          </a:xfrm>
        </p:grpSpPr>
        <p:sp>
          <p:nvSpPr>
            <p:cNvPr id="20" name="Speech Bubble: Rectangle with Corners Rounded 19">
              <a:extLst>
                <a:ext uri="{FF2B5EF4-FFF2-40B4-BE49-F238E27FC236}">
                  <a16:creationId xmlns:a16="http://schemas.microsoft.com/office/drawing/2014/main" id="{91009AFA-B314-49B5-9C30-60F566B995F6}"/>
                </a:ext>
              </a:extLst>
            </p:cNvPr>
            <p:cNvSpPr/>
            <p:nvPr/>
          </p:nvSpPr>
          <p:spPr>
            <a:xfrm>
              <a:off x="3297183" y="3180424"/>
              <a:ext cx="2185176" cy="1167619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 3 </a:t>
              </a:r>
              <a:r>
                <a:rPr lang="en-GB" sz="1600" b="1" kern="0" dirty="0">
                  <a:solidFill>
                    <a:srgbClr val="253746"/>
                  </a:solidFill>
                </a:rPr>
                <a:t>minutes write as many fractions equivalent to </a:t>
              </a:r>
            </a:p>
            <a:p>
              <a:pPr lvl="0" algn="ctr" defTabSz="914400">
                <a:defRPr/>
              </a:pPr>
              <a:r>
                <a:rPr lang="en-GB" sz="1600" b="1" baseline="30000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GB" sz="1600" b="1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GB" sz="1600" b="1" baseline="-25000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3,</a:t>
              </a:r>
              <a:r>
                <a:rPr lang="en-GB" sz="1600" b="1" baseline="30000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1</a:t>
              </a:r>
              <a:r>
                <a:rPr lang="en-GB" sz="1600" b="1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GB" sz="1600" b="1" baseline="-25000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4,</a:t>
              </a:r>
              <a:r>
                <a:rPr lang="en-GB" sz="1600" b="1" baseline="30000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1600" b="1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or</a:t>
              </a:r>
              <a:r>
                <a:rPr lang="en-GB" sz="1600" b="1" baseline="30000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 1</a:t>
              </a:r>
              <a:r>
                <a:rPr lang="en-GB" sz="1600" b="1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GB" sz="1600" b="1" baseline="-25000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r>
                <a:rPr kumimoji="0" lang="en-GB" sz="1600" b="1" u="none" strike="noStrike" kern="0" cap="none" spc="0" normalizeH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cs typeface="Times New Roman" panose="02020603050405020304" pitchFamily="18" charset="0"/>
                </a:rPr>
                <a:t>s you can.</a:t>
              </a:r>
              <a:endParaRPr kumimoji="0" lang="en-GB" sz="1600" b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B18D676A-8E77-4010-B974-FFE3AFAF91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9446" y="3429000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R</a:t>
            </a:r>
            <a:r>
              <a:rPr kumimoji="0" lang="en-GB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evise</a:t>
            </a:r>
            <a:r>
              <a:rPr kumimoji="0" lang="en-GB" sz="2000" b="1" i="0" u="none" strike="noStrike" kern="1200" cap="none" spc="0" normalizeH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comparing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fractions with related denominators using equivalence.</a:t>
            </a:r>
          </a:p>
        </p:txBody>
      </p:sp>
    </p:spTree>
    <p:extLst>
      <p:ext uri="{BB962C8B-B14F-4D97-AF65-F5344CB8AC3E}">
        <p14:creationId xmlns:p14="http://schemas.microsoft.com/office/powerpoint/2010/main" val="206697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R</a:t>
            </a:r>
            <a:r>
              <a:rPr kumimoji="0" lang="en-GB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evise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comparing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fractions with related denominators using equivalence.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5EDAC2-14C2-48F2-9489-14F77F188CCC}"/>
              </a:ext>
            </a:extLst>
          </p:cNvPr>
          <p:cNvSpPr txBox="1"/>
          <p:nvPr/>
        </p:nvSpPr>
        <p:spPr>
          <a:xfrm>
            <a:off x="1828800" y="7489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baseline="30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</a:t>
            </a:r>
            <a:r>
              <a:rPr lang="en-GB" sz="2800" b="1" baseline="30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800" b="1" dirty="0">
              <a:solidFill>
                <a:schemeClr val="accent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6843D11-1C25-49D7-928B-56CC01CC6F9A}"/>
              </a:ext>
            </a:extLst>
          </p:cNvPr>
          <p:cNvGrpSpPr/>
          <p:nvPr/>
        </p:nvGrpSpPr>
        <p:grpSpPr>
          <a:xfrm>
            <a:off x="296641" y="1010513"/>
            <a:ext cx="3452648" cy="1107865"/>
            <a:chOff x="1167141" y="1074204"/>
            <a:chExt cx="4603531" cy="1047116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84C48B44-4941-405F-B6FB-3AEDABBF71BC}"/>
                </a:ext>
              </a:extLst>
            </p:cNvPr>
            <p:cNvSpPr/>
            <p:nvPr/>
          </p:nvSpPr>
          <p:spPr>
            <a:xfrm>
              <a:off x="1167141" y="1074204"/>
              <a:ext cx="4603531" cy="1047116"/>
            </a:xfrm>
            <a:prstGeom prst="wedgeRoundRectCallout">
              <a:avLst>
                <a:gd name="adj1" fmla="val -45778"/>
                <a:gd name="adj2" fmla="val -66539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Which do you think is bigger?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If we don’t have the fraction wall to look at, can you remember how we can check which fraction is bigger?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3DFBC0F-4B12-4553-B55B-9AB169171E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67141" y="1200981"/>
              <a:ext cx="307921" cy="519866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C310558-EFCC-473A-A088-34C51FE68570}"/>
              </a:ext>
            </a:extLst>
          </p:cNvPr>
          <p:cNvGrpSpPr/>
          <p:nvPr/>
        </p:nvGrpSpPr>
        <p:grpSpPr>
          <a:xfrm>
            <a:off x="5840128" y="991520"/>
            <a:ext cx="2844291" cy="911367"/>
            <a:chOff x="5502166" y="1959092"/>
            <a:chExt cx="2844291" cy="911367"/>
          </a:xfrm>
        </p:grpSpPr>
        <p:sp>
          <p:nvSpPr>
            <p:cNvPr id="16" name="Speech Bubble: Rectangle with Corners Rounded 15">
              <a:extLst>
                <a:ext uri="{FF2B5EF4-FFF2-40B4-BE49-F238E27FC236}">
                  <a16:creationId xmlns:a16="http://schemas.microsoft.com/office/drawing/2014/main" id="{D74DB237-942F-448A-9AF0-70F55C19D798}"/>
                </a:ext>
              </a:extLst>
            </p:cNvPr>
            <p:cNvSpPr/>
            <p:nvPr/>
          </p:nvSpPr>
          <p:spPr>
            <a:xfrm>
              <a:off x="5502166" y="1959092"/>
              <a:ext cx="2728821" cy="911367"/>
            </a:xfrm>
            <a:prstGeom prst="wedgeRoundRectCallout">
              <a:avLst>
                <a:gd name="adj1" fmla="val -69667"/>
                <a:gd name="adj2" fmla="val 558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‘Thirds group’ </a:t>
              </a:r>
            </a:p>
            <a:p>
              <a:pPr lvl="0" algn="ctr" defTabSz="914400">
                <a:defRPr/>
              </a:pPr>
              <a:r>
                <a:rPr lang="en-GB" sz="1600" b="1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How many ninths are the same as </a:t>
              </a:r>
              <a:r>
                <a:rPr lang="en-GB" sz="1600" b="1" baseline="30000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GB" sz="1600" b="1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GB" sz="1600" b="1" baseline="-25000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GB" sz="1600" b="1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?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A8F1344-8F10-492B-BA39-7EB44DA0D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15516" y="2185212"/>
              <a:ext cx="230941" cy="459126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7BEF3322-ACFC-44B9-9891-1AD91270D7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7" t="8429" r="15001" b="13550"/>
          <a:stretch/>
        </p:blipFill>
        <p:spPr>
          <a:xfrm>
            <a:off x="296641" y="2293459"/>
            <a:ext cx="5542318" cy="4004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6A7E74-4E3D-48C5-8BA0-C62B3FE39A59}"/>
              </a:ext>
            </a:extLst>
          </p:cNvPr>
          <p:cNvSpPr/>
          <p:nvPr/>
        </p:nvSpPr>
        <p:spPr>
          <a:xfrm>
            <a:off x="412111" y="3250897"/>
            <a:ext cx="3529268" cy="212834"/>
          </a:xfrm>
          <a:prstGeom prst="rect">
            <a:avLst/>
          </a:pr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BAF76B4-4331-4269-857C-8BD5C2E12D59}"/>
              </a:ext>
            </a:extLst>
          </p:cNvPr>
          <p:cNvSpPr/>
          <p:nvPr/>
        </p:nvSpPr>
        <p:spPr>
          <a:xfrm>
            <a:off x="436797" y="5082636"/>
            <a:ext cx="3529268" cy="212834"/>
          </a:xfrm>
          <a:prstGeom prst="rect">
            <a:avLst/>
          </a:pr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3805B82-5447-409B-B34D-10581696E52B}"/>
              </a:ext>
            </a:extLst>
          </p:cNvPr>
          <p:cNvSpPr txBox="1"/>
          <p:nvPr/>
        </p:nvSpPr>
        <p:spPr>
          <a:xfrm>
            <a:off x="5805223" y="3429000"/>
            <a:ext cx="292666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baseline="30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&lt;    </a:t>
            </a:r>
            <a:r>
              <a:rPr lang="en-GB" sz="2800" b="1" baseline="30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GB" sz="1400" b="1" dirty="0">
              <a:solidFill>
                <a:schemeClr val="accent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en-GB" sz="2800" b="1" baseline="30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GB" sz="2800" b="1" baseline="30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&lt;    </a:t>
            </a:r>
            <a:r>
              <a:rPr lang="en-GB" sz="2800" b="1" baseline="30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47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5EDAC2-14C2-48F2-9489-14F77F188CCC}"/>
              </a:ext>
            </a:extLst>
          </p:cNvPr>
          <p:cNvSpPr txBox="1"/>
          <p:nvPr/>
        </p:nvSpPr>
        <p:spPr>
          <a:xfrm>
            <a:off x="1828800" y="7489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baseline="30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</a:t>
            </a:r>
            <a:r>
              <a:rPr lang="en-GB" sz="2800" b="1" baseline="30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6843D11-1C25-49D7-928B-56CC01CC6F9A}"/>
              </a:ext>
            </a:extLst>
          </p:cNvPr>
          <p:cNvGrpSpPr/>
          <p:nvPr/>
        </p:nvGrpSpPr>
        <p:grpSpPr>
          <a:xfrm>
            <a:off x="424971" y="639805"/>
            <a:ext cx="2873769" cy="737543"/>
            <a:chOff x="1338248" y="368942"/>
            <a:chExt cx="3831693" cy="835116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84C48B44-4941-405F-B6FB-3AEDABBF71BC}"/>
                </a:ext>
              </a:extLst>
            </p:cNvPr>
            <p:cNvSpPr/>
            <p:nvPr/>
          </p:nvSpPr>
          <p:spPr>
            <a:xfrm>
              <a:off x="1338248" y="557415"/>
              <a:ext cx="3666439" cy="646643"/>
            </a:xfrm>
            <a:prstGeom prst="wedgeRoundRectCallout">
              <a:avLst>
                <a:gd name="adj1" fmla="val -64680"/>
                <a:gd name="adj2" fmla="val 12616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Which do you think is bigger? 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3DFBC0F-4B12-4553-B55B-9AB169171E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62020" y="368942"/>
              <a:ext cx="307921" cy="519866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C310558-EFCC-473A-A088-34C51FE68570}"/>
              </a:ext>
            </a:extLst>
          </p:cNvPr>
          <p:cNvGrpSpPr/>
          <p:nvPr/>
        </p:nvGrpSpPr>
        <p:grpSpPr>
          <a:xfrm>
            <a:off x="5893054" y="643247"/>
            <a:ext cx="2844291" cy="911367"/>
            <a:chOff x="5502166" y="1959092"/>
            <a:chExt cx="2844291" cy="911367"/>
          </a:xfrm>
        </p:grpSpPr>
        <p:sp>
          <p:nvSpPr>
            <p:cNvPr id="16" name="Speech Bubble: Rectangle with Corners Rounded 15">
              <a:extLst>
                <a:ext uri="{FF2B5EF4-FFF2-40B4-BE49-F238E27FC236}">
                  <a16:creationId xmlns:a16="http://schemas.microsoft.com/office/drawing/2014/main" id="{D74DB237-942F-448A-9AF0-70F55C19D798}"/>
                </a:ext>
              </a:extLst>
            </p:cNvPr>
            <p:cNvSpPr/>
            <p:nvPr/>
          </p:nvSpPr>
          <p:spPr>
            <a:xfrm>
              <a:off x="5502166" y="1959092"/>
              <a:ext cx="2728821" cy="911367"/>
            </a:xfrm>
            <a:prstGeom prst="wedgeRoundRectCallout">
              <a:avLst>
                <a:gd name="adj1" fmla="val -69667"/>
                <a:gd name="adj2" fmla="val 558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‘Quarters group’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How many </a:t>
              </a:r>
              <a:r>
                <a:rPr lang="en-GB" sz="1600" b="1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twelfths</a:t>
              </a: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are the same as </a:t>
              </a:r>
              <a:r>
                <a:rPr kumimoji="0" lang="en-GB" sz="16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kumimoji="0" lang="en-GB" sz="1600" b="1" i="0" u="none" strike="noStrike" kern="1200" cap="none" spc="0" normalizeH="0" baseline="-2500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?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A8F1344-8F10-492B-BA39-7EB44DA0D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15516" y="2185212"/>
              <a:ext cx="230941" cy="459126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7BEF3322-ACFC-44B9-9891-1AD91270D7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7" t="8429" r="15001" b="13550"/>
          <a:stretch/>
        </p:blipFill>
        <p:spPr>
          <a:xfrm>
            <a:off x="262905" y="1886497"/>
            <a:ext cx="5542318" cy="4004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6A7E74-4E3D-48C5-8BA0-C62B3FE39A59}"/>
              </a:ext>
            </a:extLst>
          </p:cNvPr>
          <p:cNvSpPr/>
          <p:nvPr/>
        </p:nvSpPr>
        <p:spPr>
          <a:xfrm>
            <a:off x="391236" y="3152036"/>
            <a:ext cx="3957842" cy="212834"/>
          </a:xfrm>
          <a:prstGeom prst="rect">
            <a:avLst/>
          </a:pr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BAF76B4-4331-4269-857C-8BD5C2E12D59}"/>
              </a:ext>
            </a:extLst>
          </p:cNvPr>
          <p:cNvSpPr/>
          <p:nvPr/>
        </p:nvSpPr>
        <p:spPr>
          <a:xfrm>
            <a:off x="391235" y="5589952"/>
            <a:ext cx="3957841" cy="212834"/>
          </a:xfrm>
          <a:prstGeom prst="rect">
            <a:avLst/>
          </a:pr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3805B82-5447-409B-B34D-10581696E52B}"/>
              </a:ext>
            </a:extLst>
          </p:cNvPr>
          <p:cNvSpPr txBox="1"/>
          <p:nvPr/>
        </p:nvSpPr>
        <p:spPr>
          <a:xfrm>
            <a:off x="5805223" y="3429000"/>
            <a:ext cx="292666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baseline="30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kumimoji="0" lang="en-GB" sz="2800" b="1" i="0" u="none" strike="noStrike" kern="1200" cap="none" spc="0" normalizeH="0" baseline="-2500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&lt;    </a:t>
            </a:r>
            <a:r>
              <a:rPr lang="en-GB" sz="2800" b="1" baseline="30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3000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kumimoji="0" lang="en-GB" sz="2800" b="1" i="0" u="none" strike="noStrike" kern="1200" cap="none" spc="0" normalizeH="0" baseline="30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noProof="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kumimoji="0" lang="en-GB" sz="2800" b="1" i="0" u="none" strike="noStrike" kern="1200" cap="none" spc="0" normalizeH="0" baseline="-25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&lt;    </a:t>
            </a:r>
            <a:r>
              <a:rPr lang="en-GB" sz="2800" b="1" baseline="30000" noProof="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R</a:t>
            </a:r>
            <a:r>
              <a:rPr kumimoji="0" lang="en-GB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evise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comparing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fractions with related denominators using equivalence.</a:t>
            </a:r>
          </a:p>
        </p:txBody>
      </p:sp>
    </p:spTree>
    <p:extLst>
      <p:ext uri="{BB962C8B-B14F-4D97-AF65-F5344CB8AC3E}">
        <p14:creationId xmlns:p14="http://schemas.microsoft.com/office/powerpoint/2010/main" val="195326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5EDAC2-14C2-48F2-9489-14F77F188CCC}"/>
              </a:ext>
            </a:extLst>
          </p:cNvPr>
          <p:cNvSpPr txBox="1"/>
          <p:nvPr/>
        </p:nvSpPr>
        <p:spPr>
          <a:xfrm>
            <a:off x="1828800" y="7489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baseline="30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</a:t>
            </a:r>
            <a:r>
              <a:rPr kumimoji="0" lang="en-GB" sz="2800" b="1" i="0" u="none" strike="noStrike" kern="1200" cap="none" spc="0" normalizeH="0" baseline="3000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6843D11-1C25-49D7-928B-56CC01CC6F9A}"/>
              </a:ext>
            </a:extLst>
          </p:cNvPr>
          <p:cNvGrpSpPr/>
          <p:nvPr/>
        </p:nvGrpSpPr>
        <p:grpSpPr>
          <a:xfrm>
            <a:off x="412111" y="734478"/>
            <a:ext cx="2675401" cy="587852"/>
            <a:chOff x="1321101" y="554338"/>
            <a:chExt cx="3567202" cy="665621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84C48B44-4941-405F-B6FB-3AEDABBF71BC}"/>
                </a:ext>
              </a:extLst>
            </p:cNvPr>
            <p:cNvSpPr/>
            <p:nvPr/>
          </p:nvSpPr>
          <p:spPr>
            <a:xfrm>
              <a:off x="1321101" y="554338"/>
              <a:ext cx="3567202" cy="646643"/>
            </a:xfrm>
            <a:prstGeom prst="wedgeRoundRectCallout">
              <a:avLst>
                <a:gd name="adj1" fmla="val -64824"/>
                <a:gd name="adj2" fmla="val -30205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Which do you think is bigger? 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3DFBC0F-4B12-4553-B55B-9AB169171E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36511" y="700093"/>
              <a:ext cx="307921" cy="519866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C310558-EFCC-473A-A088-34C51FE68570}"/>
              </a:ext>
            </a:extLst>
          </p:cNvPr>
          <p:cNvGrpSpPr/>
          <p:nvPr/>
        </p:nvGrpSpPr>
        <p:grpSpPr>
          <a:xfrm>
            <a:off x="5935825" y="693796"/>
            <a:ext cx="2844291" cy="911367"/>
            <a:chOff x="5502166" y="1959092"/>
            <a:chExt cx="2844291" cy="911367"/>
          </a:xfrm>
        </p:grpSpPr>
        <p:sp>
          <p:nvSpPr>
            <p:cNvPr id="16" name="Speech Bubble: Rectangle with Corners Rounded 15">
              <a:extLst>
                <a:ext uri="{FF2B5EF4-FFF2-40B4-BE49-F238E27FC236}">
                  <a16:creationId xmlns:a16="http://schemas.microsoft.com/office/drawing/2014/main" id="{D74DB237-942F-448A-9AF0-70F55C19D798}"/>
                </a:ext>
              </a:extLst>
            </p:cNvPr>
            <p:cNvSpPr/>
            <p:nvPr/>
          </p:nvSpPr>
          <p:spPr>
            <a:xfrm>
              <a:off x="5502166" y="1959092"/>
              <a:ext cx="2728821" cy="911367"/>
            </a:xfrm>
            <a:prstGeom prst="wedgeRoundRectCallout">
              <a:avLst>
                <a:gd name="adj1" fmla="val -69667"/>
                <a:gd name="adj2" fmla="val 558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‘</a:t>
              </a:r>
              <a:r>
                <a:rPr lang="en-GB" sz="1600" b="1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Fifth</a:t>
              </a: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 group’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How many tenths are the same as </a:t>
              </a:r>
              <a:r>
                <a:rPr lang="en-GB" sz="1600" b="1" baseline="30000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GB" sz="1600" b="1" baseline="-25000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?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A8F1344-8F10-492B-BA39-7EB44DA0D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15516" y="2185212"/>
              <a:ext cx="230941" cy="459126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7BEF3322-ACFC-44B9-9891-1AD91270D7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7" t="8429" r="15001" b="13550"/>
          <a:stretch/>
        </p:blipFill>
        <p:spPr>
          <a:xfrm>
            <a:off x="230981" y="1855381"/>
            <a:ext cx="5542318" cy="4004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6A7E74-4E3D-48C5-8BA0-C62B3FE39A59}"/>
              </a:ext>
            </a:extLst>
          </p:cNvPr>
          <p:cNvSpPr/>
          <p:nvPr/>
        </p:nvSpPr>
        <p:spPr>
          <a:xfrm>
            <a:off x="346451" y="3419390"/>
            <a:ext cx="2126137" cy="212834"/>
          </a:xfrm>
          <a:prstGeom prst="rect">
            <a:avLst/>
          </a:pr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BAF76B4-4331-4269-857C-8BD5C2E12D59}"/>
              </a:ext>
            </a:extLst>
          </p:cNvPr>
          <p:cNvSpPr/>
          <p:nvPr/>
        </p:nvSpPr>
        <p:spPr>
          <a:xfrm>
            <a:off x="346451" y="4957417"/>
            <a:ext cx="2126137" cy="203615"/>
          </a:xfrm>
          <a:prstGeom prst="rect">
            <a:avLst/>
          </a:pr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3805B82-5447-409B-B34D-10581696E52B}"/>
              </a:ext>
            </a:extLst>
          </p:cNvPr>
          <p:cNvSpPr txBox="1"/>
          <p:nvPr/>
        </p:nvSpPr>
        <p:spPr>
          <a:xfrm>
            <a:off x="5805223" y="3429000"/>
            <a:ext cx="292666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b="1" baseline="30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kumimoji="0" lang="en-GB" sz="2800" b="1" i="0" u="none" strike="noStrike" kern="1200" cap="none" spc="0" normalizeH="0" baseline="-2500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&gt;    </a:t>
            </a:r>
            <a:r>
              <a:rPr lang="en-GB" sz="2800" b="1" baseline="30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kumimoji="0" lang="en-GB" sz="2800" b="1" i="0" u="none" strike="noStrike" kern="1200" cap="none" spc="0" normalizeH="0" baseline="-2500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3000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kumimoji="0" lang="en-GB" sz="2800" b="1" i="0" u="none" strike="noStrike" kern="1200" cap="none" spc="0" normalizeH="0" baseline="30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kumimoji="0" lang="en-GB" sz="2800" b="1" i="0" u="none" strike="noStrike" kern="1200" cap="none" spc="0" normalizeH="0" baseline="-25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lang="en-GB" sz="2800" b="1" i="0" u="none" strike="noStrike" kern="1200" cap="none" spc="0" normalizeH="0" baseline="30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R</a:t>
            </a:r>
            <a:r>
              <a:rPr kumimoji="0" lang="en-GB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evise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comparing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fractions with related denominators using equivalence.</a:t>
            </a:r>
          </a:p>
        </p:txBody>
      </p:sp>
    </p:spTree>
    <p:extLst>
      <p:ext uri="{BB962C8B-B14F-4D97-AF65-F5344CB8AC3E}">
        <p14:creationId xmlns:p14="http://schemas.microsoft.com/office/powerpoint/2010/main" val="141688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0" y="333180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0AB80D-4AC3-4D00-B203-C78B13E52E99}"/>
              </a:ext>
            </a:extLst>
          </p:cNvPr>
          <p:cNvSpPr txBox="1"/>
          <p:nvPr/>
        </p:nvSpPr>
        <p:spPr>
          <a:xfrm>
            <a:off x="1828800" y="7489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800" b="1" baseline="30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		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b="1" baseline="30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GB" sz="2800" b="1" baseline="30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21C5AED-F9EB-4EC0-AAE5-358E89F0F20B}"/>
              </a:ext>
            </a:extLst>
          </p:cNvPr>
          <p:cNvGrpSpPr/>
          <p:nvPr/>
        </p:nvGrpSpPr>
        <p:grpSpPr>
          <a:xfrm>
            <a:off x="228600" y="610865"/>
            <a:ext cx="3035595" cy="805819"/>
            <a:chOff x="5502166" y="1959093"/>
            <a:chExt cx="3035595" cy="805819"/>
          </a:xfrm>
        </p:grpSpPr>
        <p:sp>
          <p:nvSpPr>
            <p:cNvPr id="14" name="Speech Bubble: Rectangle with Corners Rounded 13">
              <a:extLst>
                <a:ext uri="{FF2B5EF4-FFF2-40B4-BE49-F238E27FC236}">
                  <a16:creationId xmlns:a16="http://schemas.microsoft.com/office/drawing/2014/main" id="{222F3D00-4478-4E23-94FE-57AE97192BD5}"/>
                </a:ext>
              </a:extLst>
            </p:cNvPr>
            <p:cNvSpPr/>
            <p:nvPr/>
          </p:nvSpPr>
          <p:spPr>
            <a:xfrm>
              <a:off x="5502166" y="1959093"/>
              <a:ext cx="3035595" cy="619988"/>
            </a:xfrm>
            <a:prstGeom prst="wedgeRoundRectCallout">
              <a:avLst>
                <a:gd name="adj1" fmla="val 63791"/>
                <a:gd name="adj2" fmla="val -41015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dirty="0">
                  <a:solidFill>
                    <a:srgbClr val="253746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What could we do to compare these three fractions? 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0BDC7EB-04B1-43A4-8F82-AC2EC16DEC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77515" y="2305786"/>
              <a:ext cx="230941" cy="459126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09050CB-733D-4C7A-AAB6-3B81B3F0750D}"/>
              </a:ext>
            </a:extLst>
          </p:cNvPr>
          <p:cNvGrpSpPr/>
          <p:nvPr/>
        </p:nvGrpSpPr>
        <p:grpSpPr>
          <a:xfrm>
            <a:off x="5874026" y="629642"/>
            <a:ext cx="2882347" cy="1155141"/>
            <a:chOff x="817087" y="4218353"/>
            <a:chExt cx="3843129" cy="1415836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F7F57ED3-8DC7-4534-A3A1-BFB34A959D37}"/>
                </a:ext>
              </a:extLst>
            </p:cNvPr>
            <p:cNvSpPr/>
            <p:nvPr/>
          </p:nvSpPr>
          <p:spPr>
            <a:xfrm>
              <a:off x="817087" y="4609824"/>
              <a:ext cx="3843129" cy="1024365"/>
            </a:xfrm>
            <a:prstGeom prst="wedgeRoundRectCallout">
              <a:avLst>
                <a:gd name="adj1" fmla="val -69007"/>
                <a:gd name="adj2" fmla="val 812"/>
                <a:gd name="adj3" fmla="val 16667"/>
              </a:avLst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Work in pairs to write them all as eighths. 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47BC276-3ED5-4BB6-95B1-321258E03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3207" y="4218353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5C8A0A1-C0FA-4450-9A4B-3DE2114E38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7" t="8429" r="15001" b="13550"/>
          <a:stretch/>
        </p:blipFill>
        <p:spPr>
          <a:xfrm>
            <a:off x="254109" y="1936802"/>
            <a:ext cx="5542318" cy="4004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BF01BB15-78AE-40C7-A215-B636E2800417}"/>
              </a:ext>
            </a:extLst>
          </p:cNvPr>
          <p:cNvSpPr/>
          <p:nvPr/>
        </p:nvSpPr>
        <p:spPr>
          <a:xfrm>
            <a:off x="376888" y="3207090"/>
            <a:ext cx="3979234" cy="203615"/>
          </a:xfrm>
          <a:prstGeom prst="rect">
            <a:avLst/>
          </a:pr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6FA9E67-E792-4F9D-9112-529881767ADF}"/>
              </a:ext>
            </a:extLst>
          </p:cNvPr>
          <p:cNvSpPr/>
          <p:nvPr/>
        </p:nvSpPr>
        <p:spPr>
          <a:xfrm>
            <a:off x="371783" y="4414463"/>
            <a:ext cx="3333819" cy="225578"/>
          </a:xfrm>
          <a:prstGeom prst="rect">
            <a:avLst/>
          </a:pr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D2A426D-169F-42CE-B036-F9B8279DCF20}"/>
              </a:ext>
            </a:extLst>
          </p:cNvPr>
          <p:cNvSpPr/>
          <p:nvPr/>
        </p:nvSpPr>
        <p:spPr>
          <a:xfrm>
            <a:off x="367834" y="2588631"/>
            <a:ext cx="2657434" cy="222611"/>
          </a:xfrm>
          <a:prstGeom prst="rect">
            <a:avLst/>
          </a:prstGeom>
          <a:solidFill>
            <a:schemeClr val="accent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C23147-C29A-4B04-A476-4BFDB5D523FF}"/>
              </a:ext>
            </a:extLst>
          </p:cNvPr>
          <p:cNvSpPr txBox="1"/>
          <p:nvPr/>
        </p:nvSpPr>
        <p:spPr>
          <a:xfrm>
            <a:off x="6001899" y="3395276"/>
            <a:ext cx="2682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800" b="1" baseline="30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&gt;  </a:t>
            </a:r>
            <a:r>
              <a:rPr lang="en-GB" sz="2800" b="1" baseline="30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  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  </a:t>
            </a:r>
            <a:r>
              <a:rPr lang="en-GB" sz="2800" b="1" baseline="30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GB" sz="2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R</a:t>
            </a:r>
            <a:r>
              <a:rPr kumimoji="0" lang="en-GB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evise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comparing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fractions with related denominators using equivalence.</a:t>
            </a:r>
          </a:p>
        </p:txBody>
      </p:sp>
    </p:spTree>
    <p:extLst>
      <p:ext uri="{BB962C8B-B14F-4D97-AF65-F5344CB8AC3E}">
        <p14:creationId xmlns:p14="http://schemas.microsoft.com/office/powerpoint/2010/main" val="241220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0AB80D-4AC3-4D00-B203-C78B13E52E99}"/>
              </a:ext>
            </a:extLst>
          </p:cNvPr>
          <p:cNvSpPr txBox="1"/>
          <p:nvPr/>
        </p:nvSpPr>
        <p:spPr>
          <a:xfrm>
            <a:off x="1828800" y="74890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3000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kumimoji="0" lang="en-GB" sz="2800" b="1" i="0" u="none" strike="noStrike" kern="1200" cap="none" spc="0" normalizeH="0" baseline="-2500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b="1" baseline="30000" noProof="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noProof="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GB" sz="2800" b="1" baseline="30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4472C4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21C5AED-F9EB-4EC0-AAE5-358E89F0F20B}"/>
              </a:ext>
            </a:extLst>
          </p:cNvPr>
          <p:cNvGrpSpPr/>
          <p:nvPr/>
        </p:nvGrpSpPr>
        <p:grpSpPr>
          <a:xfrm>
            <a:off x="573881" y="1255187"/>
            <a:ext cx="2728821" cy="911367"/>
            <a:chOff x="5502166" y="1959092"/>
            <a:chExt cx="2728821" cy="911367"/>
          </a:xfrm>
        </p:grpSpPr>
        <p:sp>
          <p:nvSpPr>
            <p:cNvPr id="14" name="Speech Bubble: Rectangle with Corners Rounded 13">
              <a:extLst>
                <a:ext uri="{FF2B5EF4-FFF2-40B4-BE49-F238E27FC236}">
                  <a16:creationId xmlns:a16="http://schemas.microsoft.com/office/drawing/2014/main" id="{222F3D00-4478-4E23-94FE-57AE97192BD5}"/>
                </a:ext>
              </a:extLst>
            </p:cNvPr>
            <p:cNvSpPr/>
            <p:nvPr/>
          </p:nvSpPr>
          <p:spPr>
            <a:xfrm>
              <a:off x="5502166" y="1959092"/>
              <a:ext cx="2728821" cy="911367"/>
            </a:xfrm>
            <a:prstGeom prst="wedgeRoundRectCallout">
              <a:avLst>
                <a:gd name="adj1" fmla="val 63791"/>
                <a:gd name="adj2" fmla="val -41015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What could we do to compare these three fractions? 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0BDC7EB-04B1-43A4-8F82-AC2EC16DEC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56095" y="2185212"/>
              <a:ext cx="230941" cy="459126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09050CB-733D-4C7A-AAB6-3B81B3F0750D}"/>
              </a:ext>
            </a:extLst>
          </p:cNvPr>
          <p:cNvGrpSpPr/>
          <p:nvPr/>
        </p:nvGrpSpPr>
        <p:grpSpPr>
          <a:xfrm>
            <a:off x="5305926" y="1011414"/>
            <a:ext cx="3398457" cy="1472328"/>
            <a:chOff x="513198" y="4218353"/>
            <a:chExt cx="4531275" cy="1804606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F7F57ED3-8DC7-4534-A3A1-BFB34A959D37}"/>
                </a:ext>
              </a:extLst>
            </p:cNvPr>
            <p:cNvSpPr/>
            <p:nvPr/>
          </p:nvSpPr>
          <p:spPr>
            <a:xfrm>
              <a:off x="513198" y="4609824"/>
              <a:ext cx="4531275" cy="1413135"/>
            </a:xfrm>
            <a:prstGeom prst="wedgeRoundRectCallout">
              <a:avLst>
                <a:gd name="adj1" fmla="val -69007"/>
                <a:gd name="adj2" fmla="val 812"/>
                <a:gd name="adj3" fmla="val 16667"/>
              </a:avLst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Work in pairs to write them all as thirtieths.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1600" b="1" kern="0" dirty="0">
                  <a:solidFill>
                    <a:srgbClr val="253746"/>
                  </a:solidFill>
                  <a:latin typeface="Calibri" panose="020F0502020204030204"/>
                </a:rPr>
                <a:t>The fraction wall can’t help this time as there are no thirtieths on it!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47BC276-3ED5-4BB6-95B1-321258E03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3207" y="4218353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3C23147-C29A-4B04-A476-4BFDB5D523FF}"/>
              </a:ext>
            </a:extLst>
          </p:cNvPr>
          <p:cNvSpPr txBox="1"/>
          <p:nvPr/>
        </p:nvSpPr>
        <p:spPr>
          <a:xfrm>
            <a:off x="2843302" y="3184193"/>
            <a:ext cx="3591660" cy="124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b="1" baseline="30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   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GB" sz="2800" b="1" baseline="30000" noProof="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noProof="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&gt;  </a:t>
            </a:r>
            <a:r>
              <a:rPr kumimoji="0" lang="en-GB" sz="2800" b="1" i="0" u="none" strike="noStrike" kern="1200" cap="none" spc="0" normalizeH="0" baseline="30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800" b="1" baseline="-25000" dirty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en-GB" sz="2800" b="1" baseline="30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&gt;  </a:t>
            </a:r>
            <a:r>
              <a:rPr lang="en-GB" sz="2800" b="1" baseline="30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  </a:t>
            </a:r>
            <a:r>
              <a:rPr lang="en-GB" sz="2800" b="1" baseline="30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GB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2800" b="1" baseline="-250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73881" y="138645"/>
            <a:ext cx="8130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R</a:t>
            </a:r>
            <a:r>
              <a:rPr kumimoji="0" lang="en-GB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evise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comparing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fractions with related denominators using equivalence.</a:t>
            </a:r>
          </a:p>
        </p:txBody>
      </p:sp>
    </p:spTree>
    <p:extLst>
      <p:ext uri="{BB962C8B-B14F-4D97-AF65-F5344CB8AC3E}">
        <p14:creationId xmlns:p14="http://schemas.microsoft.com/office/powerpoint/2010/main" val="63444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23CBD2-5CEE-4488-A993-74A29D0459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4E7C0F-8E5A-452A-AEB2-DC50D2EB2113}">
  <ds:schemaRefs>
    <ds:schemaRef ds:uri="f5daa0ad-9060-4071-aaa9-9048be3c42a8"/>
    <ds:schemaRef ds:uri="http://purl.org/dc/elements/1.1/"/>
    <ds:schemaRef ds:uri="http://schemas.microsoft.com/office/2006/metadata/properties"/>
    <ds:schemaRef ds:uri="4b756efa-9b49-4f98-968f-46e9b83c250d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A12226B-C892-4214-80DF-1AE17B402394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2090</TotalTime>
  <Words>441</Words>
  <Application>Microsoft Office PowerPoint</Application>
  <PresentationFormat>On-screen Show (4:3)</PresentationFormat>
  <Paragraphs>88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Symbol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ZKhalid</cp:lastModifiedBy>
  <cp:revision>190</cp:revision>
  <dcterms:created xsi:type="dcterms:W3CDTF">2018-09-13T11:08:58Z</dcterms:created>
  <dcterms:modified xsi:type="dcterms:W3CDTF">2021-02-19T16:58:11Z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