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94" r:id="rId2"/>
    <p:sldId id="297" r:id="rId3"/>
    <p:sldId id="308" r:id="rId4"/>
    <p:sldId id="322" r:id="rId5"/>
    <p:sldId id="323" r:id="rId6"/>
    <p:sldId id="324" r:id="rId7"/>
    <p:sldId id="309" r:id="rId8"/>
    <p:sldId id="325" r:id="rId9"/>
    <p:sldId id="310" r:id="rId10"/>
    <p:sldId id="326" r:id="rId11"/>
    <p:sldId id="327" r:id="rId12"/>
    <p:sldId id="328" r:id="rId13"/>
    <p:sldId id="329" r:id="rId14"/>
    <p:sldId id="30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Jones" initials="K" lastIdx="1" clrIdx="0">
    <p:extLst>
      <p:ext uri="{19B8F6BF-5375-455C-9EA6-DF929625EA0E}">
        <p15:presenceInfo xmlns:p15="http://schemas.microsoft.com/office/powerpoint/2012/main" userId="S-1-5-21-2919478267-3485428552-3282576242-11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350"/>
    <a:srgbClr val="253746"/>
    <a:srgbClr val="004A76"/>
    <a:srgbClr val="3F9DA7"/>
    <a:srgbClr val="6EBFC8"/>
    <a:srgbClr val="AED2BC"/>
    <a:srgbClr val="87BB9B"/>
    <a:srgbClr val="F7E3FD"/>
    <a:srgbClr val="6C3FAF"/>
    <a:srgbClr val="563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5451" autoAdjust="0"/>
  </p:normalViewPr>
  <p:slideViewPr>
    <p:cSldViewPr snapToGrid="0">
      <p:cViewPr varScale="1">
        <p:scale>
          <a:sx n="62" d="100"/>
          <a:sy n="62" d="100"/>
        </p:scale>
        <p:origin x="180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5-18T12:25:13.164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19/05/2020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6798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Find and record in a table </a:t>
            </a:r>
            <a:r>
              <a:rPr lang="en-GB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GB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given numbers.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Play ‘Find the fraction’ card game, calculating and collecting fraction amounts.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 many? Finding fractions of amounts Sheet 1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400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2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2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2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chemeClr val="bg1">
                <a:lumMod val="95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bg1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comments" Target="../comments/commen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dirty="0"/>
              <a:t>Year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</a:t>
            </a:r>
            <a:r>
              <a:rPr lang="en-GB" sz="2000" b="1" dirty="0" smtClean="0">
                <a:solidFill>
                  <a:srgbClr val="253746"/>
                </a:solidFill>
              </a:rPr>
              <a:t>2 Tuesday 2</a:t>
            </a:r>
            <a:r>
              <a:rPr lang="en-GB" sz="2000" b="1" baseline="30000" dirty="0" smtClean="0">
                <a:solidFill>
                  <a:srgbClr val="253746"/>
                </a:solidFill>
              </a:rPr>
              <a:t>nd</a:t>
            </a:r>
            <a:r>
              <a:rPr lang="en-GB" sz="2000" b="1" dirty="0" smtClean="0">
                <a:solidFill>
                  <a:srgbClr val="253746"/>
                </a:solidFill>
              </a:rPr>
              <a:t> June</a:t>
            </a:r>
          </a:p>
          <a:p>
            <a:pPr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253746"/>
              </a:solidFill>
            </a:endParaRP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</a:rPr>
              <a:t>LO: Find </a:t>
            </a:r>
            <a:r>
              <a:rPr lang="en-GB" sz="2000" b="1" baseline="30000" dirty="0">
                <a:solidFill>
                  <a:srgbClr val="FF0000"/>
                </a:solidFill>
              </a:rPr>
              <a:t>1</a:t>
            </a:r>
            <a:r>
              <a:rPr lang="en-GB" sz="2000" b="1" dirty="0">
                <a:solidFill>
                  <a:srgbClr val="FF0000"/>
                </a:solidFill>
              </a:rPr>
              <a:t>/</a:t>
            </a:r>
            <a:r>
              <a:rPr lang="en-GB" sz="2000" b="1" baseline="-25000" dirty="0">
                <a:solidFill>
                  <a:srgbClr val="FF0000"/>
                </a:solidFill>
              </a:rPr>
              <a:t>2</a:t>
            </a:r>
            <a:r>
              <a:rPr lang="en-GB" sz="2000" b="1" dirty="0">
                <a:solidFill>
                  <a:srgbClr val="FF0000"/>
                </a:solidFill>
              </a:rPr>
              <a:t>, </a:t>
            </a:r>
            <a:r>
              <a:rPr lang="en-GB" sz="2000" b="1" baseline="30000" dirty="0">
                <a:solidFill>
                  <a:srgbClr val="FF0000"/>
                </a:solidFill>
              </a:rPr>
              <a:t>1</a:t>
            </a:r>
            <a:r>
              <a:rPr lang="en-GB" sz="2000" b="1" dirty="0">
                <a:solidFill>
                  <a:srgbClr val="FF0000"/>
                </a:solidFill>
              </a:rPr>
              <a:t>/</a:t>
            </a:r>
            <a:r>
              <a:rPr lang="en-GB" sz="2000" b="1" baseline="-25000" dirty="0">
                <a:solidFill>
                  <a:srgbClr val="FF0000"/>
                </a:solidFill>
              </a:rPr>
              <a:t>3</a:t>
            </a:r>
            <a:r>
              <a:rPr lang="en-GB" sz="2000" b="1" dirty="0">
                <a:solidFill>
                  <a:srgbClr val="FF0000"/>
                </a:solidFill>
              </a:rPr>
              <a:t>, </a:t>
            </a:r>
            <a:r>
              <a:rPr lang="en-GB" sz="2000" b="1" baseline="30000" dirty="0">
                <a:solidFill>
                  <a:srgbClr val="FF0000"/>
                </a:solidFill>
              </a:rPr>
              <a:t>1</a:t>
            </a:r>
            <a:r>
              <a:rPr lang="en-GB" sz="2000" b="1" dirty="0">
                <a:solidFill>
                  <a:srgbClr val="FF0000"/>
                </a:solidFill>
              </a:rPr>
              <a:t>/</a:t>
            </a:r>
            <a:r>
              <a:rPr lang="en-GB" sz="2000" b="1" baseline="-25000" dirty="0">
                <a:solidFill>
                  <a:srgbClr val="FF0000"/>
                </a:solidFill>
              </a:rPr>
              <a:t>4</a:t>
            </a:r>
            <a:r>
              <a:rPr lang="en-GB" sz="2000" b="1" dirty="0">
                <a:solidFill>
                  <a:srgbClr val="FF0000"/>
                </a:solidFill>
              </a:rPr>
              <a:t>, </a:t>
            </a:r>
            <a:r>
              <a:rPr lang="en-GB" sz="2000" b="1" baseline="30000" dirty="0">
                <a:solidFill>
                  <a:srgbClr val="FF0000"/>
                </a:solidFill>
              </a:rPr>
              <a:t>3</a:t>
            </a:r>
            <a:r>
              <a:rPr lang="en-GB" sz="2000" b="1" dirty="0">
                <a:solidFill>
                  <a:srgbClr val="FF0000"/>
                </a:solidFill>
              </a:rPr>
              <a:t>/</a:t>
            </a:r>
            <a:r>
              <a:rPr lang="en-GB" sz="2000" b="1" baseline="-25000" dirty="0">
                <a:solidFill>
                  <a:srgbClr val="FF0000"/>
                </a:solidFill>
              </a:rPr>
              <a:t>4</a:t>
            </a:r>
            <a:r>
              <a:rPr lang="en-GB" sz="2000" b="1" dirty="0">
                <a:solidFill>
                  <a:srgbClr val="FF0000"/>
                </a:solidFill>
              </a:rPr>
              <a:t> of amounts using sharing and number facts..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1" y="16610"/>
            <a:ext cx="89100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253746"/>
                </a:solidFill>
              </a:rPr>
              <a:t>Fractions.</a:t>
            </a:r>
          </a:p>
          <a:p>
            <a:pPr algn="ctr"/>
            <a:r>
              <a:rPr lang="en-GB" sz="2400" b="1" dirty="0" smtClean="0">
                <a:solidFill>
                  <a:srgbClr val="253746"/>
                </a:solidFill>
              </a:rPr>
              <a:t>Counting </a:t>
            </a:r>
            <a:r>
              <a:rPr lang="en-GB" sz="2400" b="1" dirty="0">
                <a:solidFill>
                  <a:srgbClr val="253746"/>
                </a:solidFill>
              </a:rPr>
              <a:t>in </a:t>
            </a:r>
            <a:r>
              <a:rPr lang="en-GB" sz="2400" b="1" baseline="30000" dirty="0">
                <a:solidFill>
                  <a:srgbClr val="253746"/>
                </a:solidFill>
              </a:rPr>
              <a:t>1</a:t>
            </a:r>
            <a:r>
              <a:rPr lang="en-GB" sz="2400" b="1" dirty="0">
                <a:solidFill>
                  <a:srgbClr val="253746"/>
                </a:solidFill>
              </a:rPr>
              <a:t>/</a:t>
            </a:r>
            <a:r>
              <a:rPr lang="en-GB" sz="2400" b="1" baseline="-25000" dirty="0">
                <a:solidFill>
                  <a:srgbClr val="253746"/>
                </a:solidFill>
              </a:rPr>
              <a:t>2</a:t>
            </a:r>
            <a:r>
              <a:rPr lang="en-GB" sz="2400" b="1" dirty="0">
                <a:solidFill>
                  <a:srgbClr val="253746"/>
                </a:solidFill>
              </a:rPr>
              <a:t>s and </a:t>
            </a:r>
            <a:r>
              <a:rPr lang="en-GB" sz="2400" b="1" baseline="30000" dirty="0">
                <a:solidFill>
                  <a:srgbClr val="253746"/>
                </a:solidFill>
              </a:rPr>
              <a:t>1</a:t>
            </a:r>
            <a:r>
              <a:rPr lang="en-GB" sz="2400" b="1" dirty="0">
                <a:solidFill>
                  <a:srgbClr val="253746"/>
                </a:solidFill>
              </a:rPr>
              <a:t>/</a:t>
            </a:r>
            <a:r>
              <a:rPr lang="en-GB" sz="2400" b="1" baseline="-25000" dirty="0">
                <a:solidFill>
                  <a:srgbClr val="253746"/>
                </a:solidFill>
              </a:rPr>
              <a:t>4</a:t>
            </a:r>
            <a:r>
              <a:rPr lang="en-GB" sz="2400" b="1" dirty="0">
                <a:solidFill>
                  <a:srgbClr val="253746"/>
                </a:solidFill>
              </a:rPr>
              <a:t>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Finding fractions of amounts</a:t>
            </a:r>
          </a:p>
        </p:txBody>
      </p:sp>
    </p:spTree>
    <p:extLst>
      <p:ext uri="{BB962C8B-B14F-4D97-AF65-F5344CB8AC3E}">
        <p14:creationId xmlns:p14="http://schemas.microsoft.com/office/powerpoint/2010/main" val="308610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10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2407861" y="2786618"/>
            <a:ext cx="383630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0" b="1" baseline="-25000" dirty="0">
                <a:latin typeface="Myriad Pro Light"/>
              </a:rPr>
              <a:t>¾</a:t>
            </a:r>
            <a:r>
              <a:rPr lang="en-GB" sz="8000" b="1" dirty="0">
                <a:latin typeface="Myriad Pro Light"/>
              </a:rPr>
              <a:t> </a:t>
            </a:r>
            <a:r>
              <a:rPr lang="en-GB" sz="8000" b="1" baseline="-25000" dirty="0">
                <a:latin typeface="Myriad Pro Light"/>
              </a:rPr>
              <a:t>of 12 = ?</a:t>
            </a:r>
            <a:endParaRPr lang="en-GB" sz="8000" b="1" dirty="0">
              <a:latin typeface="Myriad Pro Light"/>
            </a:endParaRPr>
          </a:p>
        </p:txBody>
      </p:sp>
      <p:sp>
        <p:nvSpPr>
          <p:cNvPr id="7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594656" y="909208"/>
            <a:ext cx="2801678" cy="1569186"/>
          </a:xfrm>
          <a:prstGeom prst="cloudCallout">
            <a:avLst>
              <a:gd name="adj1" fmla="val -53644"/>
              <a:gd name="adj2" fmla="val 68714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Let’s see what the fraction tells us to do.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71781" y="4763674"/>
            <a:ext cx="12394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baseline="30000" dirty="0">
                <a:latin typeface="Myriad Pro Light"/>
              </a:rPr>
              <a:t>3</a:t>
            </a:r>
            <a:r>
              <a:rPr lang="en-GB" sz="6000" b="1" dirty="0">
                <a:latin typeface="Myriad Pro Light"/>
              </a:rPr>
              <a:t>/</a:t>
            </a:r>
            <a:r>
              <a:rPr lang="en-GB" sz="6000" b="1" baseline="-25000" dirty="0">
                <a:latin typeface="Myriad Pro Light"/>
              </a:rPr>
              <a:t>4</a:t>
            </a:r>
            <a:endParaRPr lang="en-GB" sz="6000" b="1" dirty="0">
              <a:latin typeface="Myriad Pro Light"/>
            </a:endParaRP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89582055-5601-46BC-A613-BBEEAD6BF36A}"/>
              </a:ext>
            </a:extLst>
          </p:cNvPr>
          <p:cNvSpPr/>
          <p:nvPr/>
        </p:nvSpPr>
        <p:spPr>
          <a:xfrm flipH="1">
            <a:off x="4940035" y="4936203"/>
            <a:ext cx="3290082" cy="1206893"/>
          </a:xfrm>
          <a:prstGeom prst="homePlate">
            <a:avLst>
              <a:gd name="adj" fmla="val 5555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 The 4 tells us</a:t>
            </a:r>
          </a:p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to share the whole amount between four.</a:t>
            </a: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89582055-5601-46BC-A613-BBEEAD6BF36A}"/>
              </a:ext>
            </a:extLst>
          </p:cNvPr>
          <p:cNvSpPr/>
          <p:nvPr/>
        </p:nvSpPr>
        <p:spPr>
          <a:xfrm>
            <a:off x="525770" y="4565387"/>
            <a:ext cx="3290082" cy="1303960"/>
          </a:xfrm>
          <a:prstGeom prst="homePlate">
            <a:avLst>
              <a:gd name="adj" fmla="val 5555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 The 3 tells us that we want to know what is in </a:t>
            </a:r>
            <a:r>
              <a:rPr lang="en-GB" b="1" dirty="0">
                <a:solidFill>
                  <a:srgbClr val="FF0000"/>
                </a:solidFill>
                <a:latin typeface="Myriad Pro Light" panose="020B0603030403020204" pitchFamily="34" charset="0"/>
              </a:rPr>
              <a:t>three</a:t>
            </a: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 of those groups.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091309" y="668090"/>
            <a:ext cx="25202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b="1" baseline="-25000" dirty="0">
                <a:latin typeface="Myriad Pro Light"/>
              </a:rPr>
              <a:t>¾</a:t>
            </a:r>
            <a:r>
              <a:rPr lang="en-GB" sz="4800" b="1" dirty="0">
                <a:latin typeface="Myriad Pro Light"/>
              </a:rPr>
              <a:t> </a:t>
            </a:r>
            <a:r>
              <a:rPr lang="en-GB" sz="4800" b="1" baseline="-25000" dirty="0">
                <a:latin typeface="Myriad Pro Light"/>
              </a:rPr>
              <a:t>of 12 = ?</a:t>
            </a:r>
            <a:endParaRPr lang="en-GB" sz="4800" b="1" dirty="0">
              <a:latin typeface="Myriad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159249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 animBg="1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259187" y="3168455"/>
            <a:ext cx="8919429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7000" b="1" baseline="-25000" dirty="0">
                <a:latin typeface="Myriad Pro Light"/>
              </a:rPr>
              <a:t>¾</a:t>
            </a:r>
            <a:r>
              <a:rPr lang="en-GB" sz="7000" b="1" dirty="0">
                <a:latin typeface="Myriad Pro Light"/>
              </a:rPr>
              <a:t> </a:t>
            </a:r>
            <a:r>
              <a:rPr lang="en-GB" sz="7000" b="1" baseline="-25000" dirty="0">
                <a:latin typeface="Myriad Pro Light"/>
              </a:rPr>
              <a:t>of 12 = 3 lots of 3 bananas</a:t>
            </a:r>
            <a:endParaRPr lang="en-GB" sz="7000" b="1" dirty="0">
              <a:latin typeface="Myriad Pro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6114" y="3168455"/>
            <a:ext cx="34387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7200" b="1" baseline="-25000" dirty="0">
                <a:latin typeface="Myriad Pro Light"/>
              </a:rPr>
              <a:t>¾</a:t>
            </a:r>
            <a:r>
              <a:rPr lang="en-GB" sz="7200" b="1" dirty="0">
                <a:latin typeface="Myriad Pro Light"/>
              </a:rPr>
              <a:t> </a:t>
            </a:r>
            <a:r>
              <a:rPr lang="en-GB" sz="7200" b="1" baseline="-25000" dirty="0">
                <a:latin typeface="Myriad Pro Light"/>
              </a:rPr>
              <a:t>of 12 = 9</a:t>
            </a:r>
            <a:endParaRPr lang="en-GB" sz="7200" b="1" dirty="0">
              <a:latin typeface="Myriad Pro Ligh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41409" y="979654"/>
            <a:ext cx="1692800" cy="2062899"/>
            <a:chOff x="247293" y="3562080"/>
            <a:chExt cx="1692800" cy="20628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3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34667">
              <a:off x="93431" y="4687845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247293" y="3589383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52083" flipH="1">
              <a:off x="1002960" y="3720902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/>
          <p:cNvGrpSpPr/>
          <p:nvPr/>
        </p:nvGrpSpPr>
        <p:grpSpPr>
          <a:xfrm rot="2857079">
            <a:off x="3471011" y="1071616"/>
            <a:ext cx="1692800" cy="1996733"/>
            <a:chOff x="247293" y="3562080"/>
            <a:chExt cx="1692800" cy="19967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" name="Picture 7" descr="Banana, Fruit, Yell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34667">
              <a:off x="301127" y="4648828"/>
              <a:ext cx="1095956" cy="724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247293" y="3589383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52083" flipH="1">
              <a:off x="1002960" y="3720902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/>
          <p:cNvGrpSpPr/>
          <p:nvPr/>
        </p:nvGrpSpPr>
        <p:grpSpPr>
          <a:xfrm rot="651126" flipH="1">
            <a:off x="6585056" y="1107678"/>
            <a:ext cx="1692800" cy="1825650"/>
            <a:chOff x="247293" y="3562080"/>
            <a:chExt cx="1692800" cy="18256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5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98972" flipH="1">
              <a:off x="638265" y="4609419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247293" y="3589383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52083" flipH="1">
              <a:off x="1002960" y="3720902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3267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pic>
        <p:nvPicPr>
          <p:cNvPr id="9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34667">
            <a:off x="1338525" y="1542711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2046" flipH="1">
            <a:off x="3702044" y="1707729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284" y="2181788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594">
            <a:off x="6406566" y="3345748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7917">
            <a:off x="5402251" y="1229161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2406" flipH="1">
            <a:off x="2194081" y="1693583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65333" flipH="1">
            <a:off x="5492535" y="3414504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77954">
            <a:off x="6182804" y="1723330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18237" y="2431708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2406" flipH="1">
            <a:off x="4588145" y="2785560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52083" flipH="1">
            <a:off x="3040124" y="924664"/>
            <a:ext cx="1095956" cy="77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594">
            <a:off x="4801506" y="1790857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3259834" y="2975095"/>
            <a:ext cx="42124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baseline="30000" dirty="0">
                <a:latin typeface="Myriad Pro Light"/>
              </a:rPr>
              <a:t>1</a:t>
            </a:r>
            <a:r>
              <a:rPr lang="en-GB" sz="5400" b="1" dirty="0">
                <a:latin typeface="Myriad Pro Light"/>
              </a:rPr>
              <a:t>/</a:t>
            </a:r>
            <a:r>
              <a:rPr lang="en-GB" sz="5400" b="1" baseline="-25000" dirty="0">
                <a:latin typeface="Myriad Pro Light"/>
              </a:rPr>
              <a:t>3</a:t>
            </a:r>
            <a:r>
              <a:rPr lang="en-GB" sz="5400" b="1" dirty="0">
                <a:latin typeface="Myriad Pro Light"/>
              </a:rPr>
              <a:t> of 12 = 4</a:t>
            </a:r>
          </a:p>
        </p:txBody>
      </p:sp>
    </p:spTree>
    <p:extLst>
      <p:ext uri="{BB962C8B-B14F-4D97-AF65-F5344CB8AC3E}">
        <p14:creationId xmlns:p14="http://schemas.microsoft.com/office/powerpoint/2010/main" val="266644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111E-6 L -0.10104 0.125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2" y="62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04E-7 L -0.2099 0.1050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3" y="525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33634E-6 L -0.29114 0.3816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6" y="1908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6199E-6 L 0.22309 -0.058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-293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95929E-6 L 0.15052 0.0041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17" y="2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06176E-6 L 0.03403 -0.1716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" y="-858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63567E-6 L 0.24843 -0.0721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-36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pic>
        <p:nvPicPr>
          <p:cNvPr id="9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34667">
            <a:off x="1338525" y="1542711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2046" flipH="1">
            <a:off x="3702044" y="1707729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284" y="2181788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594">
            <a:off x="6406566" y="3345748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7917">
            <a:off x="5402251" y="1229161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2406" flipH="1">
            <a:off x="2194081" y="1693583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65333" flipH="1">
            <a:off x="5492535" y="3414504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77954">
            <a:off x="6182804" y="1723330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18237" y="2431708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2406" flipH="1">
            <a:off x="4588145" y="2785560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52083" flipH="1">
            <a:off x="3040124" y="924664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594">
            <a:off x="4801506" y="1790857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0" y="5074483"/>
            <a:ext cx="39290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5600" b="1" baseline="30000" dirty="0">
                <a:latin typeface="Myriad Pro Light"/>
              </a:rPr>
              <a:t>1</a:t>
            </a:r>
            <a:r>
              <a:rPr lang="en-GB" sz="5600" b="1" dirty="0">
                <a:latin typeface="Myriad Pro Light"/>
              </a:rPr>
              <a:t>/</a:t>
            </a:r>
            <a:r>
              <a:rPr lang="en-GB" sz="5600" b="1" baseline="-25000" dirty="0">
                <a:latin typeface="Myriad Pro Light"/>
              </a:rPr>
              <a:t>3</a:t>
            </a:r>
            <a:r>
              <a:rPr lang="en-GB" sz="5600" b="1" dirty="0">
                <a:latin typeface="Myriad Pro Light"/>
              </a:rPr>
              <a:t> of 18 = </a:t>
            </a:r>
          </a:p>
        </p:txBody>
      </p:sp>
      <p:pic>
        <p:nvPicPr>
          <p:cNvPr id="24" name="Picture 23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717" y="2977317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77954">
            <a:off x="426772" y="759623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702" y="2572900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2406" flipH="1">
            <a:off x="4235364" y="748875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65333" flipH="1">
            <a:off x="7805330" y="3414505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0624" flipH="1">
            <a:off x="3758040" y="3516932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29"/>
          <p:cNvSpPr/>
          <p:nvPr/>
        </p:nvSpPr>
        <p:spPr>
          <a:xfrm>
            <a:off x="4056013" y="5074483"/>
            <a:ext cx="5693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600" b="1" dirty="0">
                <a:latin typeface="Myriad Pro Light"/>
              </a:rPr>
              <a:t>6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010326" y="5074482"/>
            <a:ext cx="4924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600" b="1" dirty="0">
                <a:latin typeface="Myriad Pro Ligh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6867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0.00313 0.180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90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111E-6 L -0.10104 0.125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2" y="62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04E-7 L -0.2099 0.1050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3" y="525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33634E-6 L -0.29114 0.3816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6" y="1908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6199E-6 L 0.22309 -0.058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-293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95929E-6 L 0.15052 0.0041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17" y="2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06176E-6 L 0.03403 -0.1716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" y="-858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63567E-6 L 0.24843 -0.0721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-360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111E-6 L -0.10104 0.12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2" y="62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1039E-6 L -0.02865 0.1739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1" y="869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3687E-6 L 0.07257 -0.0296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" y="-148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58941E-6 L 0.23403 -0.041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01" y="-208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0.18855 0.2682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1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FEA040-B2B4-49E1-8846-C588836F94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8566" r="8800" b="12619"/>
          <a:stretch/>
        </p:blipFill>
        <p:spPr>
          <a:xfrm>
            <a:off x="502920" y="412825"/>
            <a:ext cx="8138160" cy="5451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571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sp>
        <p:nvSpPr>
          <p:cNvPr id="6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859761" y="828888"/>
            <a:ext cx="3438735" cy="2296151"/>
          </a:xfrm>
          <a:prstGeom prst="cloudCallout">
            <a:avLst>
              <a:gd name="adj1" fmla="val -59741"/>
              <a:gd name="adj2" fmla="val 66793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Last time we </a:t>
            </a:r>
          </a:p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used fractions to count in small steps along the number line.</a:t>
            </a:r>
          </a:p>
        </p:txBody>
      </p:sp>
      <p:sp>
        <p:nvSpPr>
          <p:cNvPr id="9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3454433" y="1976963"/>
            <a:ext cx="4142119" cy="3150261"/>
          </a:xfrm>
          <a:prstGeom prst="cloudCallout">
            <a:avLst>
              <a:gd name="adj1" fmla="val 58400"/>
              <a:gd name="adj2" fmla="val 65517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Today we are going to use them for something a bit different – to help share out amounts of objects.</a:t>
            </a:r>
          </a:p>
        </p:txBody>
      </p:sp>
    </p:spTree>
    <p:extLst>
      <p:ext uri="{BB962C8B-B14F-4D97-AF65-F5344CB8AC3E}">
        <p14:creationId xmlns:p14="http://schemas.microsoft.com/office/powerpoint/2010/main" val="337855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960850" y="1361740"/>
            <a:ext cx="6085876" cy="3281299"/>
            <a:chOff x="659674" y="406446"/>
            <a:chExt cx="8358923" cy="48387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31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34667">
              <a:off x="386109" y="1142383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522046" flipH="1">
              <a:off x="3632392" y="1385724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2721" y="2045428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7594">
              <a:off x="7402462" y="3761845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247917">
              <a:off x="5967619" y="680011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1616633" y="1325505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665333" flipH="1">
              <a:off x="6091623" y="3902593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077954">
              <a:off x="7039705" y="1408730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94395" y="2413969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4904870" y="2935772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52083" flipH="1">
              <a:off x="3502437" y="3568195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7594">
              <a:off x="5197920" y="1468948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872202" y="3303642"/>
            <a:ext cx="3111587" cy="2176635"/>
          </a:xfrm>
          <a:prstGeom prst="cloudCallout">
            <a:avLst>
              <a:gd name="adj1" fmla="val -59741"/>
              <a:gd name="adj2" fmla="val 66793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I am going to give </a:t>
            </a:r>
            <a:r>
              <a:rPr lang="en-GB" b="1" dirty="0">
                <a:solidFill>
                  <a:srgbClr val="C00000"/>
                </a:solidFill>
                <a:latin typeface="Myriad Pro Light" panose="020B0603030403020204" pitchFamily="34" charset="0"/>
              </a:rPr>
              <a:t>half</a:t>
            </a: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 of these bananas away and keep the rest.</a:t>
            </a:r>
          </a:p>
        </p:txBody>
      </p:sp>
      <p:sp>
        <p:nvSpPr>
          <p:cNvPr id="24" name="Speech Bubble: Rectangle with Corners Rounded 10">
            <a:extLst>
              <a:ext uri="{FF2B5EF4-FFF2-40B4-BE49-F238E27FC236}">
                <a16:creationId xmlns:a16="http://schemas.microsoft.com/office/drawing/2014/main" id="{C268CD3D-D163-46C6-9AC4-5F4BD7505D13}"/>
              </a:ext>
            </a:extLst>
          </p:cNvPr>
          <p:cNvSpPr/>
          <p:nvPr/>
        </p:nvSpPr>
        <p:spPr>
          <a:xfrm>
            <a:off x="69732" y="533979"/>
            <a:ext cx="3290081" cy="1142907"/>
          </a:xfrm>
          <a:prstGeom prst="flowChartTerminator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dirty="0">
                <a:solidFill>
                  <a:srgbClr val="253746"/>
                </a:solidFill>
              </a:rPr>
              <a:t> </a:t>
            </a:r>
            <a:r>
              <a:rPr lang="en-GB" dirty="0" smtClean="0">
                <a:solidFill>
                  <a:srgbClr val="253746"/>
                </a:solidFill>
              </a:rPr>
              <a:t>Get</a:t>
            </a:r>
            <a:r>
              <a:rPr lang="en-GB" dirty="0" smtClean="0">
                <a:solidFill>
                  <a:srgbClr val="253746"/>
                </a:solidFill>
              </a:rPr>
              <a:t> </a:t>
            </a:r>
            <a:r>
              <a:rPr lang="en-GB" dirty="0">
                <a:solidFill>
                  <a:srgbClr val="253746"/>
                </a:solidFill>
              </a:rPr>
              <a:t>12 </a:t>
            </a:r>
            <a:r>
              <a:rPr lang="en-GB" dirty="0" smtClean="0">
                <a:solidFill>
                  <a:srgbClr val="253746"/>
                </a:solidFill>
              </a:rPr>
              <a:t>bananas (you could use pencils) </a:t>
            </a:r>
            <a:r>
              <a:rPr lang="en-GB" dirty="0">
                <a:solidFill>
                  <a:srgbClr val="253746"/>
                </a:solidFill>
              </a:rPr>
              <a:t>available to share out.</a:t>
            </a:r>
          </a:p>
        </p:txBody>
      </p:sp>
    </p:spTree>
    <p:extLst>
      <p:ext uri="{BB962C8B-B14F-4D97-AF65-F5344CB8AC3E}">
        <p14:creationId xmlns:p14="http://schemas.microsoft.com/office/powerpoint/2010/main" val="221579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sp>
        <p:nvSpPr>
          <p:cNvPr id="23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116681" y="538755"/>
            <a:ext cx="3111587" cy="2176635"/>
          </a:xfrm>
          <a:prstGeom prst="cloudCallout">
            <a:avLst>
              <a:gd name="adj1" fmla="val 36816"/>
              <a:gd name="adj2" fmla="val 89413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The fraction tells us what to do with this amount.</a:t>
            </a:r>
          </a:p>
        </p:txBody>
      </p:sp>
      <p:sp>
        <p:nvSpPr>
          <p:cNvPr id="3" name="Rectangle 2"/>
          <p:cNvSpPr/>
          <p:nvPr/>
        </p:nvSpPr>
        <p:spPr>
          <a:xfrm>
            <a:off x="3820022" y="4849939"/>
            <a:ext cx="11112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baseline="30000" dirty="0">
                <a:latin typeface="Myriad Pro Light"/>
              </a:rPr>
              <a:t>1</a:t>
            </a:r>
            <a:r>
              <a:rPr lang="en-GB" sz="6000" b="1" dirty="0">
                <a:latin typeface="Myriad Pro Light"/>
              </a:rPr>
              <a:t>/</a:t>
            </a:r>
            <a:r>
              <a:rPr lang="en-GB" sz="6000" b="1" baseline="-25000" dirty="0">
                <a:latin typeface="Myriad Pro Light"/>
              </a:rPr>
              <a:t>2 </a:t>
            </a:r>
            <a:endParaRPr lang="en-GB" sz="6000" b="1" dirty="0">
              <a:latin typeface="Myriad Pro Light"/>
            </a:endParaRPr>
          </a:p>
        </p:txBody>
      </p:sp>
      <p:sp>
        <p:nvSpPr>
          <p:cNvPr id="24" name="Speech Bubble: Rectangle with Corners Rounded 10">
            <a:extLst>
              <a:ext uri="{FF2B5EF4-FFF2-40B4-BE49-F238E27FC236}">
                <a16:creationId xmlns:a16="http://schemas.microsoft.com/office/drawing/2014/main" id="{89582055-5601-46BC-A613-BBEEAD6BF36A}"/>
              </a:ext>
            </a:extLst>
          </p:cNvPr>
          <p:cNvSpPr/>
          <p:nvPr/>
        </p:nvSpPr>
        <p:spPr>
          <a:xfrm flipH="1">
            <a:off x="4888276" y="4987962"/>
            <a:ext cx="3290082" cy="1206893"/>
          </a:xfrm>
          <a:prstGeom prst="homePlate">
            <a:avLst>
              <a:gd name="adj" fmla="val 5555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 The 2 tells us</a:t>
            </a:r>
          </a:p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to share the whole amount between two.</a:t>
            </a:r>
          </a:p>
        </p:txBody>
      </p:sp>
      <p:sp>
        <p:nvSpPr>
          <p:cNvPr id="25" name="Speech Bubble: Rectangle with Corners Rounded 10">
            <a:extLst>
              <a:ext uri="{FF2B5EF4-FFF2-40B4-BE49-F238E27FC236}">
                <a16:creationId xmlns:a16="http://schemas.microsoft.com/office/drawing/2014/main" id="{89582055-5601-46BC-A613-BBEEAD6BF36A}"/>
              </a:ext>
            </a:extLst>
          </p:cNvPr>
          <p:cNvSpPr/>
          <p:nvPr/>
        </p:nvSpPr>
        <p:spPr>
          <a:xfrm>
            <a:off x="543023" y="4496375"/>
            <a:ext cx="3290082" cy="1303960"/>
          </a:xfrm>
          <a:prstGeom prst="homePlate">
            <a:avLst>
              <a:gd name="adj" fmla="val 5555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 The 1 tells us that we just want to know what is in one of those groups.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2960850" y="1361740"/>
            <a:ext cx="6085876" cy="3281299"/>
            <a:chOff x="659674" y="406446"/>
            <a:chExt cx="8358923" cy="48387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7" name="Picture 7" descr="Banana, Fruit, Yell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34667">
              <a:off x="386109" y="1142383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7" descr="Banana, Fruit, Yell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522046" flipH="1">
              <a:off x="3632392" y="1385724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7" descr="Banana, Fruit, Yell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2721" y="2045428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7" descr="Banana, Fruit, Yell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7594">
              <a:off x="7402462" y="3761845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Banana, Fruit, Yell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247917">
              <a:off x="5967619" y="680011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Banana, Fruit, Yell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1616633" y="1325505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7" descr="Banana, Fruit, Yell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665333" flipH="1">
              <a:off x="6091623" y="3902593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Banana, Fruit, Yell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077954">
              <a:off x="7039705" y="1408730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7" descr="Banana, Fruit, Yell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94395" y="2413969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7" descr="Banana, Fruit, Yell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4904870" y="2935772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7" descr="Banana, Fruit, Yello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52083" flipH="1">
              <a:off x="3502437" y="3568195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7" descr="Banana, Fruit, Yell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7594">
              <a:off x="5197920" y="1468948"/>
              <a:ext cx="1616135" cy="106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0207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pic>
        <p:nvPicPr>
          <p:cNvPr id="27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34667">
            <a:off x="2802027" y="1834113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2046" flipH="1">
            <a:off x="5165546" y="1999131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786" y="2473190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594">
            <a:off x="7870068" y="3637150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7917">
            <a:off x="6865753" y="1520563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2406" flipH="1">
            <a:off x="3657583" y="1984985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65333" flipH="1">
            <a:off x="6956037" y="3705906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77954">
            <a:off x="7646306" y="2014732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81739" y="2723110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2406" flipH="1">
            <a:off x="6051647" y="3076962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52083" flipH="1">
            <a:off x="4503626" y="1216066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594">
            <a:off x="6265008" y="2082259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peech Bubble: Rectangle with Corners Rounded 10">
            <a:extLst>
              <a:ext uri="{FF2B5EF4-FFF2-40B4-BE49-F238E27FC236}">
                <a16:creationId xmlns:a16="http://schemas.microsoft.com/office/drawing/2014/main" id="{C268CD3D-D163-46C6-9AC4-5F4BD7505D13}"/>
              </a:ext>
            </a:extLst>
          </p:cNvPr>
          <p:cNvSpPr/>
          <p:nvPr/>
        </p:nvSpPr>
        <p:spPr>
          <a:xfrm>
            <a:off x="69733" y="533980"/>
            <a:ext cx="3290081" cy="1206548"/>
          </a:xfrm>
          <a:prstGeom prst="flowChartTerminator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dirty="0">
                <a:solidFill>
                  <a:srgbClr val="253746"/>
                </a:solidFill>
              </a:rPr>
              <a:t> </a:t>
            </a:r>
            <a:r>
              <a:rPr lang="en-GB" dirty="0" smtClean="0">
                <a:solidFill>
                  <a:srgbClr val="253746"/>
                </a:solidFill>
              </a:rPr>
              <a:t>Share the 12 bananas in to 2 groups. </a:t>
            </a:r>
            <a:endParaRPr lang="en-GB" dirty="0">
              <a:solidFill>
                <a:srgbClr val="2537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03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8.21189E-7 L -0.27795 0.273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06" y="13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54846E-6 L 2.77778E-7 0.2266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0449E-6 L -0.25504 0.2500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9.43789E-7 L -0.04288 0.324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16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9.76174E-7 L -0.48247 0.36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2" y="18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9669E-6 L 8.33333E-7 0.3393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45362E-6 L -0.3066 0.3289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30" y="164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60398E-6 L 0.05816 0.3659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9" y="182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62873E-6 L -0.3099 0.548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03" y="27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79898E-6 L 0.00434 0.122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6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02706E-6 L -0.73177 0.1445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97" y="7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0"/>
                            </p:stCondLst>
                            <p:childTnLst>
                              <p:par>
                                <p:cTn id="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5001708" y="4548489"/>
            <a:ext cx="37032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0" b="1" baseline="-25000" dirty="0">
                <a:latin typeface="Myriad Pro Light"/>
              </a:rPr>
              <a:t>½ of 12 = 6</a:t>
            </a:r>
            <a:endParaRPr lang="en-GB" sz="8000" b="1" dirty="0">
              <a:latin typeface="Myriad Pro Light"/>
            </a:endParaRPr>
          </a:p>
        </p:txBody>
      </p:sp>
      <p:sp>
        <p:nvSpPr>
          <p:cNvPr id="39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116681" y="1312469"/>
            <a:ext cx="3002258" cy="1821598"/>
          </a:xfrm>
          <a:prstGeom prst="cloudCallout">
            <a:avLst>
              <a:gd name="adj1" fmla="val -40663"/>
              <a:gd name="adj2" fmla="val 90513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We can also use number facts to split the bananas…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960849" y="1057244"/>
            <a:ext cx="6085877" cy="3585796"/>
            <a:chOff x="2960849" y="1057244"/>
            <a:chExt cx="6085877" cy="35857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34667">
              <a:off x="2802027" y="1834113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522046" flipH="1">
              <a:off x="5165546" y="1999131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5786" y="2473190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7594">
              <a:off x="7870068" y="3637150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247917">
              <a:off x="6865753" y="1520563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3657583" y="1984985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665333" flipH="1">
              <a:off x="6956037" y="3705906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077954">
              <a:off x="7646306" y="2014732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81739" y="2723110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6051647" y="3076962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52083" flipH="1">
              <a:off x="4503626" y="1216066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7594">
              <a:off x="6265008" y="2082259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1534852" y="2973372"/>
            <a:ext cx="3002258" cy="1821598"/>
          </a:xfrm>
          <a:prstGeom prst="cloudCallout">
            <a:avLst>
              <a:gd name="adj1" fmla="val 79157"/>
              <a:gd name="adj2" fmla="val 48590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… we know that half of 12 if 6 (because double 6 is 12).</a:t>
            </a:r>
          </a:p>
        </p:txBody>
      </p:sp>
    </p:spTree>
    <p:extLst>
      <p:ext uri="{BB962C8B-B14F-4D97-AF65-F5344CB8AC3E}">
        <p14:creationId xmlns:p14="http://schemas.microsoft.com/office/powerpoint/2010/main" val="32344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60849" y="1057244"/>
            <a:ext cx="6085877" cy="3585796"/>
            <a:chOff x="2960849" y="1057244"/>
            <a:chExt cx="6085877" cy="35857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34667">
              <a:off x="2802027" y="1834113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522046" flipH="1">
              <a:off x="5165546" y="1999131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5786" y="2473190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7594">
              <a:off x="7870068" y="3637150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247917">
              <a:off x="6865753" y="1520563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3657583" y="1984985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665333" flipH="1">
              <a:off x="6956037" y="3705906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077954">
              <a:off x="7646306" y="2014732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81739" y="2723110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02406" flipH="1">
              <a:off x="6051647" y="3076962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7" descr="Banana, Fruit, Yello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52083" flipH="1">
              <a:off x="4503626" y="1216066"/>
              <a:ext cx="1095956" cy="77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Banana, Fruit, Yell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7594">
              <a:off x="6265008" y="2082259"/>
              <a:ext cx="1176658" cy="72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BB30A5C-334A-4DE7-8017-2D88CC0A727C}"/>
              </a:ext>
            </a:extLst>
          </p:cNvPr>
          <p:cNvGrpSpPr/>
          <p:nvPr/>
        </p:nvGrpSpPr>
        <p:grpSpPr>
          <a:xfrm>
            <a:off x="283157" y="684276"/>
            <a:ext cx="2801678" cy="1569186"/>
            <a:chOff x="4298496" y="4063018"/>
            <a:chExt cx="2801678" cy="15691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Speech Bubble: Rectangle with Corners Rounded 14">
              <a:extLst>
                <a:ext uri="{FF2B5EF4-FFF2-40B4-BE49-F238E27FC236}">
                  <a16:creationId xmlns:a16="http://schemas.microsoft.com/office/drawing/2014/main" id="{C5C595CE-B7F4-4D5E-A864-1E044BBD6CB2}"/>
                </a:ext>
              </a:extLst>
            </p:cNvPr>
            <p:cNvSpPr/>
            <p:nvPr/>
          </p:nvSpPr>
          <p:spPr>
            <a:xfrm>
              <a:off x="4298496" y="4063018"/>
              <a:ext cx="2801678" cy="1569186"/>
            </a:xfrm>
            <a:prstGeom prst="cloudCallout">
              <a:avLst>
                <a:gd name="adj1" fmla="val -53644"/>
                <a:gd name="adj2" fmla="val 68714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rgbClr val="004A76"/>
              </a:solidFill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r>
                <a:rPr lang="en-GB" b="1" dirty="0">
                  <a:solidFill>
                    <a:srgbClr val="253746"/>
                  </a:solidFill>
                  <a:latin typeface="Myriad Pro Light" panose="020B0603030403020204" pitchFamily="34" charset="0"/>
                </a:rPr>
                <a:t>How could we find ¼ of the bananas?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6B10444-E519-49CD-A529-0F22C67FF3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443398" y="4287950"/>
              <a:ext cx="391606" cy="849534"/>
            </a:xfrm>
            <a:prstGeom prst="rect">
              <a:avLst/>
            </a:prstGeom>
          </p:spPr>
        </p:pic>
      </p:grpSp>
      <p:sp>
        <p:nvSpPr>
          <p:cNvPr id="23" name="Rectangle 22"/>
          <p:cNvSpPr/>
          <p:nvPr/>
        </p:nvSpPr>
        <p:spPr>
          <a:xfrm>
            <a:off x="288663" y="4424058"/>
            <a:ext cx="407675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0" b="1" baseline="-25000" dirty="0">
                <a:latin typeface="Myriad Pro Light"/>
              </a:rPr>
              <a:t>¼</a:t>
            </a:r>
            <a:r>
              <a:rPr lang="en-GB" sz="8000" b="1" dirty="0">
                <a:latin typeface="Myriad Pro Light"/>
              </a:rPr>
              <a:t> </a:t>
            </a:r>
            <a:r>
              <a:rPr lang="en-GB" sz="8000" b="1" baseline="-25000" dirty="0">
                <a:latin typeface="Myriad Pro Light"/>
              </a:rPr>
              <a:t>of 12 = ?</a:t>
            </a:r>
            <a:endParaRPr lang="en-GB" sz="8000" b="1" dirty="0">
              <a:latin typeface="Myriad Pro Light"/>
            </a:endParaRPr>
          </a:p>
        </p:txBody>
      </p:sp>
      <p:sp>
        <p:nvSpPr>
          <p:cNvPr id="25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283157" y="2339563"/>
            <a:ext cx="2801678" cy="1569186"/>
          </a:xfrm>
          <a:prstGeom prst="cloudCallout">
            <a:avLst>
              <a:gd name="adj1" fmla="val 77624"/>
              <a:gd name="adj2" fmla="val 50784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We could halve each half.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64613" y="4713108"/>
            <a:ext cx="3276431" cy="12003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Look at the denominator (the bottom number) that is the clue to tell you how many to share between.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579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pic>
        <p:nvPicPr>
          <p:cNvPr id="6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34667">
            <a:off x="93431" y="4687845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2046" flipH="1">
            <a:off x="1075875" y="5210919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948" y="4570084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594">
            <a:off x="6412393" y="5300634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7917">
            <a:off x="6606919" y="3885953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2406" flipH="1">
            <a:off x="247293" y="3589383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65333" flipH="1">
            <a:off x="5308962" y="5209668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77954">
            <a:off x="7934102" y="3984661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81755" y="4938169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2406" flipH="1">
            <a:off x="2217356" y="3652289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Banana, Fruit, Yell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52083" flipH="1">
            <a:off x="1002960" y="3720902"/>
            <a:ext cx="1095956" cy="77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Banana, Fruit, Yell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594">
            <a:off x="5462825" y="4312246"/>
            <a:ext cx="1176658" cy="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2407861" y="2635803"/>
            <a:ext cx="42210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0" b="1" baseline="-25000" dirty="0">
                <a:latin typeface="Myriad Pro Light"/>
              </a:rPr>
              <a:t>¼</a:t>
            </a:r>
            <a:r>
              <a:rPr lang="en-GB" sz="8000" b="1" dirty="0">
                <a:latin typeface="Myriad Pro Light"/>
              </a:rPr>
              <a:t> </a:t>
            </a:r>
            <a:r>
              <a:rPr lang="en-GB" sz="8000" b="1" baseline="-25000" dirty="0">
                <a:latin typeface="Myriad Pro Light"/>
              </a:rPr>
              <a:t>of 12 = 3</a:t>
            </a:r>
            <a:endParaRPr lang="en-GB" sz="8000" b="1" dirty="0">
              <a:latin typeface="Myriad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40670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42424E-6 L -0.00226 -0.312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156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40042E-7 L -0.01094 -0.3576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" y="-178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9438E-7 L -0.03837 -0.343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1716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44113E-6 L -0.02639 -0.4439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" y="-2220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7247E-6 L -0.03299 -0.448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-2241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08027E-6 L -0.03402 -0.3941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1" y="-197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2407861" y="2786618"/>
            <a:ext cx="383630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0" b="1" baseline="-25000" dirty="0">
                <a:latin typeface="Myriad Pro Light"/>
              </a:rPr>
              <a:t>¾</a:t>
            </a:r>
            <a:r>
              <a:rPr lang="en-GB" sz="8000" b="1" dirty="0">
                <a:latin typeface="Myriad Pro Light"/>
              </a:rPr>
              <a:t> </a:t>
            </a:r>
            <a:r>
              <a:rPr lang="en-GB" sz="8000" b="1" baseline="-25000" dirty="0">
                <a:latin typeface="Myriad Pro Light"/>
              </a:rPr>
              <a:t>of 12 = ?</a:t>
            </a:r>
            <a:endParaRPr lang="en-GB" sz="8000" b="1" dirty="0">
              <a:latin typeface="Myriad Pro Ligh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B30A5C-334A-4DE7-8017-2D88CC0A727C}"/>
              </a:ext>
            </a:extLst>
          </p:cNvPr>
          <p:cNvGrpSpPr/>
          <p:nvPr/>
        </p:nvGrpSpPr>
        <p:grpSpPr>
          <a:xfrm>
            <a:off x="594656" y="909208"/>
            <a:ext cx="2801678" cy="1569186"/>
            <a:chOff x="4298496" y="4063018"/>
            <a:chExt cx="2801678" cy="15691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Speech Bubble: Rectangle with Corners Rounded 14">
              <a:extLst>
                <a:ext uri="{FF2B5EF4-FFF2-40B4-BE49-F238E27FC236}">
                  <a16:creationId xmlns:a16="http://schemas.microsoft.com/office/drawing/2014/main" id="{C5C595CE-B7F4-4D5E-A864-1E044BBD6CB2}"/>
                </a:ext>
              </a:extLst>
            </p:cNvPr>
            <p:cNvSpPr/>
            <p:nvPr/>
          </p:nvSpPr>
          <p:spPr>
            <a:xfrm>
              <a:off x="4298496" y="4063018"/>
              <a:ext cx="2801678" cy="1569186"/>
            </a:xfrm>
            <a:prstGeom prst="cloudCallout">
              <a:avLst>
                <a:gd name="adj1" fmla="val -53644"/>
                <a:gd name="adj2" fmla="val 68714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rgbClr val="004A76"/>
              </a:solidFill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r>
                <a:rPr lang="en-GB" b="1" dirty="0">
                  <a:solidFill>
                    <a:srgbClr val="253746"/>
                  </a:solidFill>
                  <a:latin typeface="Myriad Pro Light" panose="020B0603030403020204" pitchFamily="34" charset="0"/>
                </a:rPr>
                <a:t>What should we do to solve this?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6B10444-E519-49CD-A529-0F22C67FF3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443398" y="4287950"/>
              <a:ext cx="391606" cy="849534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1208868" y="4788976"/>
            <a:ext cx="6400800" cy="36933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Look on the next slide to help you!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579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3637</TotalTime>
  <Words>717</Words>
  <Application>Microsoft Office PowerPoint</Application>
  <PresentationFormat>On-screen Show (4:3)</PresentationFormat>
  <Paragraphs>102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Myriad Pro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254</cp:revision>
  <dcterms:created xsi:type="dcterms:W3CDTF">2018-09-13T11:08:58Z</dcterms:created>
  <dcterms:modified xsi:type="dcterms:W3CDTF">2020-05-19T12:42:10Z</dcterms:modified>
</cp:coreProperties>
</file>