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D04C7-13F7-4B81-AAAC-7B19775AD0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574293-49EC-42D1-A8B1-E44B75705C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5AEC2-D4EF-4292-BCAE-B74F839B8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BD550-8BAD-46A5-AF99-B36431C32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6FA89-846E-474D-B90C-E831E097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756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92885-72FF-4D92-A4A7-D5717DDBD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49F660-5D5A-4D84-9901-6EC767FD62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FE912-4198-46AA-9AAF-D1F475E86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E09421-B927-45D7-9A9E-D60ED765A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28DFD8-80EA-4BD7-BF0F-B496C56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437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E16717-6AC3-45AB-9F6E-97156714F2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7F0689-29D5-43F6-BC37-F7A7814037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0C178-C518-4D72-A3D7-945B2D44E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AD273-5DC2-42A8-9C46-D51BC9634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C0268-6C5F-4624-A07C-7F6CE9AB2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245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9EEE3-12D4-4580-BDC2-F6AA33BC7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23E89-CAF0-4BC6-A11B-4A7424354F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FE01FB-55DC-4D8D-AB9D-3D06FF5EB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AC00E4-111B-4993-B7A1-70B32CF9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0C76CA-5681-4192-96E5-D9AA59A43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15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73CF1-5697-43FC-B763-4425D755D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CECE3-D3DC-4516-9B0B-B5188DC7E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6CBE32-BF70-4736-AC13-BC8976BAD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CA7EDB-9941-4316-8436-53AD5BCFA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47D4BC-328A-4BBB-9690-2416148F7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152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7126D-7393-48BF-8EF2-A32471BC0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7998C-4A1C-4C9B-94A9-F0A963E86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096717-E8BF-4031-A462-D034430493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6FAC5F-E5F5-4EF7-B5DB-76BA9436B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49C722-18D9-42B9-8923-DB08A0F2E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01C24A-4039-418F-B84C-F9EF3A8C2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086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42C85-CC9D-4EB0-A228-DE1356463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1F6A68-7869-41D7-95A9-EE6EFAC09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595261-E79D-4418-8DE7-4A29A41E6F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426145-26DA-400D-9472-95603AFC49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72A343-767C-4003-853D-9FFED38715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4708F1-8AC6-4A5C-B19F-DAFBDDCC0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21CEE4-83F1-4256-9B0B-4E85685D2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C1692D-6276-47CE-9C91-E936EFEF7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193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B4753-D177-4F43-85DD-A891A5F83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4F83C5-2DAB-4BAF-BD3C-02205D948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5C54B3-0A3B-4181-83C2-75365B8BF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D0AFC-FC4C-4D84-ADCB-9DB354F27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861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B30113-8A1E-4386-B665-026417604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BB468D-C11D-4585-A5A7-075239FEF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2A06DF-EE65-4DBC-9595-9FDD17EF2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789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C2391-C1B0-4E55-B39D-C00FA8E29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90BC7D-99E0-4509-A103-7D007C1D5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6D937B-A393-4EC2-81F1-4EB8B31513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451E84-BC5D-4183-8543-ACF6A57C4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D8521F-CC24-443B-838F-8D0AAC018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28F4B7-D357-4504-9421-1CA8BB7CC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2443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6278F-146F-432F-8B0D-C7EFA9AE3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B09865-6B80-4BE1-94A8-1FF9CAF3B9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CBC040-6B6C-4F8F-891C-7D34E533B7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7BC4AF-F7AE-4232-96AD-72CE7E322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B406-62CD-4A48-8792-B741CB28E943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11AAA8-8E0A-4B24-BBE4-2A557C1D8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A379D7-2DA5-433B-8A1B-691FA4C0A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9775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4FA850-C66E-49BB-955E-8652209E3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EB4EB8-BB71-473F-B995-0F307C6B5A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FB3885-8EDD-48F6-AF9B-4AC372AABE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1B406-62CD-4A48-8792-B741CB28E943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B48FE-AA15-4EE0-9CD7-8BE1A33A8D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4B6AA-F85F-4978-B943-F346D57968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EAE18-B11F-44AB-B5DD-44D9408893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921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FD8BF7-F7A0-410A-974F-D629E324CC5C}"/>
              </a:ext>
            </a:extLst>
          </p:cNvPr>
          <p:cNvSpPr txBox="1"/>
          <p:nvPr/>
        </p:nvSpPr>
        <p:spPr>
          <a:xfrm>
            <a:off x="602609" y="1276863"/>
            <a:ext cx="5995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Starter : revise short division (bus stop)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FA0402-C726-4F37-9AC7-E39C9C2385A8}"/>
              </a:ext>
            </a:extLst>
          </p:cNvPr>
          <p:cNvSpPr txBox="1"/>
          <p:nvPr/>
        </p:nvSpPr>
        <p:spPr>
          <a:xfrm>
            <a:off x="342964" y="2507104"/>
            <a:ext cx="48837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Orange: No remainders</a:t>
            </a: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825 ÷ 3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456 ÷ 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E9241D-010B-4A46-9881-F984EC96348E}"/>
              </a:ext>
            </a:extLst>
          </p:cNvPr>
          <p:cNvSpPr txBox="1"/>
          <p:nvPr/>
        </p:nvSpPr>
        <p:spPr>
          <a:xfrm>
            <a:off x="5226754" y="2507104"/>
            <a:ext cx="48837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Rest of class: Show remainders as an integer and a fraction.</a:t>
            </a: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2276 ÷ 7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1526 ÷ 3</a:t>
            </a:r>
          </a:p>
        </p:txBody>
      </p:sp>
    </p:spTree>
    <p:extLst>
      <p:ext uri="{BB962C8B-B14F-4D97-AF65-F5344CB8AC3E}">
        <p14:creationId xmlns:p14="http://schemas.microsoft.com/office/powerpoint/2010/main" val="428681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F405E5-E92B-43B8-9707-66A20442249B}"/>
              </a:ext>
            </a:extLst>
          </p:cNvPr>
          <p:cNvSpPr txBox="1"/>
          <p:nvPr/>
        </p:nvSpPr>
        <p:spPr>
          <a:xfrm flipH="1">
            <a:off x="519286" y="1557866"/>
            <a:ext cx="110066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When you have finished, use a calculator to check your answers or ask an adult to check your work.</a:t>
            </a:r>
          </a:p>
        </p:txBody>
      </p:sp>
    </p:spTree>
    <p:extLst>
      <p:ext uri="{BB962C8B-B14F-4D97-AF65-F5344CB8AC3E}">
        <p14:creationId xmlns:p14="http://schemas.microsoft.com/office/powerpoint/2010/main" val="1232389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FD8BF7-F7A0-410A-974F-D629E324CC5C}"/>
              </a:ext>
            </a:extLst>
          </p:cNvPr>
          <p:cNvSpPr txBox="1"/>
          <p:nvPr/>
        </p:nvSpPr>
        <p:spPr>
          <a:xfrm>
            <a:off x="602609" y="1276863"/>
            <a:ext cx="5995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Starter : revise short division (bus stop)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FA0402-C726-4F37-9AC7-E39C9C2385A8}"/>
              </a:ext>
            </a:extLst>
          </p:cNvPr>
          <p:cNvSpPr txBox="1"/>
          <p:nvPr/>
        </p:nvSpPr>
        <p:spPr>
          <a:xfrm>
            <a:off x="342964" y="2507104"/>
            <a:ext cx="4883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Orange: No remainders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E9241D-010B-4A46-9881-F984EC96348E}"/>
              </a:ext>
            </a:extLst>
          </p:cNvPr>
          <p:cNvSpPr txBox="1"/>
          <p:nvPr/>
        </p:nvSpPr>
        <p:spPr>
          <a:xfrm>
            <a:off x="5226754" y="2507104"/>
            <a:ext cx="48837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Rest of class: Show remainders as an integer and a fraction.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7752A7-1899-47D8-AF12-9040A0C3D60D}"/>
              </a:ext>
            </a:extLst>
          </p:cNvPr>
          <p:cNvSpPr txBox="1"/>
          <p:nvPr/>
        </p:nvSpPr>
        <p:spPr>
          <a:xfrm>
            <a:off x="602609" y="1953561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773768-B832-46B7-997F-1627AD5CE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443" y="3183802"/>
            <a:ext cx="2341779" cy="12903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09404F-0764-4F55-BBF1-7CE0E95CFC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443" y="4878981"/>
            <a:ext cx="2341779" cy="12903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98E648-5C2B-42AA-8780-4D24178A2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4839" y="3429000"/>
            <a:ext cx="4247619" cy="10285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5E98820-CA57-4915-9687-C7B0900A2FDC}"/>
                  </a:ext>
                </a:extLst>
              </p:cNvPr>
              <p:cNvSpPr txBox="1"/>
              <p:nvPr/>
            </p:nvSpPr>
            <p:spPr>
              <a:xfrm>
                <a:off x="9453298" y="3539328"/>
                <a:ext cx="232569" cy="4039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GB" sz="14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5E98820-CA57-4915-9687-C7B0900A2F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3298" y="3539328"/>
                <a:ext cx="232569" cy="403957"/>
              </a:xfrm>
              <a:prstGeom prst="rect">
                <a:avLst/>
              </a:prstGeom>
              <a:blipFill>
                <a:blip r:embed="rId5"/>
                <a:stretch>
                  <a:fillRect t="-1515" b="-136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65554B26-C07E-4DFD-BB64-49E509A1DE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4839" y="4878981"/>
            <a:ext cx="4247619" cy="10285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EB500C1-E925-42AD-96F6-ACD3DF231D06}"/>
                  </a:ext>
                </a:extLst>
              </p:cNvPr>
              <p:cNvSpPr txBox="1"/>
              <p:nvPr/>
            </p:nvSpPr>
            <p:spPr>
              <a:xfrm>
                <a:off x="9453298" y="4989309"/>
                <a:ext cx="232569" cy="4039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sz="14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EB500C1-E925-42AD-96F6-ACD3DF231D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3298" y="4989309"/>
                <a:ext cx="232569" cy="403957"/>
              </a:xfrm>
              <a:prstGeom prst="rect">
                <a:avLst/>
              </a:prstGeom>
              <a:blipFill>
                <a:blip r:embed="rId7"/>
                <a:stretch>
                  <a:fillRect b="-1194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8592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1DEE3E-AF98-4A62-9391-A49BA82B1806}"/>
              </a:ext>
            </a:extLst>
          </p:cNvPr>
          <p:cNvSpPr txBox="1"/>
          <p:nvPr/>
        </p:nvSpPr>
        <p:spPr>
          <a:xfrm>
            <a:off x="201627" y="1208339"/>
            <a:ext cx="110896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Last week, we looked at different methods of subtraction.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Today we will be looking at one of these again and applying it to addition and subtraction calculations.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Think about adding or subtracting the following numbers from any given number: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+29, –19, +195, –203, +1998, –999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method might you use?</a:t>
            </a:r>
          </a:p>
        </p:txBody>
      </p:sp>
    </p:spTree>
    <p:extLst>
      <p:ext uri="{BB962C8B-B14F-4D97-AF65-F5344CB8AC3E}">
        <p14:creationId xmlns:p14="http://schemas.microsoft.com/office/powerpoint/2010/main" val="2530908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1DEE3E-AF98-4A62-9391-A49BA82B1806}"/>
              </a:ext>
            </a:extLst>
          </p:cNvPr>
          <p:cNvSpPr txBox="1"/>
          <p:nvPr/>
        </p:nvSpPr>
        <p:spPr>
          <a:xfrm>
            <a:off x="201627" y="1208339"/>
            <a:ext cx="1108968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Near multiple of 10/100/1000 with adjustment is likely to be the most efficient method for many of these calculations (unless PV is possible).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e.g. 317 + 29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As 29 is very close to 30, we could replace 29 with 30 and then subtract 1 at the end to adjust for the fact we have added one more than we should.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e.g.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317 + 29 = 317 + 30 – 1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317 + 30 = 347 this is simple as it is a PV calculation.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347 – 1 = 346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879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1DEE3E-AF98-4A62-9391-A49BA82B1806}"/>
              </a:ext>
            </a:extLst>
          </p:cNvPr>
          <p:cNvSpPr txBox="1"/>
          <p:nvPr/>
        </p:nvSpPr>
        <p:spPr>
          <a:xfrm>
            <a:off x="201627" y="1208339"/>
            <a:ext cx="110896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Try the following calculations and then look at the next slide to see my approach.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1067 + 1995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476 + 198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3517 - 1998</a:t>
            </a:r>
          </a:p>
        </p:txBody>
      </p:sp>
    </p:spTree>
    <p:extLst>
      <p:ext uri="{BB962C8B-B14F-4D97-AF65-F5344CB8AC3E}">
        <p14:creationId xmlns:p14="http://schemas.microsoft.com/office/powerpoint/2010/main" val="3047180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1DEE3E-AF98-4A62-9391-A49BA82B1806}"/>
              </a:ext>
            </a:extLst>
          </p:cNvPr>
          <p:cNvSpPr txBox="1"/>
          <p:nvPr/>
        </p:nvSpPr>
        <p:spPr>
          <a:xfrm>
            <a:off x="266939" y="1024144"/>
            <a:ext cx="110896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1067 + 1995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Treat 1995 as 2000 and then adjust your answer by 5.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1067 + 1995 = 1067 + 2000 – 5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1067 + 1995 = 3067 – 5 = 3062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					       1067		       3062		3067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476 + 198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Treat 198 as 200 and then adjust your answer by 2.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476 + 198 = 476 + 200 – 2 = 676 – 2 = 674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10D1686-941E-43B0-8964-A156EFA6172B}"/>
              </a:ext>
            </a:extLst>
          </p:cNvPr>
          <p:cNvCxnSpPr>
            <a:cxnSpLocks/>
          </p:cNvCxnSpPr>
          <p:nvPr/>
        </p:nvCxnSpPr>
        <p:spPr>
          <a:xfrm>
            <a:off x="5698893" y="3155245"/>
            <a:ext cx="52759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rrow: Curved Down 5">
            <a:extLst>
              <a:ext uri="{FF2B5EF4-FFF2-40B4-BE49-F238E27FC236}">
                <a16:creationId xmlns:a16="http://schemas.microsoft.com/office/drawing/2014/main" id="{462E4777-3E52-450E-8236-7B34819B8138}"/>
              </a:ext>
            </a:extLst>
          </p:cNvPr>
          <p:cNvSpPr/>
          <p:nvPr/>
        </p:nvSpPr>
        <p:spPr>
          <a:xfrm>
            <a:off x="5811781" y="2473502"/>
            <a:ext cx="5050128" cy="57573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rrow: Curved Up 8">
            <a:extLst>
              <a:ext uri="{FF2B5EF4-FFF2-40B4-BE49-F238E27FC236}">
                <a16:creationId xmlns:a16="http://schemas.microsoft.com/office/drawing/2014/main" id="{1898D6C7-CED1-486F-8C50-3A3D2256E37A}"/>
              </a:ext>
            </a:extLst>
          </p:cNvPr>
          <p:cNvSpPr/>
          <p:nvPr/>
        </p:nvSpPr>
        <p:spPr>
          <a:xfrm rot="10800000">
            <a:off x="8550627" y="2646502"/>
            <a:ext cx="2038350" cy="46165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F6D762-E69F-4F40-88FF-287BA5AEA670}"/>
              </a:ext>
            </a:extLst>
          </p:cNvPr>
          <p:cNvSpPr txBox="1"/>
          <p:nvPr/>
        </p:nvSpPr>
        <p:spPr>
          <a:xfrm>
            <a:off x="7303911" y="2587571"/>
            <a:ext cx="1082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+2000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FF9A7B-D6B5-470F-B283-D1A49AB8436D}"/>
              </a:ext>
            </a:extLst>
          </p:cNvPr>
          <p:cNvSpPr txBox="1"/>
          <p:nvPr/>
        </p:nvSpPr>
        <p:spPr>
          <a:xfrm>
            <a:off x="9518121" y="5735962"/>
            <a:ext cx="50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-2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51671C3-ECBB-4A94-8250-F5A4BBED6232}"/>
              </a:ext>
            </a:extLst>
          </p:cNvPr>
          <p:cNvCxnSpPr>
            <a:cxnSpLocks/>
          </p:cNvCxnSpPr>
          <p:nvPr/>
        </p:nvCxnSpPr>
        <p:spPr>
          <a:xfrm>
            <a:off x="5811781" y="6152444"/>
            <a:ext cx="52759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EA33E01-F8EA-472B-AA84-24CB6CE01C87}"/>
              </a:ext>
            </a:extLst>
          </p:cNvPr>
          <p:cNvSpPr txBox="1"/>
          <p:nvPr/>
        </p:nvSpPr>
        <p:spPr>
          <a:xfrm>
            <a:off x="5438121" y="6283400"/>
            <a:ext cx="5806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476		              674               676</a:t>
            </a:r>
          </a:p>
        </p:txBody>
      </p:sp>
      <p:sp>
        <p:nvSpPr>
          <p:cNvPr id="15" name="Arrow: Curved Down 14">
            <a:extLst>
              <a:ext uri="{FF2B5EF4-FFF2-40B4-BE49-F238E27FC236}">
                <a16:creationId xmlns:a16="http://schemas.microsoft.com/office/drawing/2014/main" id="{32A900B2-6F5A-4667-9CA2-A42115FD6080}"/>
              </a:ext>
            </a:extLst>
          </p:cNvPr>
          <p:cNvSpPr/>
          <p:nvPr/>
        </p:nvSpPr>
        <p:spPr>
          <a:xfrm>
            <a:off x="5906086" y="5395506"/>
            <a:ext cx="5068712" cy="55373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Arrow: Curved Up 15">
            <a:extLst>
              <a:ext uri="{FF2B5EF4-FFF2-40B4-BE49-F238E27FC236}">
                <a16:creationId xmlns:a16="http://schemas.microsoft.com/office/drawing/2014/main" id="{5BC575BF-F9F2-499D-9888-DF33815F3F84}"/>
              </a:ext>
            </a:extLst>
          </p:cNvPr>
          <p:cNvSpPr/>
          <p:nvPr/>
        </p:nvSpPr>
        <p:spPr>
          <a:xfrm rot="10800000">
            <a:off x="8823559" y="5679413"/>
            <a:ext cx="1934752" cy="42276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6B2819-B12C-4871-BFFF-6376627780D9}"/>
              </a:ext>
            </a:extLst>
          </p:cNvPr>
          <p:cNvSpPr txBox="1"/>
          <p:nvPr/>
        </p:nvSpPr>
        <p:spPr>
          <a:xfrm>
            <a:off x="7258225" y="5615623"/>
            <a:ext cx="986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+ 200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CAF9CFD-25C4-405B-8C1B-C12BC14D2844}"/>
              </a:ext>
            </a:extLst>
          </p:cNvPr>
          <p:cNvSpPr txBox="1"/>
          <p:nvPr/>
        </p:nvSpPr>
        <p:spPr>
          <a:xfrm>
            <a:off x="9290477" y="2680076"/>
            <a:ext cx="50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-5</a:t>
            </a:r>
          </a:p>
        </p:txBody>
      </p:sp>
    </p:spTree>
    <p:extLst>
      <p:ext uri="{BB962C8B-B14F-4D97-AF65-F5344CB8AC3E}">
        <p14:creationId xmlns:p14="http://schemas.microsoft.com/office/powerpoint/2010/main" val="2122500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1DEE3E-AF98-4A62-9391-A49BA82B1806}"/>
              </a:ext>
            </a:extLst>
          </p:cNvPr>
          <p:cNvSpPr txBox="1"/>
          <p:nvPr/>
        </p:nvSpPr>
        <p:spPr>
          <a:xfrm>
            <a:off x="201627" y="1208339"/>
            <a:ext cx="110896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3517 – 1998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1998 is almost 2000, so we can substitute 2000 in this calculation and then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adjust by 2.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3517 – 1998 = 3517 – 2000 + 2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3517 – 1998 = 1517 + 2 = 1519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7A40760-7E0B-4133-AC6C-53166BF01D53}"/>
              </a:ext>
            </a:extLst>
          </p:cNvPr>
          <p:cNvCxnSpPr>
            <a:cxnSpLocks/>
          </p:cNvCxnSpPr>
          <p:nvPr/>
        </p:nvCxnSpPr>
        <p:spPr>
          <a:xfrm>
            <a:off x="5698893" y="3155245"/>
            <a:ext cx="527590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rrow: Curved Down 4">
            <a:extLst>
              <a:ext uri="{FF2B5EF4-FFF2-40B4-BE49-F238E27FC236}">
                <a16:creationId xmlns:a16="http://schemas.microsoft.com/office/drawing/2014/main" id="{4E1E96AA-DF6A-4DAF-8777-7283EC4370B3}"/>
              </a:ext>
            </a:extLst>
          </p:cNvPr>
          <p:cNvSpPr/>
          <p:nvPr/>
        </p:nvSpPr>
        <p:spPr>
          <a:xfrm>
            <a:off x="6096000" y="2570881"/>
            <a:ext cx="2440398" cy="5519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Arrow: Curved Up 5">
            <a:extLst>
              <a:ext uri="{FF2B5EF4-FFF2-40B4-BE49-F238E27FC236}">
                <a16:creationId xmlns:a16="http://schemas.microsoft.com/office/drawing/2014/main" id="{A6FB61D4-89DE-4C8C-8F78-DDB7471894AD}"/>
              </a:ext>
            </a:extLst>
          </p:cNvPr>
          <p:cNvSpPr/>
          <p:nvPr/>
        </p:nvSpPr>
        <p:spPr>
          <a:xfrm rot="10800000">
            <a:off x="5698893" y="2408589"/>
            <a:ext cx="5125155" cy="68172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5F353C-6C23-48FE-9980-62FAE67FC9F8}"/>
              </a:ext>
            </a:extLst>
          </p:cNvPr>
          <p:cNvSpPr txBox="1"/>
          <p:nvPr/>
        </p:nvSpPr>
        <p:spPr>
          <a:xfrm>
            <a:off x="5698893" y="3189243"/>
            <a:ext cx="5592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1517		   1519		3517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C206D6-4E58-430F-A1BB-0E9C8B4F3995}"/>
              </a:ext>
            </a:extLst>
          </p:cNvPr>
          <p:cNvSpPr txBox="1"/>
          <p:nvPr/>
        </p:nvSpPr>
        <p:spPr>
          <a:xfrm>
            <a:off x="8536398" y="2547827"/>
            <a:ext cx="11544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- 2000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DDA4C7-9554-4A78-AA9F-F130EB613DCB}"/>
              </a:ext>
            </a:extLst>
          </p:cNvPr>
          <p:cNvSpPr txBox="1"/>
          <p:nvPr/>
        </p:nvSpPr>
        <p:spPr>
          <a:xfrm>
            <a:off x="6671296" y="2693580"/>
            <a:ext cx="5196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+2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01AB0B-B315-4E9C-82E0-18867127C9DB}"/>
              </a:ext>
            </a:extLst>
          </p:cNvPr>
          <p:cNvSpPr txBox="1"/>
          <p:nvPr/>
        </p:nvSpPr>
        <p:spPr>
          <a:xfrm>
            <a:off x="201627" y="4800548"/>
            <a:ext cx="111453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The activities for each group are on the next 3 slides. Read them carefully – including the highlighted instructions/examples at the side of the question sheet.</a:t>
            </a:r>
          </a:p>
        </p:txBody>
      </p:sp>
    </p:spTree>
    <p:extLst>
      <p:ext uri="{BB962C8B-B14F-4D97-AF65-F5344CB8AC3E}">
        <p14:creationId xmlns:p14="http://schemas.microsoft.com/office/powerpoint/2010/main" val="1090866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B4CC8D6-649D-4F7A-BC9C-5CE36E905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0997"/>
            <a:ext cx="9152381" cy="587619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B1D4C6-8357-4B03-9D6E-348695051E65}"/>
              </a:ext>
            </a:extLst>
          </p:cNvPr>
          <p:cNvSpPr txBox="1"/>
          <p:nvPr/>
        </p:nvSpPr>
        <p:spPr>
          <a:xfrm>
            <a:off x="94498" y="833828"/>
            <a:ext cx="2406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 activity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CBEF36-0D23-4704-8571-F9148E509289}"/>
              </a:ext>
            </a:extLst>
          </p:cNvPr>
          <p:cNvSpPr txBox="1"/>
          <p:nvPr/>
        </p:nvSpPr>
        <p:spPr>
          <a:xfrm>
            <a:off x="9152381" y="2957974"/>
            <a:ext cx="30467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Look out for calculations with no carries or exchanges which can be more easily solved using PV.</a:t>
            </a:r>
          </a:p>
          <a:p>
            <a:endParaRPr lang="en-GB" dirty="0">
              <a:highlight>
                <a:srgbClr val="FFFF00"/>
              </a:highlight>
              <a:latin typeface="Comic Sans MS" panose="030F0702030302020204" pitchFamily="66" charset="0"/>
            </a:endParaRP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Use a different starting number for each question (1-6)</a:t>
            </a:r>
          </a:p>
          <a:p>
            <a:endParaRPr lang="en-GB" dirty="0">
              <a:highlight>
                <a:srgbClr val="FFFF00"/>
              </a:highlight>
              <a:latin typeface="Comic Sans MS" panose="030F0702030302020204" pitchFamily="66" charset="0"/>
            </a:endParaRP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Use a number line if needed.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64CB01-2CA9-4F67-80B7-37B165F524B5}"/>
              </a:ext>
            </a:extLst>
          </p:cNvPr>
          <p:cNvSpPr txBox="1"/>
          <p:nvPr/>
        </p:nvSpPr>
        <p:spPr>
          <a:xfrm>
            <a:off x="9152381" y="1611207"/>
            <a:ext cx="2089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e.g. Q1 could be:</a:t>
            </a: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974 + 30 </a:t>
            </a: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974 + 31 </a:t>
            </a: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974 + 29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651847-82DC-4A00-BE88-B9D9D33486B5}"/>
              </a:ext>
            </a:extLst>
          </p:cNvPr>
          <p:cNvSpPr txBox="1"/>
          <p:nvPr/>
        </p:nvSpPr>
        <p:spPr>
          <a:xfrm>
            <a:off x="9152381" y="1064660"/>
            <a:ext cx="31229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highlight>
                  <a:srgbClr val="00FF00"/>
                </a:highlight>
                <a:latin typeface="Comic Sans MS" panose="030F0702030302020204" pitchFamily="66" charset="0"/>
              </a:rPr>
              <a:t>TIPS/INSTRUCTIONS:</a:t>
            </a:r>
          </a:p>
        </p:txBody>
      </p:sp>
    </p:spTree>
    <p:extLst>
      <p:ext uri="{BB962C8B-B14F-4D97-AF65-F5344CB8AC3E}">
        <p14:creationId xmlns:p14="http://schemas.microsoft.com/office/powerpoint/2010/main" val="3280130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05.05.20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Add and subtract near multiples of 10, 100 and 1000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0B64ED-3A9D-4C6B-A3FA-1268B0A8A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5143"/>
            <a:ext cx="9200000" cy="59428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9A4DEF-62B9-4FC8-B455-0CD4E62433CB}"/>
              </a:ext>
            </a:extLst>
          </p:cNvPr>
          <p:cNvSpPr txBox="1"/>
          <p:nvPr/>
        </p:nvSpPr>
        <p:spPr>
          <a:xfrm>
            <a:off x="0" y="1193405"/>
            <a:ext cx="3185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</a:t>
            </a:r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, </a:t>
            </a:r>
            <a:r>
              <a:rPr lang="en-GB" sz="2400" dirty="0">
                <a:solidFill>
                  <a:schemeClr val="accent6"/>
                </a:solidFill>
                <a:latin typeface="Comic Sans MS" panose="030F0702030302020204" pitchFamily="66" charset="0"/>
              </a:rPr>
              <a:t>Green</a:t>
            </a:r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, 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D1FC4E-BD1B-4A04-8BA2-B2179967027D}"/>
              </a:ext>
            </a:extLst>
          </p:cNvPr>
          <p:cNvSpPr txBox="1"/>
          <p:nvPr/>
        </p:nvSpPr>
        <p:spPr>
          <a:xfrm>
            <a:off x="8457568" y="1698937"/>
            <a:ext cx="39199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  <a:t>e.g.Q1 could be: </a:t>
            </a:r>
            <a:b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</a:br>
            <a: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  <a:t>974 + 39 = 974 + 40 – 1 = 1013</a:t>
            </a:r>
          </a:p>
          <a:p>
            <a: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  <a:t>3245 + 39 = 3245 + 40 – 1 = 3284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9AB096-41E6-4EE5-BA75-5C0813596186}"/>
              </a:ext>
            </a:extLst>
          </p:cNvPr>
          <p:cNvSpPr txBox="1"/>
          <p:nvPr/>
        </p:nvSpPr>
        <p:spPr>
          <a:xfrm>
            <a:off x="8469993" y="2664340"/>
            <a:ext cx="37220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  <a:t>Yellow: Watch out for any calculations with no carries or exchanges that can be easily solved using PV.</a:t>
            </a:r>
          </a:p>
          <a:p>
            <a:endParaRPr lang="en-GB" dirty="0">
              <a:highlight>
                <a:srgbClr val="FFFF00"/>
              </a:highlight>
              <a:latin typeface="Comic Sans MS" panose="030F0702030302020204" pitchFamily="66" charset="0"/>
            </a:endParaRPr>
          </a:p>
          <a:p>
            <a: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  <a:t>Use all the starting numbers at least once.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916141-D1C6-4F2E-B932-BD0785D8AE1E}"/>
              </a:ext>
            </a:extLst>
          </p:cNvPr>
          <p:cNvSpPr txBox="1"/>
          <p:nvPr/>
        </p:nvSpPr>
        <p:spPr>
          <a:xfrm>
            <a:off x="8457568" y="4716218"/>
            <a:ext cx="37344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Green/Purple : </a:t>
            </a:r>
          </a:p>
          <a:p>
            <a:endParaRPr lang="en-GB" dirty="0">
              <a:highlight>
                <a:srgbClr val="00FF00"/>
              </a:highlight>
              <a:latin typeface="Comic Sans MS" panose="030F0702030302020204" pitchFamily="66" charset="0"/>
            </a:endParaRP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Use all the starting numbers at least once.</a:t>
            </a: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 </a:t>
            </a:r>
          </a:p>
          <a:p>
            <a:r>
              <a:rPr lang="en-GB" dirty="0">
                <a:highlight>
                  <a:srgbClr val="00FF00"/>
                </a:highlight>
                <a:latin typeface="Comic Sans MS" panose="030F0702030302020204" pitchFamily="66" charset="0"/>
              </a:rPr>
              <a:t>Try to create calculations which CAN’T be solved using PV.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8A7B58-CCD0-4A10-9989-3818DA44AA0D}"/>
              </a:ext>
            </a:extLst>
          </p:cNvPr>
          <p:cNvSpPr txBox="1"/>
          <p:nvPr/>
        </p:nvSpPr>
        <p:spPr>
          <a:xfrm>
            <a:off x="8763298" y="1188370"/>
            <a:ext cx="31229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highlight>
                  <a:srgbClr val="00FF00"/>
                </a:highlight>
                <a:latin typeface="Comic Sans MS" panose="030F0702030302020204" pitchFamily="66" charset="0"/>
              </a:rPr>
              <a:t>TIPS/INSTRUCTIONS:</a:t>
            </a:r>
          </a:p>
        </p:txBody>
      </p:sp>
    </p:spTree>
    <p:extLst>
      <p:ext uri="{BB962C8B-B14F-4D97-AF65-F5344CB8AC3E}">
        <p14:creationId xmlns:p14="http://schemas.microsoft.com/office/powerpoint/2010/main" val="2056982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</TotalTime>
  <Words>765</Words>
  <Application>Microsoft Office PowerPoint</Application>
  <PresentationFormat>Widescreen</PresentationFormat>
  <Paragraphs>115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29</cp:revision>
  <dcterms:created xsi:type="dcterms:W3CDTF">2020-04-27T11:32:43Z</dcterms:created>
  <dcterms:modified xsi:type="dcterms:W3CDTF">2020-05-01T09:24:55Z</dcterms:modified>
</cp:coreProperties>
</file>