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9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5" r:id="rId3"/>
    <p:sldId id="258" r:id="rId4"/>
    <p:sldId id="262" r:id="rId5"/>
    <p:sldId id="267" r:id="rId6"/>
    <p:sldId id="272" r:id="rId7"/>
    <p:sldId id="268" r:id="rId8"/>
    <p:sldId id="269" r:id="rId9"/>
    <p:sldId id="270" r:id="rId10"/>
    <p:sldId id="27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50758E-6B05-4F46-8F5C-F4EAC5BC2BB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90FB56-7DC7-40C2-86BB-7712DC0C2D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7541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Vocabulary information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90FB56-7DC7-40C2-86BB-7712DC0C2DCA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276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B05B21-B4A0-4EF9-B7FC-01A4D8EF5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318E74-5B8B-4C09-9934-5CCCC83966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F364EC-B4B9-4192-B5B2-600D3620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03176B-EAFC-4814-8643-F9878C70AA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0C2197-AC8F-44A0-B53D-10D87B230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20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4F4724-7752-47DF-9FF1-A820948592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071C24-CEB9-4E62-9521-B5FEFD81AC5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5B077-CADE-468F-9A31-02EA9A808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A7AE-4FB5-4B31-AEF4-7EE1E2E7B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550903-D50B-45DA-9C3F-68BDF26AE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6099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7E0840-2320-449E-9B34-7EDE0D21F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DC871C-55FA-473A-A931-2A050DB664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45DF8B-1EC7-45EB-935F-06CDE734C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5CDAA4-8544-4AB3-A5D1-68B102EA2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880243-F694-40CD-BB1D-A06D85CB7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911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E9EDF-54E0-4B76-A9FF-A18AA1012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874BF0-BB81-4880-B1D3-371BF5D195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4BC3FC-D946-4FDA-8930-04A9FD9489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25B23E-075E-4816-ADD7-EACA7A0DA3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8F1DB-8922-4586-8ABA-1226AE027B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61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92F79-9FEF-407E-80F4-8F3527161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DEA858-95AE-45FF-84D0-22F044ACD9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579DF7-73FF-4EBB-9726-CC149A4F5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B194F4-9E01-4174-8256-4A38F64BB8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EC988B-D14C-4CA4-9C34-CABA74F69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178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F3660-6C92-42BD-8535-601E74C8FC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E1EE01-CF18-4811-B2BC-EAD48489AE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0B1D58-43C5-47CA-89BD-A691EB251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DB4CE7-DE1A-42B5-8104-8AB9F8554F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063737-CEA3-4882-8DDC-2872E9716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9FE54-6A01-4CA5-8684-79F2006A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96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4700-0656-48CB-A1CB-5D95B39288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0AE9C9-D366-495C-9895-4014C8930E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DB4040-E1B1-4FC7-B089-CC26BF5A1A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28BA0-7E59-46C6-AD05-197F731ED9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FD8DA04-CB4F-4CF1-A677-A6978C02A43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5CA314-B26D-4171-AB5A-6EE135EC6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88AFD4-D1F6-432F-8AEC-41BFDE85E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C68DAB7-810E-4AF8-934E-3FA96C2CF4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9302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75A1A2-250F-447D-8993-D907C4037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551956-080A-4EA2-B6E9-23822416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CE7B4E-2A59-4541-A6BF-221AFD871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35C2F3-9A72-4BBE-81A6-D890C053BE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40475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7D47E-7C46-4736-9D5A-55EDBBCFCC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3E69C7-91F0-49C4-A643-43DEF5F10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644000-5E5F-40DC-9C1A-852C78683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27133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BD908-C71E-475B-9F1D-452E41213B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160EAF-21AD-4B85-BC1D-F5F8AF2CC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789084-26E5-4F07-B1FD-66F2FE10F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F2806-E5CF-4C97-BC04-F04133063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D122EC-3414-4B94-B076-FF61D907F3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D681B6-DCC0-4EC1-AE9B-478361BE8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7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1A905D-BAC0-488D-9D08-7BE04F64C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2A4089-7CA0-4660-BE6B-A92E1ED560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0BA756-0180-496F-8AF6-EBBAE53F95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1F7953-5F86-44A2-9A81-E17A3ABB7D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70731-650D-4394-AEB4-B09A3219A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916185-C180-4684-9419-5BAC8CDE7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926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151F73-0FEE-4353-BDD4-4E18F4D09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9BBF4-74A1-448B-B66C-B6F1ECCE6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B04E7-A284-4E1B-8B0E-46DA95840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88E4B-B5F6-4C09-AE01-BC3C9C206255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E0DAB9-D437-4658-A650-ACD343D4B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6AFDDC-B2AF-478E-AC17-71924F86E7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01F740-4998-4270-8ECA-59B39121B5B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972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nCrjevx3-Js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Image result for boy in the tower">
            <a:extLst>
              <a:ext uri="{FF2B5EF4-FFF2-40B4-BE49-F238E27FC236}">
                <a16:creationId xmlns:a16="http://schemas.microsoft.com/office/drawing/2014/main" id="{5F7C19D6-5505-4772-96D7-8E1A19F8F5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92487" cy="688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D20B7F2-A8BC-4757-9583-194D53A117F8}"/>
              </a:ext>
            </a:extLst>
          </p:cNvPr>
          <p:cNvSpPr/>
          <p:nvPr/>
        </p:nvSpPr>
        <p:spPr>
          <a:xfrm>
            <a:off x="5314120" y="1796977"/>
            <a:ext cx="6029739" cy="360459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6072E2B-8727-4FF9-8E87-CCAF131B9BC2}"/>
              </a:ext>
            </a:extLst>
          </p:cNvPr>
          <p:cNvSpPr txBox="1"/>
          <p:nvPr/>
        </p:nvSpPr>
        <p:spPr>
          <a:xfrm>
            <a:off x="5764695" y="2134467"/>
            <a:ext cx="5128591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>
                <a:solidFill>
                  <a:srgbClr val="FF0000"/>
                </a:solidFill>
              </a:rPr>
              <a:t>Boy in the </a:t>
            </a:r>
            <a:r>
              <a:rPr lang="en-GB" sz="5400" b="1" dirty="0" smtClean="0">
                <a:solidFill>
                  <a:srgbClr val="FF0000"/>
                </a:solidFill>
              </a:rPr>
              <a:t>Tower</a:t>
            </a:r>
          </a:p>
          <a:p>
            <a:pPr algn="ctr"/>
            <a:r>
              <a:rPr lang="en-GB" sz="4400" b="1" dirty="0">
                <a:solidFill>
                  <a:srgbClr val="FF0000"/>
                </a:solidFill>
              </a:rPr>
              <a:t>b</a:t>
            </a:r>
            <a:r>
              <a:rPr lang="en-GB" sz="4400" b="1" dirty="0" smtClean="0">
                <a:solidFill>
                  <a:srgbClr val="FF0000"/>
                </a:solidFill>
              </a:rPr>
              <a:t>y Polly </a:t>
            </a:r>
            <a:r>
              <a:rPr lang="en-GB" sz="4400" b="1" dirty="0" err="1" smtClean="0">
                <a:solidFill>
                  <a:srgbClr val="FF0000"/>
                </a:solidFill>
              </a:rPr>
              <a:t>Ho</a:t>
            </a:r>
            <a:r>
              <a:rPr lang="en-GB" sz="4400" b="1" dirty="0" smtClean="0">
                <a:solidFill>
                  <a:srgbClr val="FF0000"/>
                </a:solidFill>
              </a:rPr>
              <a:t>-Yen</a:t>
            </a:r>
            <a:endParaRPr lang="en-GB" sz="4400" b="1" dirty="0">
              <a:solidFill>
                <a:srgbClr val="FF0000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sz="5400" i="1" dirty="0" smtClean="0"/>
              <a:t>Lesson Five</a:t>
            </a:r>
            <a:endParaRPr lang="en-GB" sz="5400" i="1" dirty="0"/>
          </a:p>
          <a:p>
            <a:pPr algn="ctr"/>
            <a:endParaRPr lang="en-GB" sz="1200" i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808548" y="640080"/>
          <a:ext cx="7040881" cy="757646"/>
        </p:xfrm>
        <a:graphic>
          <a:graphicData uri="http://schemas.openxmlformats.org/drawingml/2006/table">
            <a:tbl>
              <a:tblPr/>
              <a:tblGrid>
                <a:gridCol w="7040881">
                  <a:extLst>
                    <a:ext uri="{9D8B030D-6E8A-4147-A177-3AD203B41FA5}">
                      <a16:colId xmlns:a16="http://schemas.microsoft.com/office/drawing/2014/main" val="2314531441"/>
                    </a:ext>
                  </a:extLst>
                </a:gridCol>
              </a:tblGrid>
              <a:tr h="757646">
                <a:tc>
                  <a:txBody>
                    <a:bodyPr/>
                    <a:lstStyle/>
                    <a:p>
                      <a:pPr algn="ctr"/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We are</a:t>
                      </a:r>
                      <a:r>
                        <a:rPr lang="en-GB" sz="3600" b="1" baseline="0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 reading</a:t>
                      </a:r>
                      <a:r>
                        <a:rPr lang="en-GB" sz="3600" b="1" dirty="0" smtClean="0">
                          <a:solidFill>
                            <a:srgbClr val="000000"/>
                          </a:solidFill>
                          <a:effectLst/>
                          <a:latin typeface="Comic Sans MS" panose="030F0702030302020204" pitchFamily="66" charset="0"/>
                        </a:rPr>
                        <a:t>...</a:t>
                      </a:r>
                      <a:endParaRPr lang="en-GB" sz="1400" dirty="0">
                        <a:effectLst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51701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37925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0330" y="0"/>
            <a:ext cx="9202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290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111" y="-1"/>
            <a:ext cx="9181233" cy="6891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80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70AA93F-956C-471A-90FD-DC2B49DBEA14}"/>
              </a:ext>
            </a:extLst>
          </p:cNvPr>
          <p:cNvSpPr txBox="1"/>
          <p:nvPr/>
        </p:nvSpPr>
        <p:spPr>
          <a:xfrm>
            <a:off x="295422" y="253218"/>
            <a:ext cx="97629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/>
              <a:t>We have now read up to </a:t>
            </a:r>
            <a:r>
              <a:rPr lang="en-GB" sz="4000" dirty="0" smtClean="0"/>
              <a:t>the end of </a:t>
            </a:r>
            <a:r>
              <a:rPr lang="en-GB" sz="4000" b="1" dirty="0" smtClean="0"/>
              <a:t>Chapter 8</a:t>
            </a:r>
            <a:r>
              <a:rPr lang="en-GB" sz="4000" dirty="0" smtClean="0"/>
              <a:t>. </a:t>
            </a:r>
            <a:r>
              <a:rPr lang="en-GB" sz="4000" dirty="0"/>
              <a:t>What have we learnt about Ade’s mum so far?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05A762-B178-4C74-9A67-55F8FD0694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179" y="253218"/>
            <a:ext cx="1612527" cy="161252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1A2FBE6-BA44-4CAD-9D30-167CC7E524E3}"/>
              </a:ext>
            </a:extLst>
          </p:cNvPr>
          <p:cNvSpPr txBox="1"/>
          <p:nvPr/>
        </p:nvSpPr>
        <p:spPr>
          <a:xfrm>
            <a:off x="874919" y="4919279"/>
            <a:ext cx="65118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GB" sz="4000" dirty="0" smtClean="0">
                <a:solidFill>
                  <a:srgbClr val="FF0000"/>
                </a:solidFill>
              </a:rPr>
              <a:t>Can you </a:t>
            </a:r>
            <a:r>
              <a:rPr lang="en-GB" sz="4000" b="1" u="sng" dirty="0" smtClean="0">
                <a:solidFill>
                  <a:srgbClr val="FF0000"/>
                </a:solidFill>
              </a:rPr>
              <a:t>prove</a:t>
            </a:r>
            <a:r>
              <a:rPr lang="en-GB" sz="4000" dirty="0" smtClean="0">
                <a:solidFill>
                  <a:srgbClr val="FF0000"/>
                </a:solidFill>
              </a:rPr>
              <a:t> your ideas with some </a:t>
            </a:r>
            <a:r>
              <a:rPr lang="en-GB" sz="4000" b="1" u="sng" dirty="0" smtClean="0">
                <a:solidFill>
                  <a:schemeClr val="accent1"/>
                </a:solidFill>
              </a:rPr>
              <a:t>text evidence?</a:t>
            </a:r>
            <a:endParaRPr lang="en-GB" sz="4000" b="1" u="sng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23335" y="4213946"/>
            <a:ext cx="2734107" cy="27341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939309" y="2261300"/>
            <a:ext cx="689494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GB" sz="4000" dirty="0">
                <a:solidFill>
                  <a:srgbClr val="FF0000"/>
                </a:solidFill>
              </a:rPr>
              <a:t>What do you think is happening with Ade’s mum?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8075" y="1865745"/>
            <a:ext cx="2162175" cy="211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086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31E904-32F1-47BA-9401-BA532275770C}"/>
              </a:ext>
            </a:extLst>
          </p:cNvPr>
          <p:cNvSpPr txBox="1"/>
          <p:nvPr/>
        </p:nvSpPr>
        <p:spPr>
          <a:xfrm>
            <a:off x="267286" y="239151"/>
            <a:ext cx="115073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Vocabulary </a:t>
            </a:r>
          </a:p>
          <a:p>
            <a:r>
              <a:rPr lang="en-GB" sz="3600" i="1" dirty="0"/>
              <a:t>Can you come up with definitions for these words?</a:t>
            </a:r>
            <a:endParaRPr lang="en-GB" sz="3200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9C9780A-B5B3-4D7E-B65F-6BE692E173C5}"/>
              </a:ext>
            </a:extLst>
          </p:cNvPr>
          <p:cNvSpPr txBox="1"/>
          <p:nvPr/>
        </p:nvSpPr>
        <p:spPr>
          <a:xfrm>
            <a:off x="534572" y="1898138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irritable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2A1CAB7-3828-42D3-A48D-A2D698520548}"/>
              </a:ext>
            </a:extLst>
          </p:cNvPr>
          <p:cNvSpPr txBox="1"/>
          <p:nvPr/>
        </p:nvSpPr>
        <p:spPr>
          <a:xfrm>
            <a:off x="534572" y="3162806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anxiety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ED35DE-A982-46EA-9866-8E0D3D35C56C}"/>
              </a:ext>
            </a:extLst>
          </p:cNvPr>
          <p:cNvSpPr txBox="1"/>
          <p:nvPr/>
        </p:nvSpPr>
        <p:spPr>
          <a:xfrm>
            <a:off x="534572" y="4354082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apprehensive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CA36853-03FA-42D9-A782-B82893C97E1D}"/>
              </a:ext>
            </a:extLst>
          </p:cNvPr>
          <p:cNvSpPr txBox="1"/>
          <p:nvPr/>
        </p:nvSpPr>
        <p:spPr>
          <a:xfrm>
            <a:off x="4314093" y="1930903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gets annoyed easily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9EF34B-7A87-485C-A1E1-3A2C26321F98}"/>
              </a:ext>
            </a:extLst>
          </p:cNvPr>
          <p:cNvSpPr txBox="1"/>
          <p:nvPr/>
        </p:nvSpPr>
        <p:spPr>
          <a:xfrm>
            <a:off x="4314090" y="4395505"/>
            <a:ext cx="78779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worrying that something bad might happen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F8547BF-9E29-48BA-98D2-B93764EEC7E5}"/>
              </a:ext>
            </a:extLst>
          </p:cNvPr>
          <p:cNvSpPr txBox="1"/>
          <p:nvPr/>
        </p:nvSpPr>
        <p:spPr>
          <a:xfrm>
            <a:off x="4314089" y="5709890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deeply distressing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262A18E-62D8-484A-AE8A-9B6F19CA12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605" y="239151"/>
            <a:ext cx="1710053" cy="17100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04ECCFD-C91A-4C20-8CDE-32FF3B3D0AEA}"/>
              </a:ext>
            </a:extLst>
          </p:cNvPr>
          <p:cNvSpPr txBox="1"/>
          <p:nvPr/>
        </p:nvSpPr>
        <p:spPr>
          <a:xfrm>
            <a:off x="534572" y="5648336"/>
            <a:ext cx="445945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b="1" dirty="0">
                <a:solidFill>
                  <a:srgbClr val="FF0000"/>
                </a:solidFill>
              </a:rPr>
              <a:t>traumatic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D920ECE-A1BA-4F0A-A8CD-252888A7ACFB}"/>
              </a:ext>
            </a:extLst>
          </p:cNvPr>
          <p:cNvSpPr txBox="1"/>
          <p:nvPr/>
        </p:nvSpPr>
        <p:spPr>
          <a:xfrm>
            <a:off x="4314093" y="3253780"/>
            <a:ext cx="7877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i="1" dirty="0"/>
              <a:t> a sense of feeling worried and uneasy</a:t>
            </a:r>
          </a:p>
        </p:txBody>
      </p:sp>
    </p:spTree>
    <p:extLst>
      <p:ext uri="{BB962C8B-B14F-4D97-AF65-F5344CB8AC3E}">
        <p14:creationId xmlns:p14="http://schemas.microsoft.com/office/powerpoint/2010/main" val="4499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004" y="0"/>
            <a:ext cx="9204614" cy="691368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828973" y="5100843"/>
            <a:ext cx="47102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2"/>
              </a:rPr>
              <a:t>https://</a:t>
            </a:r>
            <a:r>
              <a:rPr lang="en-GB" dirty="0" smtClean="0">
                <a:hlinkClick r:id="rId2"/>
              </a:rPr>
              <a:t>www.youtube.com/watch?v=nCrjevx3-Js</a:t>
            </a:r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13525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929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423" y="-4106"/>
            <a:ext cx="9163050" cy="68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543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1" y="0"/>
            <a:ext cx="9172143" cy="688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079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9019" y="0"/>
            <a:ext cx="9176472" cy="687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641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4" ma:contentTypeDescription="Create a new document." ma:contentTypeScope="" ma:versionID="e390c2b55f1efa4dfef96bafb808a2b4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b4db4c8654a2b81970608a3ab05e8f84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C145A6E-0B42-49BE-8121-F880747D749D}"/>
</file>

<file path=customXml/itemProps2.xml><?xml version="1.0" encoding="utf-8"?>
<ds:datastoreItem xmlns:ds="http://schemas.openxmlformats.org/officeDocument/2006/customXml" ds:itemID="{ACB1C349-1DAC-4C3A-9201-F1382CC9639E}"/>
</file>

<file path=customXml/itemProps3.xml><?xml version="1.0" encoding="utf-8"?>
<ds:datastoreItem xmlns:ds="http://schemas.openxmlformats.org/officeDocument/2006/customXml" ds:itemID="{D4655314-EAB5-43A2-9D09-ED7E4290FD1D}"/>
</file>

<file path=docProps/app.xml><?xml version="1.0" encoding="utf-8"?>
<Properties xmlns="http://schemas.openxmlformats.org/officeDocument/2006/extended-properties" xmlns:vt="http://schemas.openxmlformats.org/officeDocument/2006/docPropsVTypes">
  <TotalTime>458</TotalTime>
  <Words>95</Words>
  <Application>Microsoft Office PowerPoint</Application>
  <PresentationFormat>Widescreen</PresentationFormat>
  <Paragraphs>20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Comic Sans MS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Rhoda Wilson</dc:creator>
  <cp:lastModifiedBy>CMurfin</cp:lastModifiedBy>
  <cp:revision>20</cp:revision>
  <dcterms:created xsi:type="dcterms:W3CDTF">2017-06-13T10:14:11Z</dcterms:created>
  <dcterms:modified xsi:type="dcterms:W3CDTF">2021-01-13T14:21:52Z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