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356" r:id="rId3"/>
    <p:sldId id="319" r:id="rId4"/>
    <p:sldId id="340" r:id="rId5"/>
    <p:sldId id="257" r:id="rId6"/>
    <p:sldId id="258" r:id="rId7"/>
    <p:sldId id="259" r:id="rId8"/>
    <p:sldId id="260" r:id="rId9"/>
    <p:sldId id="336" r:id="rId10"/>
    <p:sldId id="337" r:id="rId11"/>
    <p:sldId id="313" r:id="rId12"/>
    <p:sldId id="357" r:id="rId13"/>
    <p:sldId id="291" r:id="rId14"/>
    <p:sldId id="338" r:id="rId15"/>
    <p:sldId id="339" r:id="rId16"/>
    <p:sldId id="314" r:id="rId17"/>
    <p:sldId id="341" r:id="rId18"/>
    <p:sldId id="358" r:id="rId19"/>
    <p:sldId id="343" r:id="rId20"/>
    <p:sldId id="342" r:id="rId21"/>
    <p:sldId id="315" r:id="rId22"/>
    <p:sldId id="350" r:id="rId23"/>
    <p:sldId id="360" r:id="rId24"/>
    <p:sldId id="354" r:id="rId25"/>
    <p:sldId id="359" r:id="rId26"/>
    <p:sldId id="361" r:id="rId27"/>
    <p:sldId id="362" r:id="rId28"/>
    <p:sldId id="316" r:id="rId29"/>
    <p:sldId id="344" r:id="rId30"/>
    <p:sldId id="345" r:id="rId31"/>
    <p:sldId id="348" r:id="rId32"/>
    <p:sldId id="347" r:id="rId33"/>
    <p:sldId id="346" r:id="rId34"/>
    <p:sldId id="349" r:id="rId35"/>
    <p:sldId id="317" r:id="rId36"/>
    <p:sldId id="283"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E44B6B-AE9E-40D4-8FA3-2EBCA72A0F5A}" v="2" dt="2020-06-05T12:29:36.7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94660"/>
  </p:normalViewPr>
  <p:slideViewPr>
    <p:cSldViewPr>
      <p:cViewPr varScale="1">
        <p:scale>
          <a:sx n="51" d="100"/>
          <a:sy n="51" d="100"/>
        </p:scale>
        <p:origin x="1493" y="3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ie tiernan" userId="44d8b049773a774f" providerId="LiveId" clId="{3AE44B6B-AE9E-40D4-8FA3-2EBCA72A0F5A}"/>
    <pc:docChg chg="custSel modSld">
      <pc:chgData name="katie tiernan" userId="44d8b049773a774f" providerId="LiveId" clId="{3AE44B6B-AE9E-40D4-8FA3-2EBCA72A0F5A}" dt="2020-06-05T13:11:30.790" v="84" actId="20577"/>
      <pc:docMkLst>
        <pc:docMk/>
      </pc:docMkLst>
      <pc:sldChg chg="modSp mod">
        <pc:chgData name="katie tiernan" userId="44d8b049773a774f" providerId="LiveId" clId="{3AE44B6B-AE9E-40D4-8FA3-2EBCA72A0F5A}" dt="2020-06-05T11:16:32.065" v="0" actId="20577"/>
        <pc:sldMkLst>
          <pc:docMk/>
          <pc:sldMk cId="1109905605" sldId="259"/>
        </pc:sldMkLst>
        <pc:spChg chg="mod">
          <ac:chgData name="katie tiernan" userId="44d8b049773a774f" providerId="LiveId" clId="{3AE44B6B-AE9E-40D4-8FA3-2EBCA72A0F5A}" dt="2020-06-05T11:16:32.065" v="0" actId="20577"/>
          <ac:spMkLst>
            <pc:docMk/>
            <pc:sldMk cId="1109905605" sldId="259"/>
            <ac:spMk id="3" creationId="{00000000-0000-0000-0000-000000000000}"/>
          </ac:spMkLst>
        </pc:spChg>
      </pc:sldChg>
      <pc:sldChg chg="modSp mod">
        <pc:chgData name="katie tiernan" userId="44d8b049773a774f" providerId="LiveId" clId="{3AE44B6B-AE9E-40D4-8FA3-2EBCA72A0F5A}" dt="2020-06-05T11:22:42.083" v="31" actId="20577"/>
        <pc:sldMkLst>
          <pc:docMk/>
          <pc:sldMk cId="4221801446" sldId="283"/>
        </pc:sldMkLst>
        <pc:spChg chg="mod">
          <ac:chgData name="katie tiernan" userId="44d8b049773a774f" providerId="LiveId" clId="{3AE44B6B-AE9E-40D4-8FA3-2EBCA72A0F5A}" dt="2020-06-05T11:22:42.083" v="31" actId="20577"/>
          <ac:spMkLst>
            <pc:docMk/>
            <pc:sldMk cId="4221801446" sldId="283"/>
            <ac:spMk id="3" creationId="{00000000-0000-0000-0000-000000000000}"/>
          </ac:spMkLst>
        </pc:spChg>
      </pc:sldChg>
      <pc:sldChg chg="modSp mod">
        <pc:chgData name="katie tiernan" userId="44d8b049773a774f" providerId="LiveId" clId="{3AE44B6B-AE9E-40D4-8FA3-2EBCA72A0F5A}" dt="2020-06-05T11:17:27.283" v="3" actId="20577"/>
        <pc:sldMkLst>
          <pc:docMk/>
          <pc:sldMk cId="1320569557" sldId="291"/>
        </pc:sldMkLst>
        <pc:spChg chg="mod">
          <ac:chgData name="katie tiernan" userId="44d8b049773a774f" providerId="LiveId" clId="{3AE44B6B-AE9E-40D4-8FA3-2EBCA72A0F5A}" dt="2020-06-05T11:17:27.283" v="3" actId="20577"/>
          <ac:spMkLst>
            <pc:docMk/>
            <pc:sldMk cId="1320569557" sldId="291"/>
            <ac:spMk id="3" creationId="{00000000-0000-0000-0000-000000000000}"/>
          </ac:spMkLst>
        </pc:spChg>
      </pc:sldChg>
      <pc:sldChg chg="modSp mod">
        <pc:chgData name="katie tiernan" userId="44d8b049773a774f" providerId="LiveId" clId="{3AE44B6B-AE9E-40D4-8FA3-2EBCA72A0F5A}" dt="2020-06-05T11:17:04.047" v="1" actId="20577"/>
        <pc:sldMkLst>
          <pc:docMk/>
          <pc:sldMk cId="2196735506" sldId="337"/>
        </pc:sldMkLst>
        <pc:spChg chg="mod">
          <ac:chgData name="katie tiernan" userId="44d8b049773a774f" providerId="LiveId" clId="{3AE44B6B-AE9E-40D4-8FA3-2EBCA72A0F5A}" dt="2020-06-05T11:17:04.047" v="1" actId="20577"/>
          <ac:spMkLst>
            <pc:docMk/>
            <pc:sldMk cId="2196735506" sldId="337"/>
            <ac:spMk id="3" creationId="{00000000-0000-0000-0000-000000000000}"/>
          </ac:spMkLst>
        </pc:spChg>
      </pc:sldChg>
      <pc:sldChg chg="modSp mod">
        <pc:chgData name="katie tiernan" userId="44d8b049773a774f" providerId="LiveId" clId="{3AE44B6B-AE9E-40D4-8FA3-2EBCA72A0F5A}" dt="2020-06-05T13:11:30.790" v="84" actId="20577"/>
        <pc:sldMkLst>
          <pc:docMk/>
          <pc:sldMk cId="1062662248" sldId="339"/>
        </pc:sldMkLst>
        <pc:spChg chg="mod">
          <ac:chgData name="katie tiernan" userId="44d8b049773a774f" providerId="LiveId" clId="{3AE44B6B-AE9E-40D4-8FA3-2EBCA72A0F5A}" dt="2020-06-05T13:11:30.790" v="84" actId="20577"/>
          <ac:spMkLst>
            <pc:docMk/>
            <pc:sldMk cId="1062662248" sldId="339"/>
            <ac:spMk id="3" creationId="{00000000-0000-0000-0000-000000000000}"/>
          </ac:spMkLst>
        </pc:spChg>
      </pc:sldChg>
      <pc:sldChg chg="modSp mod">
        <pc:chgData name="katie tiernan" userId="44d8b049773a774f" providerId="LiveId" clId="{3AE44B6B-AE9E-40D4-8FA3-2EBCA72A0F5A}" dt="2020-06-05T11:18:03.726" v="5" actId="20577"/>
        <pc:sldMkLst>
          <pc:docMk/>
          <pc:sldMk cId="436207179" sldId="341"/>
        </pc:sldMkLst>
        <pc:spChg chg="mod">
          <ac:chgData name="katie tiernan" userId="44d8b049773a774f" providerId="LiveId" clId="{3AE44B6B-AE9E-40D4-8FA3-2EBCA72A0F5A}" dt="2020-06-05T11:18:03.726" v="5" actId="20577"/>
          <ac:spMkLst>
            <pc:docMk/>
            <pc:sldMk cId="436207179" sldId="341"/>
            <ac:spMk id="3" creationId="{35BCE0A5-303F-43A2-A951-D42316EC53F5}"/>
          </ac:spMkLst>
        </pc:spChg>
      </pc:sldChg>
      <pc:sldChg chg="modSp mod">
        <pc:chgData name="katie tiernan" userId="44d8b049773a774f" providerId="LiveId" clId="{3AE44B6B-AE9E-40D4-8FA3-2EBCA72A0F5A}" dt="2020-06-05T11:19:04.880" v="9" actId="20577"/>
        <pc:sldMkLst>
          <pc:docMk/>
          <pc:sldMk cId="3560123625" sldId="343"/>
        </pc:sldMkLst>
        <pc:spChg chg="mod">
          <ac:chgData name="katie tiernan" userId="44d8b049773a774f" providerId="LiveId" clId="{3AE44B6B-AE9E-40D4-8FA3-2EBCA72A0F5A}" dt="2020-06-05T11:19:04.880" v="9" actId="20577"/>
          <ac:spMkLst>
            <pc:docMk/>
            <pc:sldMk cId="3560123625" sldId="343"/>
            <ac:spMk id="3" creationId="{DE06A51A-78D6-4FE4-A4DC-071A7F8FCA9B}"/>
          </ac:spMkLst>
        </pc:spChg>
      </pc:sldChg>
      <pc:sldChg chg="modSp mod">
        <pc:chgData name="katie tiernan" userId="44d8b049773a774f" providerId="LiveId" clId="{3AE44B6B-AE9E-40D4-8FA3-2EBCA72A0F5A}" dt="2020-06-05T11:22:08.322" v="25" actId="20577"/>
        <pc:sldMkLst>
          <pc:docMk/>
          <pc:sldMk cId="2083829986" sldId="346"/>
        </pc:sldMkLst>
        <pc:spChg chg="mod">
          <ac:chgData name="katie tiernan" userId="44d8b049773a774f" providerId="LiveId" clId="{3AE44B6B-AE9E-40D4-8FA3-2EBCA72A0F5A}" dt="2020-06-05T11:22:08.322" v="25" actId="20577"/>
          <ac:spMkLst>
            <pc:docMk/>
            <pc:sldMk cId="2083829986" sldId="346"/>
            <ac:spMk id="3" creationId="{1786E924-463E-45B5-894A-C02660A80816}"/>
          </ac:spMkLst>
        </pc:spChg>
      </pc:sldChg>
      <pc:sldChg chg="modSp mod">
        <pc:chgData name="katie tiernan" userId="44d8b049773a774f" providerId="LiveId" clId="{3AE44B6B-AE9E-40D4-8FA3-2EBCA72A0F5A}" dt="2020-06-05T11:20:30.647" v="18" actId="20577"/>
        <pc:sldMkLst>
          <pc:docMk/>
          <pc:sldMk cId="442060582" sldId="348"/>
        </pc:sldMkLst>
        <pc:spChg chg="mod">
          <ac:chgData name="katie tiernan" userId="44d8b049773a774f" providerId="LiveId" clId="{3AE44B6B-AE9E-40D4-8FA3-2EBCA72A0F5A}" dt="2020-06-05T11:20:30.647" v="18" actId="20577"/>
          <ac:spMkLst>
            <pc:docMk/>
            <pc:sldMk cId="442060582" sldId="348"/>
            <ac:spMk id="3" creationId="{1726AED8-8650-4057-BE9F-613FBEBD54F1}"/>
          </ac:spMkLst>
        </pc:spChg>
      </pc:sldChg>
      <pc:sldChg chg="modSp mod">
        <pc:chgData name="katie tiernan" userId="44d8b049773a774f" providerId="LiveId" clId="{3AE44B6B-AE9E-40D4-8FA3-2EBCA72A0F5A}" dt="2020-06-05T11:19:52.366" v="11" actId="113"/>
        <pc:sldMkLst>
          <pc:docMk/>
          <pc:sldMk cId="2157566361" sldId="354"/>
        </pc:sldMkLst>
        <pc:spChg chg="mod">
          <ac:chgData name="katie tiernan" userId="44d8b049773a774f" providerId="LiveId" clId="{3AE44B6B-AE9E-40D4-8FA3-2EBCA72A0F5A}" dt="2020-06-05T11:19:52.366" v="11" actId="113"/>
          <ac:spMkLst>
            <pc:docMk/>
            <pc:sldMk cId="2157566361" sldId="354"/>
            <ac:spMk id="3" creationId="{00000000-0000-0000-0000-000000000000}"/>
          </ac:spMkLst>
        </pc:spChg>
      </pc:sldChg>
      <pc:sldChg chg="modSp mod">
        <pc:chgData name="katie tiernan" userId="44d8b049773a774f" providerId="LiveId" clId="{3AE44B6B-AE9E-40D4-8FA3-2EBCA72A0F5A}" dt="2020-06-05T12:29:36.774" v="36" actId="207"/>
        <pc:sldMkLst>
          <pc:docMk/>
          <pc:sldMk cId="497685751" sldId="356"/>
        </pc:sldMkLst>
        <pc:spChg chg="mod">
          <ac:chgData name="katie tiernan" userId="44d8b049773a774f" providerId="LiveId" clId="{3AE44B6B-AE9E-40D4-8FA3-2EBCA72A0F5A}" dt="2020-06-05T12:29:36.774" v="36" actId="207"/>
          <ac:spMkLst>
            <pc:docMk/>
            <pc:sldMk cId="497685751" sldId="356"/>
            <ac:spMk id="3" creationId="{3881EAAF-1BA4-4187-A52D-C014453F28E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3B5DAD-C969-48E0-9F3A-16B593049C7F}" type="datetimeFigureOut">
              <a:rPr lang="en-GB" smtClean="0"/>
              <a:t>05/06/2020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B2A56-8029-4595-AFBE-624C4064CACF}" type="slidenum">
              <a:rPr lang="en-GB" smtClean="0"/>
              <a:t>‹#›</a:t>
            </a:fld>
            <a:endParaRPr lang="en-GB"/>
          </a:p>
        </p:txBody>
      </p:sp>
    </p:spTree>
    <p:extLst>
      <p:ext uri="{BB962C8B-B14F-4D97-AF65-F5344CB8AC3E}">
        <p14:creationId xmlns:p14="http://schemas.microsoft.com/office/powerpoint/2010/main" val="1253625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12229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427503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008518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20253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87822-743B-4C78-87E2-CDD1B74BF785}" type="datetimeFigureOut">
              <a:rPr lang="en-GB" smtClean="0"/>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414009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BC87822-743B-4C78-87E2-CDD1B74BF785}" type="datetimeFigureOut">
              <a:rPr lang="en-GB" smtClean="0"/>
              <a:t>05/06/2020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8449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BC87822-743B-4C78-87E2-CDD1B74BF785}" type="datetimeFigureOut">
              <a:rPr lang="en-GB" smtClean="0"/>
              <a:t>05/06/2020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79686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BC87822-743B-4C78-87E2-CDD1B74BF785}" type="datetimeFigureOut">
              <a:rPr lang="en-GB" smtClean="0"/>
              <a:t>05/06/2020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42904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87822-743B-4C78-87E2-CDD1B74BF785}" type="datetimeFigureOut">
              <a:rPr lang="en-GB" smtClean="0"/>
              <a:t>05/06/2020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813970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05/06/2020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06007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05/06/2020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595170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87822-743B-4C78-87E2-CDD1B74BF785}" type="datetimeFigureOut">
              <a:rPr lang="en-GB" smtClean="0"/>
              <a:t>05/06/2020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38D792-C29C-463B-8C17-649AA043D399}" type="slidenum">
              <a:rPr lang="en-GB" smtClean="0"/>
              <a:t>‹#›</a:t>
            </a:fld>
            <a:endParaRPr lang="en-GB"/>
          </a:p>
        </p:txBody>
      </p:sp>
    </p:spTree>
    <p:extLst>
      <p:ext uri="{BB962C8B-B14F-4D97-AF65-F5344CB8AC3E}">
        <p14:creationId xmlns:p14="http://schemas.microsoft.com/office/powerpoint/2010/main" val="413480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youtube.com/watch?v=3mDx5BMGC_w&amp;list=PLMM1mVy8OPK1ryUz8ZtHJrvjOm-ro7Ru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132856"/>
            <a:ext cx="7772400" cy="1470025"/>
          </a:xfrm>
        </p:spPr>
        <p:txBody>
          <a:bodyPr/>
          <a:lstStyle/>
          <a:p>
            <a:r>
              <a:rPr lang="en-GB" b="1" dirty="0"/>
              <a:t>ENGLISH LESSONS MONDAY 8th JUNE TO FRIDAY 12th JUNE</a:t>
            </a:r>
          </a:p>
        </p:txBody>
      </p:sp>
    </p:spTree>
    <p:extLst>
      <p:ext uri="{BB962C8B-B14F-4D97-AF65-F5344CB8AC3E}">
        <p14:creationId xmlns:p14="http://schemas.microsoft.com/office/powerpoint/2010/main" val="1123055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GB" b="1" dirty="0"/>
              <a:t>L.O. To write using interesting description and a variety of sentence starters</a:t>
            </a:r>
          </a:p>
          <a:p>
            <a:r>
              <a:rPr lang="en-GB" dirty="0"/>
              <a:t>Please read your success criteria for this piece of writing (on the next slide).</a:t>
            </a:r>
          </a:p>
          <a:p>
            <a:r>
              <a:rPr lang="en-GB" dirty="0"/>
              <a:t>Re-read your opening paragraph.</a:t>
            </a:r>
          </a:p>
          <a:p>
            <a:r>
              <a:rPr lang="en-GB" dirty="0"/>
              <a:t>Recap on the suggested structure for paragraphs 2 and 3.  Example paragraphs are on the next few slides. </a:t>
            </a:r>
          </a:p>
        </p:txBody>
      </p:sp>
      <p:pic>
        <p:nvPicPr>
          <p:cNvPr id="2" name="Picture 1">
            <a:extLst>
              <a:ext uri="{FF2B5EF4-FFF2-40B4-BE49-F238E27FC236}">
                <a16:creationId xmlns:a16="http://schemas.microsoft.com/office/drawing/2014/main" id="{26749CAC-1D2F-403A-B40D-8D816FAD10E0}"/>
              </a:ext>
            </a:extLst>
          </p:cNvPr>
          <p:cNvPicPr>
            <a:picLocks noChangeAspect="1"/>
          </p:cNvPicPr>
          <p:nvPr/>
        </p:nvPicPr>
        <p:blipFill>
          <a:blip r:embed="rId2"/>
          <a:stretch>
            <a:fillRect/>
          </a:stretch>
        </p:blipFill>
        <p:spPr>
          <a:xfrm>
            <a:off x="2339752" y="452900"/>
            <a:ext cx="5371042" cy="1176630"/>
          </a:xfrm>
          <a:prstGeom prst="rect">
            <a:avLst/>
          </a:prstGeom>
        </p:spPr>
      </p:pic>
    </p:spTree>
    <p:extLst>
      <p:ext uri="{BB962C8B-B14F-4D97-AF65-F5344CB8AC3E}">
        <p14:creationId xmlns:p14="http://schemas.microsoft.com/office/powerpoint/2010/main" val="21967355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Success Criteria </a:t>
            </a:r>
          </a:p>
        </p:txBody>
      </p:sp>
      <p:pic>
        <p:nvPicPr>
          <p:cNvPr id="4" name="Content Placeholder 3" descr="Thursday 20th Success Criteria - Microsoft Word non-commercial use"/>
          <p:cNvPicPr>
            <a:picLocks noGrp="1" noChangeAspect="1"/>
          </p:cNvPicPr>
          <p:nvPr>
            <p:ph idx="1"/>
          </p:nvPr>
        </p:nvPicPr>
        <p:blipFill rotWithShape="1">
          <a:blip r:embed="rId2">
            <a:extLst>
              <a:ext uri="{28A0092B-C50C-407E-A947-70E740481C1C}">
                <a14:useLocalDpi xmlns:a14="http://schemas.microsoft.com/office/drawing/2010/main" val="0"/>
              </a:ext>
            </a:extLst>
          </a:blip>
          <a:srcRect l="12121" t="30037" r="54883" b="8046"/>
          <a:stretch/>
        </p:blipFill>
        <p:spPr>
          <a:xfrm>
            <a:off x="2051720" y="1268760"/>
            <a:ext cx="5040560" cy="5091994"/>
          </a:xfrm>
        </p:spPr>
      </p:pic>
    </p:spTree>
    <p:extLst>
      <p:ext uri="{BB962C8B-B14F-4D97-AF65-F5344CB8AC3E}">
        <p14:creationId xmlns:p14="http://schemas.microsoft.com/office/powerpoint/2010/main" val="15174480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4D157-7E9A-4BC9-85D3-DB12096D2462}"/>
              </a:ext>
            </a:extLst>
          </p:cNvPr>
          <p:cNvSpPr>
            <a:spLocks noGrp="1"/>
          </p:cNvSpPr>
          <p:nvPr>
            <p:ph type="title"/>
          </p:nvPr>
        </p:nvSpPr>
        <p:spPr/>
        <p:txBody>
          <a:bodyPr/>
          <a:lstStyle/>
          <a:p>
            <a:r>
              <a:rPr lang="en-GB" dirty="0"/>
              <a:t>Stories with Humour </a:t>
            </a:r>
          </a:p>
        </p:txBody>
      </p:sp>
      <p:sp>
        <p:nvSpPr>
          <p:cNvPr id="3" name="Content Placeholder 2">
            <a:extLst>
              <a:ext uri="{FF2B5EF4-FFF2-40B4-BE49-F238E27FC236}">
                <a16:creationId xmlns:a16="http://schemas.microsoft.com/office/drawing/2014/main" id="{83736A7B-D2B8-427D-86A6-C0DFFC185646}"/>
              </a:ext>
            </a:extLst>
          </p:cNvPr>
          <p:cNvSpPr>
            <a:spLocks noGrp="1"/>
          </p:cNvSpPr>
          <p:nvPr>
            <p:ph idx="1"/>
          </p:nvPr>
        </p:nvSpPr>
        <p:spPr/>
        <p:txBody>
          <a:bodyPr/>
          <a:lstStyle/>
          <a:p>
            <a:pPr marL="0" indent="0">
              <a:buNone/>
            </a:pPr>
            <a:r>
              <a:rPr lang="en-GB" b="1" u="sng" dirty="0"/>
              <a:t>Suggested structure</a:t>
            </a:r>
          </a:p>
          <a:p>
            <a:pPr marL="0" indent="0">
              <a:buNone/>
            </a:pPr>
            <a:r>
              <a:rPr lang="en-GB" dirty="0"/>
              <a:t>Paragraph 2: </a:t>
            </a:r>
            <a:r>
              <a:rPr lang="en-GB" b="1" dirty="0"/>
              <a:t>The event </a:t>
            </a:r>
            <a:r>
              <a:rPr lang="en-GB" dirty="0"/>
              <a:t>that changed his life</a:t>
            </a:r>
          </a:p>
          <a:p>
            <a:pPr marL="0" indent="0">
              <a:buNone/>
            </a:pPr>
            <a:endParaRPr lang="en-GB" dirty="0"/>
          </a:p>
          <a:p>
            <a:pPr marL="0" indent="0">
              <a:buNone/>
            </a:pPr>
            <a:r>
              <a:rPr lang="en-GB" dirty="0"/>
              <a:t>Paragraph 3: </a:t>
            </a:r>
            <a:r>
              <a:rPr lang="en-GB" b="1" dirty="0"/>
              <a:t>How he came to be on the bench</a:t>
            </a:r>
            <a:r>
              <a:rPr lang="en-GB" dirty="0"/>
              <a:t> where Chloe first meets him. </a:t>
            </a:r>
          </a:p>
          <a:p>
            <a:pPr marL="0" indent="0">
              <a:buNone/>
            </a:pPr>
            <a:endParaRPr lang="en-GB" b="1" dirty="0"/>
          </a:p>
          <a:p>
            <a:pPr marL="0" indent="0">
              <a:buNone/>
            </a:pPr>
            <a:r>
              <a:rPr lang="en-GB" b="1" dirty="0"/>
              <a:t>Example paragraphs on the slides today</a:t>
            </a:r>
          </a:p>
          <a:p>
            <a:endParaRPr lang="en-GB" dirty="0"/>
          </a:p>
        </p:txBody>
      </p:sp>
    </p:spTree>
    <p:extLst>
      <p:ext uri="{BB962C8B-B14F-4D97-AF65-F5344CB8AC3E}">
        <p14:creationId xmlns:p14="http://schemas.microsoft.com/office/powerpoint/2010/main" val="26801496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GB" sz="5600" dirty="0"/>
            </a:br>
            <a:br>
              <a:rPr lang="en-GB" sz="5600" dirty="0"/>
            </a:br>
            <a:r>
              <a:rPr lang="en-GB" sz="3600" b="1" dirty="0"/>
              <a:t>L.O. To write using interesting description and a variety of sentence starters.</a:t>
            </a:r>
            <a:br>
              <a:rPr lang="en-GB" sz="3600" b="1" dirty="0"/>
            </a:br>
            <a:r>
              <a:rPr lang="en-GB" sz="5600" dirty="0"/>
              <a:t> </a:t>
            </a:r>
            <a:br>
              <a:rPr lang="en-GB" dirty="0"/>
            </a:br>
            <a:endParaRPr lang="en-GB" dirty="0"/>
          </a:p>
        </p:txBody>
      </p:sp>
      <p:sp>
        <p:nvSpPr>
          <p:cNvPr id="3" name="Content Placeholder 2"/>
          <p:cNvSpPr>
            <a:spLocks noGrp="1"/>
          </p:cNvSpPr>
          <p:nvPr>
            <p:ph idx="1"/>
          </p:nvPr>
        </p:nvSpPr>
        <p:spPr/>
        <p:txBody>
          <a:bodyPr>
            <a:normAutofit fontScale="70000" lnSpcReduction="20000"/>
          </a:bodyPr>
          <a:lstStyle/>
          <a:p>
            <a:pPr marL="0" indent="0">
              <a:buNone/>
            </a:pPr>
            <a:r>
              <a:rPr lang="en-GB" b="1" dirty="0"/>
              <a:t>Paragraph 2 example</a:t>
            </a:r>
          </a:p>
          <a:p>
            <a:pPr marL="0" indent="0">
              <a:buNone/>
            </a:pPr>
            <a:r>
              <a:rPr lang="en-GB" b="1" dirty="0"/>
              <a:t>One blustery Saturday afternoon in November, Lord Darlington's boys - Arthur and George - set out with their nanny, Doris, to explore the large woods, which began at the far end of their pristine lawns. Merrily, the young boys set off (armed with sticks and catapults) ready for war with a pretend enemy. The boys scurried off and, since she had a bad hip, their Doris was</a:t>
            </a:r>
            <a:r>
              <a:rPr lang="en-GB" dirty="0"/>
              <a:t> </a:t>
            </a:r>
            <a:r>
              <a:rPr lang="en-GB" b="1" dirty="0"/>
              <a:t>unable to keep up with them. Heavy rain started to fall and, before long, thunder and lightning filled the blackening sky. Feeling it was time to leave, Doris called the boys' names but there was no answer. For over an hour, </a:t>
            </a:r>
            <a:endParaRPr lang="en-GB" dirty="0"/>
          </a:p>
          <a:p>
            <a:pPr marL="0" indent="0">
              <a:buNone/>
            </a:pPr>
            <a:r>
              <a:rPr lang="en-GB" b="1" dirty="0"/>
              <a:t>she searched for them. She did not find them. As darkness fell, Darlington returned home from a business meeting and was told the terrible news. Immediately, he headed for the forest with a torch and whistle. He emerged at dawn, having searched through the night. He had found nothing.</a:t>
            </a:r>
            <a:endParaRPr lang="en-GB" dirty="0"/>
          </a:p>
          <a:p>
            <a:pPr marL="0" indent="0">
              <a:buNone/>
            </a:pPr>
            <a:endParaRPr lang="en-GB" b="1" dirty="0"/>
          </a:p>
          <a:p>
            <a:pPr marL="0" indent="0">
              <a:buNone/>
            </a:pPr>
            <a:endParaRPr lang="en-GB" dirty="0"/>
          </a:p>
        </p:txBody>
      </p:sp>
    </p:spTree>
    <p:extLst>
      <p:ext uri="{BB962C8B-B14F-4D97-AF65-F5344CB8AC3E}">
        <p14:creationId xmlns:p14="http://schemas.microsoft.com/office/powerpoint/2010/main" val="1320569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600" b="1" dirty="0"/>
              <a:t>L.O. To write using interesting description and a variety of sentence starters</a:t>
            </a:r>
            <a:endParaRPr lang="en-GB" dirty="0"/>
          </a:p>
        </p:txBody>
      </p:sp>
      <p:sp>
        <p:nvSpPr>
          <p:cNvPr id="3" name="Content Placeholder 2"/>
          <p:cNvSpPr>
            <a:spLocks noGrp="1"/>
          </p:cNvSpPr>
          <p:nvPr>
            <p:ph idx="1"/>
          </p:nvPr>
        </p:nvSpPr>
        <p:spPr/>
        <p:txBody>
          <a:bodyPr>
            <a:normAutofit fontScale="77500" lnSpcReduction="20000"/>
          </a:bodyPr>
          <a:lstStyle/>
          <a:p>
            <a:pPr marL="0" indent="0">
              <a:buNone/>
            </a:pPr>
            <a:r>
              <a:rPr lang="en-GB" b="1" dirty="0"/>
              <a:t>Example paragraph 3</a:t>
            </a:r>
          </a:p>
          <a:p>
            <a:pPr marL="0" indent="0">
              <a:buNone/>
            </a:pPr>
            <a:r>
              <a:rPr lang="en-GB" b="1" dirty="0"/>
              <a:t>Days and weeks passed, however, there were still no clues about where the boys could be. Every time the police were told that some boys, who looked like his sons, had been seen in a place near or far, Darlington and his dog 'The Duchess' travelled there to search for themselves. Unable to sleep and heartbroken, the day came when he was totally exhausted. Wearily, he slumped down on a park bench, closed his eyes and fell into a deep sleep. He had no idea how long he had been asleep, although he suspected</a:t>
            </a:r>
            <a:r>
              <a:rPr lang="en-GB" dirty="0"/>
              <a:t> </a:t>
            </a:r>
            <a:r>
              <a:rPr lang="en-GB" b="1" dirty="0"/>
              <a:t>that it could have been a whole day and night. From that moment on, he</a:t>
            </a:r>
            <a:r>
              <a:rPr lang="en-GB" dirty="0"/>
              <a:t> </a:t>
            </a:r>
            <a:r>
              <a:rPr lang="en-GB" b="1" dirty="0"/>
              <a:t>found he didn’t have the energy to search any longer, nor did he want to</a:t>
            </a:r>
            <a:r>
              <a:rPr lang="en-GB" dirty="0"/>
              <a:t> </a:t>
            </a:r>
            <a:r>
              <a:rPr lang="en-GB" b="1" dirty="0"/>
              <a:t>return home. He stayed on that bench and has been there ever since.</a:t>
            </a:r>
            <a:endParaRPr lang="en-GB" dirty="0"/>
          </a:p>
          <a:p>
            <a:pPr marL="0" indent="0">
              <a:buNone/>
            </a:pPr>
            <a:endParaRPr lang="en-GB" dirty="0"/>
          </a:p>
        </p:txBody>
      </p:sp>
    </p:spTree>
    <p:extLst>
      <p:ext uri="{BB962C8B-B14F-4D97-AF65-F5344CB8AC3E}">
        <p14:creationId xmlns:p14="http://schemas.microsoft.com/office/powerpoint/2010/main" val="38393380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60648"/>
            <a:ext cx="8229600" cy="1143000"/>
          </a:xfrm>
        </p:spPr>
        <p:txBody>
          <a:bodyPr>
            <a:normAutofit/>
          </a:bodyPr>
          <a:lstStyle/>
          <a:p>
            <a:r>
              <a:rPr lang="en-GB" sz="3200" b="1" dirty="0"/>
              <a:t>L.O. To write using interesting description and a variety of sentence starters</a:t>
            </a:r>
            <a:endParaRPr lang="en-GB" sz="3200" dirty="0"/>
          </a:p>
        </p:txBody>
      </p:sp>
      <p:sp>
        <p:nvSpPr>
          <p:cNvPr id="3" name="Content Placeholder 2"/>
          <p:cNvSpPr>
            <a:spLocks noGrp="1"/>
          </p:cNvSpPr>
          <p:nvPr>
            <p:ph idx="1"/>
          </p:nvPr>
        </p:nvSpPr>
        <p:spPr/>
        <p:txBody>
          <a:bodyPr>
            <a:normAutofit fontScale="92500" lnSpcReduction="20000"/>
          </a:bodyPr>
          <a:lstStyle/>
          <a:p>
            <a:pPr marL="0" indent="0" algn="ctr">
              <a:buNone/>
            </a:pPr>
            <a:r>
              <a:rPr lang="en-GB" b="1" dirty="0"/>
              <a:t>Good Luck! </a:t>
            </a:r>
          </a:p>
          <a:p>
            <a:pPr marL="0" indent="0" algn="ctr">
              <a:buNone/>
            </a:pPr>
            <a:r>
              <a:rPr lang="en-GB" b="1" dirty="0"/>
              <a:t>We’re really looking forward to reading your work!</a:t>
            </a:r>
          </a:p>
          <a:p>
            <a:pPr marL="0" indent="0" algn="ctr">
              <a:buNone/>
            </a:pPr>
            <a:r>
              <a:rPr lang="en-GB" b="1" dirty="0"/>
              <a:t>Please send it to us after tomorrow’s lesson.</a:t>
            </a:r>
          </a:p>
          <a:p>
            <a:pPr marL="0" indent="0" algn="ctr">
              <a:buNone/>
            </a:pPr>
            <a:endParaRPr lang="en-GB" dirty="0"/>
          </a:p>
          <a:p>
            <a:pPr marL="0" indent="0" algn="ctr">
              <a:buNone/>
            </a:pPr>
            <a:r>
              <a:rPr lang="en-GB" dirty="0"/>
              <a:t>Remember to use your </a:t>
            </a:r>
            <a:r>
              <a:rPr lang="en-GB" b="1" dirty="0"/>
              <a:t>success criteria </a:t>
            </a:r>
            <a:r>
              <a:rPr lang="en-GB" dirty="0"/>
              <a:t>to help remind you of the things we would like to see. </a:t>
            </a:r>
          </a:p>
          <a:p>
            <a:pPr marL="0" indent="0" algn="ctr">
              <a:buNone/>
            </a:pPr>
            <a:r>
              <a:rPr lang="en-GB" dirty="0"/>
              <a:t>Remember to use a good balance of </a:t>
            </a:r>
            <a:r>
              <a:rPr lang="en-GB" b="1" dirty="0"/>
              <a:t>pronouns and nouns </a:t>
            </a:r>
            <a:r>
              <a:rPr lang="en-GB" dirty="0"/>
              <a:t>to make your work flow.</a:t>
            </a:r>
          </a:p>
          <a:p>
            <a:pPr marL="0" indent="0" algn="ctr">
              <a:buNone/>
            </a:pPr>
            <a:r>
              <a:rPr lang="en-GB" b="1" dirty="0"/>
              <a:t>Challenge</a:t>
            </a:r>
            <a:r>
              <a:rPr lang="en-GB" dirty="0"/>
              <a:t>: If you are feeling confident, try to include some things from the next colour group. </a:t>
            </a:r>
          </a:p>
        </p:txBody>
      </p:sp>
    </p:spTree>
    <p:extLst>
      <p:ext uri="{BB962C8B-B14F-4D97-AF65-F5344CB8AC3E}">
        <p14:creationId xmlns:p14="http://schemas.microsoft.com/office/powerpoint/2010/main" val="10626622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Stories with Humour</a:t>
            </a:r>
          </a:p>
        </p:txBody>
      </p:sp>
      <p:sp>
        <p:nvSpPr>
          <p:cNvPr id="3" name="Content Placeholder 2"/>
          <p:cNvSpPr>
            <a:spLocks noGrp="1"/>
          </p:cNvSpPr>
          <p:nvPr>
            <p:ph idx="1"/>
          </p:nvPr>
        </p:nvSpPr>
        <p:spPr/>
        <p:txBody>
          <a:bodyPr>
            <a:normAutofit/>
          </a:bodyPr>
          <a:lstStyle/>
          <a:p>
            <a:pPr marL="0" indent="0" algn="ctr">
              <a:buNone/>
            </a:pPr>
            <a:endParaRPr lang="en-GB" sz="5000" dirty="0"/>
          </a:p>
          <a:p>
            <a:pPr marL="0" indent="0" algn="ctr">
              <a:buNone/>
            </a:pPr>
            <a:r>
              <a:rPr lang="en-GB" sz="6000" dirty="0"/>
              <a:t>Tuesday 9th June</a:t>
            </a:r>
          </a:p>
        </p:txBody>
      </p:sp>
    </p:spTree>
    <p:extLst>
      <p:ext uri="{BB962C8B-B14F-4D97-AF65-F5344CB8AC3E}">
        <p14:creationId xmlns:p14="http://schemas.microsoft.com/office/powerpoint/2010/main" val="18340795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08ECB6-1F43-4BA7-AE7F-45554AA0C750}"/>
              </a:ext>
            </a:extLst>
          </p:cNvPr>
          <p:cNvSpPr>
            <a:spLocks noGrp="1"/>
          </p:cNvSpPr>
          <p:nvPr>
            <p:ph type="title"/>
          </p:nvPr>
        </p:nvSpPr>
        <p:spPr/>
        <p:txBody>
          <a:bodyPr/>
          <a:lstStyle/>
          <a:p>
            <a:r>
              <a:rPr lang="en-GB" dirty="0"/>
              <a:t>Stories with Humour</a:t>
            </a:r>
          </a:p>
        </p:txBody>
      </p:sp>
      <p:sp>
        <p:nvSpPr>
          <p:cNvPr id="3" name="Content Placeholder 2">
            <a:extLst>
              <a:ext uri="{FF2B5EF4-FFF2-40B4-BE49-F238E27FC236}">
                <a16:creationId xmlns:a16="http://schemas.microsoft.com/office/drawing/2014/main" id="{35BCE0A5-303F-43A2-A951-D42316EC53F5}"/>
              </a:ext>
            </a:extLst>
          </p:cNvPr>
          <p:cNvSpPr>
            <a:spLocks noGrp="1"/>
          </p:cNvSpPr>
          <p:nvPr>
            <p:ph idx="1"/>
          </p:nvPr>
        </p:nvSpPr>
        <p:spPr/>
        <p:txBody>
          <a:bodyPr>
            <a:normAutofit fontScale="92500" lnSpcReduction="20000"/>
          </a:bodyPr>
          <a:lstStyle/>
          <a:p>
            <a:pPr marL="0" indent="0">
              <a:buNone/>
            </a:pPr>
            <a:r>
              <a:rPr lang="en-GB" b="1" dirty="0"/>
              <a:t>L.O. To edit and proofread a piece of writing. </a:t>
            </a:r>
          </a:p>
          <a:p>
            <a:pPr marL="0" indent="0">
              <a:buNone/>
            </a:pPr>
            <a:endParaRPr lang="en-GB" dirty="0"/>
          </a:p>
          <a:p>
            <a:pPr marL="0" indent="0">
              <a:buNone/>
            </a:pPr>
            <a:r>
              <a:rPr lang="en-GB" b="1" dirty="0"/>
              <a:t>Task</a:t>
            </a:r>
            <a:r>
              <a:rPr lang="en-GB" dirty="0"/>
              <a:t>: Today, we would like you to </a:t>
            </a:r>
            <a:r>
              <a:rPr lang="en-GB" b="1" dirty="0"/>
              <a:t>edit</a:t>
            </a:r>
            <a:r>
              <a:rPr lang="en-GB" dirty="0"/>
              <a:t> your work by focussing on your use of adjectives. </a:t>
            </a:r>
          </a:p>
          <a:p>
            <a:pPr marL="0" indent="0">
              <a:buNone/>
            </a:pPr>
            <a:r>
              <a:rPr lang="en-GB" dirty="0">
                <a:solidFill>
                  <a:srgbClr val="00B050"/>
                </a:solidFill>
              </a:rPr>
              <a:t>Adjectives</a:t>
            </a:r>
            <a:r>
              <a:rPr lang="en-GB" dirty="0"/>
              <a:t> are </a:t>
            </a:r>
            <a:r>
              <a:rPr lang="en-GB" dirty="0">
                <a:solidFill>
                  <a:srgbClr val="00B050"/>
                </a:solidFill>
              </a:rPr>
              <a:t>describing words</a:t>
            </a:r>
            <a:r>
              <a:rPr lang="en-GB" dirty="0"/>
              <a:t>. </a:t>
            </a:r>
          </a:p>
          <a:p>
            <a:pPr marL="0" indent="0">
              <a:buNone/>
            </a:pPr>
            <a:r>
              <a:rPr lang="en-GB" dirty="0"/>
              <a:t>They are used to describe a </a:t>
            </a:r>
            <a:r>
              <a:rPr lang="en-GB" dirty="0">
                <a:solidFill>
                  <a:srgbClr val="FF0000"/>
                </a:solidFill>
              </a:rPr>
              <a:t>person, place or thing </a:t>
            </a:r>
            <a:r>
              <a:rPr lang="en-GB" dirty="0"/>
              <a:t>(to describe </a:t>
            </a:r>
            <a:r>
              <a:rPr lang="en-GB" dirty="0">
                <a:solidFill>
                  <a:srgbClr val="FF0000"/>
                </a:solidFill>
              </a:rPr>
              <a:t>nouns</a:t>
            </a:r>
            <a:r>
              <a:rPr lang="en-GB" dirty="0"/>
              <a:t>)</a:t>
            </a:r>
          </a:p>
          <a:p>
            <a:pPr marL="0" indent="0">
              <a:buNone/>
            </a:pPr>
            <a:r>
              <a:rPr lang="en-GB" dirty="0"/>
              <a:t>We use them to make our writing </a:t>
            </a:r>
            <a:r>
              <a:rPr lang="en-GB" b="1" dirty="0"/>
              <a:t>more interesting</a:t>
            </a:r>
            <a:r>
              <a:rPr lang="en-GB" dirty="0"/>
              <a:t>. </a:t>
            </a:r>
          </a:p>
          <a:p>
            <a:pPr marL="0" indent="0">
              <a:buNone/>
            </a:pPr>
            <a:r>
              <a:rPr lang="en-GB" dirty="0"/>
              <a:t>Noun phrases can become </a:t>
            </a:r>
            <a:r>
              <a:rPr lang="en-GB" b="1" dirty="0"/>
              <a:t>expanded noun phrases </a:t>
            </a:r>
            <a:r>
              <a:rPr lang="en-GB" dirty="0"/>
              <a:t>just by adding an adjective.  </a:t>
            </a:r>
          </a:p>
        </p:txBody>
      </p:sp>
    </p:spTree>
    <p:extLst>
      <p:ext uri="{BB962C8B-B14F-4D97-AF65-F5344CB8AC3E}">
        <p14:creationId xmlns:p14="http://schemas.microsoft.com/office/powerpoint/2010/main" val="4362071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5A60E-07D4-4375-BF63-A19E4B3CA36D}"/>
              </a:ext>
            </a:extLst>
          </p:cNvPr>
          <p:cNvSpPr>
            <a:spLocks noGrp="1"/>
          </p:cNvSpPr>
          <p:nvPr>
            <p:ph type="title"/>
          </p:nvPr>
        </p:nvSpPr>
        <p:spPr/>
        <p:txBody>
          <a:bodyPr/>
          <a:lstStyle/>
          <a:p>
            <a:r>
              <a:rPr lang="en-GB" b="1" dirty="0"/>
              <a:t>Adjectives</a:t>
            </a:r>
          </a:p>
        </p:txBody>
      </p:sp>
      <p:sp>
        <p:nvSpPr>
          <p:cNvPr id="3" name="Content Placeholder 2">
            <a:extLst>
              <a:ext uri="{FF2B5EF4-FFF2-40B4-BE49-F238E27FC236}">
                <a16:creationId xmlns:a16="http://schemas.microsoft.com/office/drawing/2014/main" id="{D35FF924-0A51-4A0F-B506-2582BABCC381}"/>
              </a:ext>
            </a:extLst>
          </p:cNvPr>
          <p:cNvSpPr>
            <a:spLocks noGrp="1"/>
          </p:cNvSpPr>
          <p:nvPr>
            <p:ph idx="1"/>
          </p:nvPr>
        </p:nvSpPr>
        <p:spPr/>
        <p:txBody>
          <a:bodyPr/>
          <a:lstStyle/>
          <a:p>
            <a:pPr marL="0" indent="0">
              <a:buNone/>
            </a:pPr>
            <a:r>
              <a:rPr lang="en-GB" dirty="0"/>
              <a:t>We often use </a:t>
            </a:r>
            <a:r>
              <a:rPr lang="en-GB" dirty="0">
                <a:solidFill>
                  <a:srgbClr val="00B050"/>
                </a:solidFill>
              </a:rPr>
              <a:t>adjectives</a:t>
            </a:r>
            <a:r>
              <a:rPr lang="en-GB" dirty="0"/>
              <a:t> in front of </a:t>
            </a:r>
            <a:r>
              <a:rPr lang="en-GB" dirty="0">
                <a:solidFill>
                  <a:srgbClr val="FF0000"/>
                </a:solidFill>
              </a:rPr>
              <a:t>nouns</a:t>
            </a:r>
            <a:r>
              <a:rPr lang="en-GB" dirty="0"/>
              <a:t> e.g. the </a:t>
            </a:r>
            <a:r>
              <a:rPr lang="en-GB" dirty="0">
                <a:solidFill>
                  <a:srgbClr val="00B050"/>
                </a:solidFill>
              </a:rPr>
              <a:t>hairy </a:t>
            </a:r>
            <a:r>
              <a:rPr lang="en-GB" dirty="0">
                <a:solidFill>
                  <a:srgbClr val="FF0000"/>
                </a:solidFill>
              </a:rPr>
              <a:t>cat</a:t>
            </a:r>
            <a:r>
              <a:rPr lang="en-GB" dirty="0">
                <a:solidFill>
                  <a:srgbClr val="00B050"/>
                </a:solidFill>
              </a:rPr>
              <a:t>.</a:t>
            </a:r>
          </a:p>
          <a:p>
            <a:pPr marL="0" indent="0">
              <a:buNone/>
            </a:pPr>
            <a:r>
              <a:rPr lang="en-GB" dirty="0"/>
              <a:t>You can use them in other places though e.g. The cat was </a:t>
            </a:r>
            <a:r>
              <a:rPr lang="en-GB" dirty="0">
                <a:solidFill>
                  <a:srgbClr val="00B050"/>
                </a:solidFill>
              </a:rPr>
              <a:t>hairy.</a:t>
            </a:r>
          </a:p>
          <a:p>
            <a:pPr marL="0" indent="0">
              <a:buNone/>
            </a:pPr>
            <a:r>
              <a:rPr lang="en-GB" dirty="0"/>
              <a:t>You can use more than one adjective if it makes things clearer e.g. the </a:t>
            </a:r>
            <a:r>
              <a:rPr lang="en-GB" dirty="0">
                <a:solidFill>
                  <a:srgbClr val="00B050"/>
                </a:solidFill>
              </a:rPr>
              <a:t>black, hairy </a:t>
            </a:r>
            <a:r>
              <a:rPr lang="en-GB" dirty="0"/>
              <a:t>cat. </a:t>
            </a:r>
          </a:p>
          <a:p>
            <a:pPr marL="0" indent="0">
              <a:buNone/>
            </a:pPr>
            <a:r>
              <a:rPr lang="en-GB" dirty="0"/>
              <a:t>Remember, </a:t>
            </a:r>
            <a:r>
              <a:rPr lang="en-GB" b="1" dirty="0"/>
              <a:t>don’t just use an adjective for the sake of it.</a:t>
            </a:r>
            <a:r>
              <a:rPr lang="en-GB" dirty="0"/>
              <a:t> It must make your writing better. </a:t>
            </a:r>
          </a:p>
          <a:p>
            <a:endParaRPr lang="en-GB" dirty="0"/>
          </a:p>
        </p:txBody>
      </p:sp>
    </p:spTree>
    <p:extLst>
      <p:ext uri="{BB962C8B-B14F-4D97-AF65-F5344CB8AC3E}">
        <p14:creationId xmlns:p14="http://schemas.microsoft.com/office/powerpoint/2010/main" val="39419082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08B67E-8D52-4CF6-8AA5-2FFB132EA083}"/>
              </a:ext>
            </a:extLst>
          </p:cNvPr>
          <p:cNvSpPr>
            <a:spLocks noGrp="1"/>
          </p:cNvSpPr>
          <p:nvPr>
            <p:ph type="title"/>
          </p:nvPr>
        </p:nvSpPr>
        <p:spPr/>
        <p:txBody>
          <a:bodyPr/>
          <a:lstStyle/>
          <a:p>
            <a:r>
              <a:rPr lang="en-GB" dirty="0"/>
              <a:t>Stories with Humour</a:t>
            </a:r>
          </a:p>
        </p:txBody>
      </p:sp>
      <p:sp>
        <p:nvSpPr>
          <p:cNvPr id="3" name="Content Placeholder 2">
            <a:extLst>
              <a:ext uri="{FF2B5EF4-FFF2-40B4-BE49-F238E27FC236}">
                <a16:creationId xmlns:a16="http://schemas.microsoft.com/office/drawing/2014/main" id="{DE06A51A-78D6-4FE4-A4DC-071A7F8FCA9B}"/>
              </a:ext>
            </a:extLst>
          </p:cNvPr>
          <p:cNvSpPr>
            <a:spLocks noGrp="1"/>
          </p:cNvSpPr>
          <p:nvPr>
            <p:ph idx="1"/>
          </p:nvPr>
        </p:nvSpPr>
        <p:spPr/>
        <p:txBody>
          <a:bodyPr>
            <a:normAutofit fontScale="92500" lnSpcReduction="20000"/>
          </a:bodyPr>
          <a:lstStyle/>
          <a:p>
            <a:pPr marL="0" indent="0">
              <a:buNone/>
            </a:pPr>
            <a:r>
              <a:rPr lang="en-GB" b="1" dirty="0"/>
              <a:t>L.O. To edit and proofread a piece of writing. </a:t>
            </a:r>
          </a:p>
          <a:p>
            <a:pPr marL="0" indent="0">
              <a:buNone/>
            </a:pPr>
            <a:endParaRPr lang="en-GB" dirty="0"/>
          </a:p>
          <a:p>
            <a:pPr marL="0" indent="0">
              <a:buNone/>
            </a:pPr>
            <a:r>
              <a:rPr lang="en-GB" dirty="0"/>
              <a:t>Re-read your work and circle all the nouns in your work and underline all the </a:t>
            </a:r>
            <a:r>
              <a:rPr lang="en-GB" u="sng" dirty="0"/>
              <a:t>adjectives</a:t>
            </a:r>
            <a:r>
              <a:rPr lang="en-GB" dirty="0"/>
              <a:t> you have used. </a:t>
            </a:r>
          </a:p>
          <a:p>
            <a:pPr marL="0" indent="0">
              <a:buNone/>
            </a:pPr>
            <a:r>
              <a:rPr lang="en-GB" dirty="0"/>
              <a:t>Are there some places in your backstory where adding an adjective would help create a clear picture in the reader’s mind? </a:t>
            </a:r>
          </a:p>
          <a:p>
            <a:pPr marL="0" indent="0">
              <a:buNone/>
            </a:pPr>
            <a:r>
              <a:rPr lang="en-GB" dirty="0"/>
              <a:t>If you have already used quite a few adjectives, try using a </a:t>
            </a:r>
            <a:r>
              <a:rPr lang="en-GB" b="1" dirty="0"/>
              <a:t>thesaurus</a:t>
            </a:r>
            <a:r>
              <a:rPr lang="en-GB" dirty="0"/>
              <a:t> to change some of your adjectives. </a:t>
            </a:r>
          </a:p>
          <a:p>
            <a:endParaRPr lang="en-GB" dirty="0"/>
          </a:p>
        </p:txBody>
      </p:sp>
      <p:sp>
        <p:nvSpPr>
          <p:cNvPr id="4" name="Oval 3">
            <a:extLst>
              <a:ext uri="{FF2B5EF4-FFF2-40B4-BE49-F238E27FC236}">
                <a16:creationId xmlns:a16="http://schemas.microsoft.com/office/drawing/2014/main" id="{0ACF6A4A-EE86-40D2-91A6-34F9125BD6B7}"/>
              </a:ext>
            </a:extLst>
          </p:cNvPr>
          <p:cNvSpPr/>
          <p:nvPr/>
        </p:nvSpPr>
        <p:spPr>
          <a:xfrm>
            <a:off x="6012160" y="2636912"/>
            <a:ext cx="1224136" cy="2880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601236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7CEFF-7D9C-47C5-AEDD-9A79C237DC0E}"/>
              </a:ext>
            </a:extLst>
          </p:cNvPr>
          <p:cNvSpPr>
            <a:spLocks noGrp="1"/>
          </p:cNvSpPr>
          <p:nvPr>
            <p:ph type="title"/>
          </p:nvPr>
        </p:nvSpPr>
        <p:spPr/>
        <p:txBody>
          <a:bodyPr>
            <a:noAutofit/>
          </a:bodyPr>
          <a:lstStyle/>
          <a:p>
            <a:br>
              <a:rPr lang="en-GB" sz="6000" dirty="0"/>
            </a:br>
            <a:r>
              <a:rPr lang="en-GB" sz="6000" dirty="0"/>
              <a:t>Reading Comprehension </a:t>
            </a:r>
            <a:br>
              <a:rPr lang="en-GB" sz="6000" dirty="0"/>
            </a:br>
            <a:endParaRPr lang="en-GB" sz="6000" dirty="0"/>
          </a:p>
        </p:txBody>
      </p:sp>
      <p:sp>
        <p:nvSpPr>
          <p:cNvPr id="3" name="Content Placeholder 2">
            <a:extLst>
              <a:ext uri="{FF2B5EF4-FFF2-40B4-BE49-F238E27FC236}">
                <a16:creationId xmlns:a16="http://schemas.microsoft.com/office/drawing/2014/main" id="{3881EAAF-1BA4-4187-A52D-C014453F28EA}"/>
              </a:ext>
            </a:extLst>
          </p:cNvPr>
          <p:cNvSpPr>
            <a:spLocks noGrp="1"/>
          </p:cNvSpPr>
          <p:nvPr>
            <p:ph idx="1"/>
          </p:nvPr>
        </p:nvSpPr>
        <p:spPr/>
        <p:txBody>
          <a:bodyPr>
            <a:normAutofit fontScale="92500"/>
          </a:bodyPr>
          <a:lstStyle/>
          <a:p>
            <a:pPr marL="0" indent="0">
              <a:buNone/>
            </a:pPr>
            <a:r>
              <a:rPr lang="en-GB" dirty="0"/>
              <a:t>This week, the Year 4 team has chosen to make Zoom meeting 1 primarily a reading comprehension session. It will be held on Tuesday and we will discuss your answers to the comprehension called:</a:t>
            </a:r>
          </a:p>
          <a:p>
            <a:pPr marL="0" indent="0">
              <a:buNone/>
            </a:pPr>
            <a:endParaRPr lang="en-GB" dirty="0"/>
          </a:p>
          <a:p>
            <a:pPr marL="0" indent="0">
              <a:buNone/>
            </a:pPr>
            <a:r>
              <a:rPr lang="en-GB" b="1" dirty="0"/>
              <a:t>Sentences: using adverbs and conjunctions</a:t>
            </a:r>
          </a:p>
          <a:p>
            <a:pPr marL="0" indent="0">
              <a:buNone/>
            </a:pPr>
            <a:r>
              <a:rPr lang="en-GB" dirty="0"/>
              <a:t>Please make sure that you complete the sections </a:t>
            </a:r>
            <a:r>
              <a:rPr lang="en-GB" b="1" dirty="0"/>
              <a:t>Comprehension</a:t>
            </a:r>
            <a:r>
              <a:rPr lang="en-GB" dirty="0"/>
              <a:t> and </a:t>
            </a:r>
            <a:r>
              <a:rPr lang="en-GB" b="1" dirty="0"/>
              <a:t>Objective focus </a:t>
            </a:r>
            <a:r>
              <a:rPr lang="en-GB" dirty="0"/>
              <a:t>before the meeting and bring your answers to the meeting.  </a:t>
            </a:r>
          </a:p>
          <a:p>
            <a:pPr marL="0" indent="0">
              <a:buNone/>
            </a:pPr>
            <a:endParaRPr lang="en-GB" dirty="0"/>
          </a:p>
        </p:txBody>
      </p:sp>
    </p:spTree>
    <p:extLst>
      <p:ext uri="{BB962C8B-B14F-4D97-AF65-F5344CB8AC3E}">
        <p14:creationId xmlns:p14="http://schemas.microsoft.com/office/powerpoint/2010/main" val="4976857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0006B-2FA9-44BF-8EC5-35A2269ACDCC}"/>
              </a:ext>
            </a:extLst>
          </p:cNvPr>
          <p:cNvSpPr>
            <a:spLocks noGrp="1"/>
          </p:cNvSpPr>
          <p:nvPr>
            <p:ph type="title"/>
          </p:nvPr>
        </p:nvSpPr>
        <p:spPr/>
        <p:txBody>
          <a:bodyPr/>
          <a:lstStyle/>
          <a:p>
            <a:r>
              <a:rPr lang="en-GB" dirty="0"/>
              <a:t>Stories with Humour</a:t>
            </a:r>
          </a:p>
        </p:txBody>
      </p:sp>
      <p:sp>
        <p:nvSpPr>
          <p:cNvPr id="3" name="Content Placeholder 2">
            <a:extLst>
              <a:ext uri="{FF2B5EF4-FFF2-40B4-BE49-F238E27FC236}">
                <a16:creationId xmlns:a16="http://schemas.microsoft.com/office/drawing/2014/main" id="{4BF005F8-25C1-4503-A616-D4E26B825925}"/>
              </a:ext>
            </a:extLst>
          </p:cNvPr>
          <p:cNvSpPr>
            <a:spLocks noGrp="1"/>
          </p:cNvSpPr>
          <p:nvPr>
            <p:ph idx="1"/>
          </p:nvPr>
        </p:nvSpPr>
        <p:spPr/>
        <p:txBody>
          <a:bodyPr>
            <a:normAutofit fontScale="85000" lnSpcReduction="10000"/>
          </a:bodyPr>
          <a:lstStyle/>
          <a:p>
            <a:pPr marL="0" indent="0">
              <a:buNone/>
            </a:pPr>
            <a:r>
              <a:rPr lang="en-GB" b="1" dirty="0"/>
              <a:t>L.O. To edit and proofread a piece of writing. </a:t>
            </a:r>
          </a:p>
          <a:p>
            <a:pPr marL="0" indent="0">
              <a:buNone/>
            </a:pPr>
            <a:endParaRPr lang="en-GB" dirty="0"/>
          </a:p>
          <a:p>
            <a:pPr marL="0" indent="0">
              <a:buNone/>
            </a:pPr>
            <a:r>
              <a:rPr lang="en-GB" b="1" dirty="0"/>
              <a:t>Task 2</a:t>
            </a:r>
            <a:r>
              <a:rPr lang="en-GB" dirty="0"/>
              <a:t>: We would now like you to proofread</a:t>
            </a:r>
            <a:r>
              <a:rPr lang="en-GB" dirty="0">
                <a:solidFill>
                  <a:srgbClr val="FF0000"/>
                </a:solidFill>
              </a:rPr>
              <a:t> </a:t>
            </a:r>
            <a:r>
              <a:rPr lang="en-GB" dirty="0"/>
              <a:t>your work.</a:t>
            </a:r>
          </a:p>
          <a:p>
            <a:r>
              <a:rPr lang="en-GB" dirty="0"/>
              <a:t>Check that it makes sense</a:t>
            </a:r>
          </a:p>
          <a:p>
            <a:r>
              <a:rPr lang="en-GB" dirty="0"/>
              <a:t>Check for accurate punctuation </a:t>
            </a:r>
          </a:p>
          <a:p>
            <a:r>
              <a:rPr lang="en-GB" dirty="0"/>
              <a:t>Check your spellings</a:t>
            </a:r>
          </a:p>
          <a:p>
            <a:pPr marL="0" indent="0">
              <a:buNone/>
            </a:pPr>
            <a:r>
              <a:rPr lang="en-GB" dirty="0"/>
              <a:t>Please show any corrections you have made in </a:t>
            </a:r>
            <a:r>
              <a:rPr lang="en-GB" b="1" dirty="0"/>
              <a:t>a different colour </a:t>
            </a:r>
            <a:r>
              <a:rPr lang="en-GB" dirty="0"/>
              <a:t>pen. </a:t>
            </a:r>
          </a:p>
          <a:p>
            <a:pPr marL="0" indent="0">
              <a:buNone/>
            </a:pPr>
            <a:r>
              <a:rPr lang="en-GB" b="1" dirty="0"/>
              <a:t>Top tip</a:t>
            </a:r>
            <a:r>
              <a:rPr lang="en-GB" dirty="0"/>
              <a:t>: Read your work out loud slowly and check that you have written what you think you have written.  </a:t>
            </a:r>
          </a:p>
          <a:p>
            <a:endParaRPr lang="en-GB" dirty="0"/>
          </a:p>
        </p:txBody>
      </p:sp>
    </p:spTree>
    <p:extLst>
      <p:ext uri="{BB962C8B-B14F-4D97-AF65-F5344CB8AC3E}">
        <p14:creationId xmlns:p14="http://schemas.microsoft.com/office/powerpoint/2010/main" val="28419711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Stories with Humour </a:t>
            </a:r>
          </a:p>
        </p:txBody>
      </p:sp>
      <p:sp>
        <p:nvSpPr>
          <p:cNvPr id="3" name="Content Placeholder 2"/>
          <p:cNvSpPr>
            <a:spLocks noGrp="1"/>
          </p:cNvSpPr>
          <p:nvPr>
            <p:ph idx="1"/>
          </p:nvPr>
        </p:nvSpPr>
        <p:spPr/>
        <p:txBody>
          <a:bodyPr>
            <a:normAutofit/>
          </a:bodyPr>
          <a:lstStyle/>
          <a:p>
            <a:pPr marL="0" indent="0" algn="ctr">
              <a:buNone/>
            </a:pPr>
            <a:endParaRPr lang="en-GB" sz="6000" dirty="0"/>
          </a:p>
          <a:p>
            <a:pPr marL="0" indent="0" algn="ctr">
              <a:buNone/>
            </a:pPr>
            <a:r>
              <a:rPr lang="en-GB" sz="6000" dirty="0"/>
              <a:t>Wednesday 10th June</a:t>
            </a:r>
          </a:p>
        </p:txBody>
      </p:sp>
    </p:spTree>
    <p:extLst>
      <p:ext uri="{BB962C8B-B14F-4D97-AF65-F5344CB8AC3E}">
        <p14:creationId xmlns:p14="http://schemas.microsoft.com/office/powerpoint/2010/main" val="2650531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A5F52-CFCC-4A34-9E09-5417DCB97049}"/>
              </a:ext>
            </a:extLst>
          </p:cNvPr>
          <p:cNvSpPr>
            <a:spLocks noGrp="1"/>
          </p:cNvSpPr>
          <p:nvPr>
            <p:ph type="title"/>
          </p:nvPr>
        </p:nvSpPr>
        <p:spPr/>
        <p:txBody>
          <a:bodyPr/>
          <a:lstStyle/>
          <a:p>
            <a:r>
              <a:rPr lang="en-GB" dirty="0"/>
              <a:t>Stories with Humour </a:t>
            </a:r>
          </a:p>
        </p:txBody>
      </p:sp>
      <p:sp>
        <p:nvSpPr>
          <p:cNvPr id="3" name="Content Placeholder 2">
            <a:extLst>
              <a:ext uri="{FF2B5EF4-FFF2-40B4-BE49-F238E27FC236}">
                <a16:creationId xmlns:a16="http://schemas.microsoft.com/office/drawing/2014/main" id="{1DBD77F4-E29C-4700-BFAC-952B59C86542}"/>
              </a:ext>
            </a:extLst>
          </p:cNvPr>
          <p:cNvSpPr>
            <a:spLocks noGrp="1"/>
          </p:cNvSpPr>
          <p:nvPr>
            <p:ph idx="1"/>
          </p:nvPr>
        </p:nvSpPr>
        <p:spPr/>
        <p:txBody>
          <a:bodyPr/>
          <a:lstStyle/>
          <a:p>
            <a:pPr marL="0" indent="0">
              <a:buNone/>
            </a:pPr>
            <a:r>
              <a:rPr lang="en-GB" dirty="0"/>
              <a:t>L.O. To recall speech punctuation rules</a:t>
            </a:r>
          </a:p>
          <a:p>
            <a:pPr marL="0" indent="0">
              <a:buNone/>
            </a:pPr>
            <a:r>
              <a:rPr lang="en-GB" b="1" dirty="0"/>
              <a:t>Task</a:t>
            </a:r>
            <a:r>
              <a:rPr lang="en-GB" dirty="0"/>
              <a:t>: Today, we would like you to make a poster all about speech punctuation rules. </a:t>
            </a:r>
          </a:p>
        </p:txBody>
      </p:sp>
    </p:spTree>
    <p:extLst>
      <p:ext uri="{BB962C8B-B14F-4D97-AF65-F5344CB8AC3E}">
        <p14:creationId xmlns:p14="http://schemas.microsoft.com/office/powerpoint/2010/main" val="18945200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48468-D273-414E-B67B-D1738060DF47}"/>
              </a:ext>
            </a:extLst>
          </p:cNvPr>
          <p:cNvSpPr>
            <a:spLocks noGrp="1"/>
          </p:cNvSpPr>
          <p:nvPr>
            <p:ph type="title"/>
          </p:nvPr>
        </p:nvSpPr>
        <p:spPr/>
        <p:txBody>
          <a:bodyPr/>
          <a:lstStyle/>
          <a:p>
            <a:r>
              <a:rPr lang="en-GB" dirty="0"/>
              <a:t>Speech Punctuation</a:t>
            </a:r>
          </a:p>
        </p:txBody>
      </p:sp>
      <p:sp>
        <p:nvSpPr>
          <p:cNvPr id="3" name="Content Placeholder 2">
            <a:extLst>
              <a:ext uri="{FF2B5EF4-FFF2-40B4-BE49-F238E27FC236}">
                <a16:creationId xmlns:a16="http://schemas.microsoft.com/office/drawing/2014/main" id="{DA991280-A342-424E-BF32-A37C4FDE56D5}"/>
              </a:ext>
            </a:extLst>
          </p:cNvPr>
          <p:cNvSpPr>
            <a:spLocks noGrp="1"/>
          </p:cNvSpPr>
          <p:nvPr>
            <p:ph idx="1"/>
          </p:nvPr>
        </p:nvSpPr>
        <p:spPr/>
        <p:txBody>
          <a:bodyPr/>
          <a:lstStyle/>
          <a:p>
            <a:pPr marL="0" indent="0" algn="ctr">
              <a:buNone/>
            </a:pPr>
            <a:r>
              <a:rPr lang="en-GB" b="1" dirty="0"/>
              <a:t>Key elements of speech punctuation</a:t>
            </a:r>
          </a:p>
          <a:p>
            <a:pPr marL="0" indent="0">
              <a:buNone/>
            </a:pPr>
            <a:endParaRPr lang="en-GB" dirty="0"/>
          </a:p>
          <a:p>
            <a:pPr marL="0" indent="0">
              <a:buNone/>
            </a:pPr>
            <a:r>
              <a:rPr lang="en-GB" dirty="0"/>
              <a:t>Here is a sentence which contains direct speech.</a:t>
            </a:r>
          </a:p>
          <a:p>
            <a:pPr marL="0" indent="0">
              <a:buNone/>
            </a:pPr>
            <a:endParaRPr lang="en-GB" dirty="0"/>
          </a:p>
          <a:p>
            <a:pPr marL="0" indent="0">
              <a:buNone/>
            </a:pPr>
            <a:r>
              <a:rPr lang="en-GB" dirty="0"/>
              <a:t>“</a:t>
            </a:r>
            <a:r>
              <a:rPr lang="en-GB" b="1" dirty="0">
                <a:solidFill>
                  <a:srgbClr val="7030A0"/>
                </a:solidFill>
              </a:rPr>
              <a:t>S</a:t>
            </a:r>
            <a:r>
              <a:rPr lang="en-GB" dirty="0">
                <a:solidFill>
                  <a:srgbClr val="7030A0"/>
                </a:solidFill>
              </a:rPr>
              <a:t>orry Mr Stink, I have to go</a:t>
            </a:r>
            <a:r>
              <a:rPr lang="en-GB" dirty="0"/>
              <a:t>,” </a:t>
            </a:r>
            <a:r>
              <a:rPr lang="en-GB" u="sng" dirty="0"/>
              <a:t>said Chloe</a:t>
            </a:r>
            <a:r>
              <a:rPr lang="en-GB" dirty="0"/>
              <a:t>.</a:t>
            </a:r>
          </a:p>
          <a:p>
            <a:pPr marL="0" indent="0">
              <a:buNone/>
            </a:pPr>
            <a:r>
              <a:rPr lang="en-GB" dirty="0">
                <a:solidFill>
                  <a:srgbClr val="7030A0"/>
                </a:solidFill>
              </a:rPr>
              <a:t>Purple</a:t>
            </a:r>
            <a:r>
              <a:rPr lang="en-GB" dirty="0"/>
              <a:t> = spoken words</a:t>
            </a:r>
          </a:p>
          <a:p>
            <a:pPr marL="0" indent="0">
              <a:buNone/>
            </a:pPr>
            <a:r>
              <a:rPr lang="en-GB" u="sng" dirty="0"/>
              <a:t>Underlined</a:t>
            </a:r>
            <a:r>
              <a:rPr lang="en-GB" dirty="0"/>
              <a:t> = reporting clause </a:t>
            </a:r>
          </a:p>
        </p:txBody>
      </p:sp>
    </p:spTree>
    <p:extLst>
      <p:ext uri="{BB962C8B-B14F-4D97-AF65-F5344CB8AC3E}">
        <p14:creationId xmlns:p14="http://schemas.microsoft.com/office/powerpoint/2010/main" val="557835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Speech Punctuation </a:t>
            </a:r>
          </a:p>
        </p:txBody>
      </p:sp>
      <p:sp>
        <p:nvSpPr>
          <p:cNvPr id="3" name="Content Placeholder 2"/>
          <p:cNvSpPr>
            <a:spLocks noGrp="1"/>
          </p:cNvSpPr>
          <p:nvPr>
            <p:ph idx="1"/>
          </p:nvPr>
        </p:nvSpPr>
        <p:spPr/>
        <p:txBody>
          <a:bodyPr/>
          <a:lstStyle/>
          <a:p>
            <a:pPr marL="0" indent="0" algn="ctr">
              <a:buNone/>
            </a:pPr>
            <a:r>
              <a:rPr lang="en-GB" b="1" dirty="0"/>
              <a:t>Key elements of speech punctuation</a:t>
            </a:r>
          </a:p>
          <a:p>
            <a:pPr marL="0" indent="0">
              <a:buNone/>
            </a:pPr>
            <a:r>
              <a:rPr lang="en-GB" dirty="0"/>
              <a:t>Here is a sentence which contains direct speech.</a:t>
            </a:r>
          </a:p>
          <a:p>
            <a:pPr marL="0" indent="0">
              <a:buNone/>
            </a:pPr>
            <a:endParaRPr lang="en-GB" dirty="0"/>
          </a:p>
          <a:p>
            <a:pPr marL="0" indent="0">
              <a:buNone/>
            </a:pPr>
            <a:endParaRPr lang="en-GB" dirty="0"/>
          </a:p>
          <a:p>
            <a:pPr marL="0" indent="0">
              <a:buNone/>
            </a:pPr>
            <a:r>
              <a:rPr lang="en-GB" dirty="0"/>
              <a:t>  “</a:t>
            </a:r>
            <a:r>
              <a:rPr lang="en-GB" b="1" u="sng" dirty="0"/>
              <a:t>S</a:t>
            </a:r>
            <a:r>
              <a:rPr lang="en-GB" u="sng" dirty="0"/>
              <a:t>orry</a:t>
            </a:r>
            <a:r>
              <a:rPr lang="en-GB" dirty="0"/>
              <a:t> Mr Stink, I have to go,” </a:t>
            </a:r>
            <a:r>
              <a:rPr lang="en-GB" u="sng" dirty="0"/>
              <a:t>said Chloe</a:t>
            </a:r>
            <a:r>
              <a:rPr lang="en-GB" dirty="0"/>
              <a:t>. </a:t>
            </a:r>
          </a:p>
        </p:txBody>
      </p:sp>
      <p:cxnSp>
        <p:nvCxnSpPr>
          <p:cNvPr id="5" name="Straight Arrow Connector 4"/>
          <p:cNvCxnSpPr/>
          <p:nvPr/>
        </p:nvCxnSpPr>
        <p:spPr>
          <a:xfrm flipH="1">
            <a:off x="899592" y="3140968"/>
            <a:ext cx="1368150" cy="86409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4523866" y="3140968"/>
            <a:ext cx="1038378" cy="86409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123728" y="2956302"/>
            <a:ext cx="2726022" cy="369332"/>
          </a:xfrm>
          <a:prstGeom prst="rect">
            <a:avLst/>
          </a:prstGeom>
          <a:noFill/>
        </p:spPr>
        <p:txBody>
          <a:bodyPr wrap="square" rtlCol="0">
            <a:spAutoFit/>
          </a:bodyPr>
          <a:lstStyle/>
          <a:p>
            <a:pPr algn="ctr"/>
            <a:r>
              <a:rPr lang="en-GB" b="1" dirty="0"/>
              <a:t>inverted commas </a:t>
            </a:r>
          </a:p>
        </p:txBody>
      </p:sp>
      <p:cxnSp>
        <p:nvCxnSpPr>
          <p:cNvPr id="15" name="Straight Arrow Connector 14"/>
          <p:cNvCxnSpPr/>
          <p:nvPr/>
        </p:nvCxnSpPr>
        <p:spPr>
          <a:xfrm flipV="1">
            <a:off x="6804248" y="4550315"/>
            <a:ext cx="0" cy="70190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084168" y="5170717"/>
            <a:ext cx="2088232" cy="369332"/>
          </a:xfrm>
          <a:prstGeom prst="rect">
            <a:avLst/>
          </a:prstGeom>
          <a:noFill/>
        </p:spPr>
        <p:txBody>
          <a:bodyPr wrap="square" rtlCol="0">
            <a:spAutoFit/>
          </a:bodyPr>
          <a:lstStyle/>
          <a:p>
            <a:pPr algn="ctr"/>
            <a:r>
              <a:rPr lang="en-GB" b="1" dirty="0"/>
              <a:t>reporting clause</a:t>
            </a:r>
          </a:p>
        </p:txBody>
      </p:sp>
      <p:cxnSp>
        <p:nvCxnSpPr>
          <p:cNvPr id="22" name="Straight Arrow Connector 21"/>
          <p:cNvCxnSpPr/>
          <p:nvPr/>
        </p:nvCxnSpPr>
        <p:spPr>
          <a:xfrm flipV="1">
            <a:off x="4716016" y="4501290"/>
            <a:ext cx="637788" cy="85409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949531" y="5355383"/>
            <a:ext cx="2093524" cy="923330"/>
          </a:xfrm>
          <a:prstGeom prst="rect">
            <a:avLst/>
          </a:prstGeom>
          <a:noFill/>
        </p:spPr>
        <p:txBody>
          <a:bodyPr wrap="square" rtlCol="0">
            <a:spAutoFit/>
          </a:bodyPr>
          <a:lstStyle/>
          <a:p>
            <a:r>
              <a:rPr lang="en-GB" b="1" dirty="0"/>
              <a:t>Punctuation mark before the inverted commas</a:t>
            </a:r>
          </a:p>
        </p:txBody>
      </p:sp>
      <p:cxnSp>
        <p:nvCxnSpPr>
          <p:cNvPr id="36" name="Straight Arrow Connector 35"/>
          <p:cNvCxnSpPr/>
          <p:nvPr/>
        </p:nvCxnSpPr>
        <p:spPr>
          <a:xfrm flipV="1">
            <a:off x="1403648" y="4509120"/>
            <a:ext cx="0" cy="39214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385664" y="4893718"/>
            <a:ext cx="1872206" cy="646331"/>
          </a:xfrm>
          <a:prstGeom prst="rect">
            <a:avLst/>
          </a:prstGeom>
          <a:noFill/>
        </p:spPr>
        <p:txBody>
          <a:bodyPr wrap="square" rtlCol="0">
            <a:spAutoFit/>
          </a:bodyPr>
          <a:lstStyle/>
          <a:p>
            <a:r>
              <a:rPr lang="en-GB" b="1" dirty="0"/>
              <a:t>First spoken word</a:t>
            </a:r>
          </a:p>
          <a:p>
            <a:r>
              <a:rPr lang="en-GB" b="1" dirty="0"/>
              <a:t>with capital letter</a:t>
            </a:r>
          </a:p>
        </p:txBody>
      </p:sp>
      <p:cxnSp>
        <p:nvCxnSpPr>
          <p:cNvPr id="46" name="Straight Arrow Connector 45"/>
          <p:cNvCxnSpPr/>
          <p:nvPr/>
        </p:nvCxnSpPr>
        <p:spPr>
          <a:xfrm flipH="1">
            <a:off x="7524328" y="3717032"/>
            <a:ext cx="144016" cy="50405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7380312" y="2934710"/>
            <a:ext cx="1584176" cy="830997"/>
          </a:xfrm>
          <a:prstGeom prst="rect">
            <a:avLst/>
          </a:prstGeom>
          <a:noFill/>
        </p:spPr>
        <p:txBody>
          <a:bodyPr wrap="square" rtlCol="0">
            <a:spAutoFit/>
          </a:bodyPr>
          <a:lstStyle/>
          <a:p>
            <a:r>
              <a:rPr lang="en-GB" sz="1600" b="1" dirty="0"/>
              <a:t>Full stop to show sentence has ended</a:t>
            </a:r>
          </a:p>
        </p:txBody>
      </p:sp>
    </p:spTree>
    <p:extLst>
      <p:ext uri="{BB962C8B-B14F-4D97-AF65-F5344CB8AC3E}">
        <p14:creationId xmlns:p14="http://schemas.microsoft.com/office/powerpoint/2010/main" val="21575663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04692-57D2-46D8-8CB6-A2DC664E3AB0}"/>
              </a:ext>
            </a:extLst>
          </p:cNvPr>
          <p:cNvSpPr>
            <a:spLocks noGrp="1"/>
          </p:cNvSpPr>
          <p:nvPr>
            <p:ph type="title"/>
          </p:nvPr>
        </p:nvSpPr>
        <p:spPr/>
        <p:txBody>
          <a:bodyPr/>
          <a:lstStyle/>
          <a:p>
            <a:r>
              <a:rPr lang="en-GB" dirty="0"/>
              <a:t>Speech Punctuation</a:t>
            </a:r>
          </a:p>
        </p:txBody>
      </p:sp>
      <p:sp>
        <p:nvSpPr>
          <p:cNvPr id="3" name="Content Placeholder 2">
            <a:extLst>
              <a:ext uri="{FF2B5EF4-FFF2-40B4-BE49-F238E27FC236}">
                <a16:creationId xmlns:a16="http://schemas.microsoft.com/office/drawing/2014/main" id="{70A3324B-94E1-437F-A9BE-17A53E88229B}"/>
              </a:ext>
            </a:extLst>
          </p:cNvPr>
          <p:cNvSpPr>
            <a:spLocks noGrp="1"/>
          </p:cNvSpPr>
          <p:nvPr>
            <p:ph idx="1"/>
          </p:nvPr>
        </p:nvSpPr>
        <p:spPr/>
        <p:txBody>
          <a:bodyPr>
            <a:normAutofit fontScale="92500"/>
          </a:bodyPr>
          <a:lstStyle/>
          <a:p>
            <a:pPr marL="0" indent="0">
              <a:buNone/>
            </a:pPr>
            <a:r>
              <a:rPr lang="en-GB" dirty="0"/>
              <a:t>Please take a look at the </a:t>
            </a:r>
            <a:r>
              <a:rPr lang="en-GB" b="1" dirty="0"/>
              <a:t>speech punctuation rules </a:t>
            </a:r>
            <a:r>
              <a:rPr lang="en-GB" dirty="0"/>
              <a:t>on the Word document Speech Punctuation Rules. Focus on the rules on page 1 for your poster. </a:t>
            </a:r>
          </a:p>
          <a:p>
            <a:pPr marL="0" indent="0">
              <a:buNone/>
            </a:pPr>
            <a:endParaRPr lang="en-GB" dirty="0"/>
          </a:p>
          <a:p>
            <a:pPr marL="0" indent="0">
              <a:buNone/>
            </a:pPr>
            <a:r>
              <a:rPr lang="en-GB" b="1" dirty="0"/>
              <a:t>Challenge</a:t>
            </a:r>
            <a:r>
              <a:rPr lang="en-GB" dirty="0"/>
              <a:t>: If you would like a challenge and want to explain in more detail about when the reporting clause comes before speech or in the middle of speech please see p2 of Speech Punctuation Rules. </a:t>
            </a:r>
          </a:p>
        </p:txBody>
      </p:sp>
    </p:spTree>
    <p:extLst>
      <p:ext uri="{BB962C8B-B14F-4D97-AF65-F5344CB8AC3E}">
        <p14:creationId xmlns:p14="http://schemas.microsoft.com/office/powerpoint/2010/main" val="41480840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A71BE-3DD3-4C7D-9945-740BB78A5163}"/>
              </a:ext>
            </a:extLst>
          </p:cNvPr>
          <p:cNvSpPr>
            <a:spLocks noGrp="1"/>
          </p:cNvSpPr>
          <p:nvPr>
            <p:ph type="title"/>
          </p:nvPr>
        </p:nvSpPr>
        <p:spPr/>
        <p:txBody>
          <a:bodyPr/>
          <a:lstStyle/>
          <a:p>
            <a:r>
              <a:rPr lang="en-GB" dirty="0"/>
              <a:t>Speech Punctuation Rules Poster</a:t>
            </a:r>
          </a:p>
        </p:txBody>
      </p:sp>
      <p:sp>
        <p:nvSpPr>
          <p:cNvPr id="3" name="Content Placeholder 2">
            <a:extLst>
              <a:ext uri="{FF2B5EF4-FFF2-40B4-BE49-F238E27FC236}">
                <a16:creationId xmlns:a16="http://schemas.microsoft.com/office/drawing/2014/main" id="{9A223944-2E16-4825-A62B-31ED551037BF}"/>
              </a:ext>
            </a:extLst>
          </p:cNvPr>
          <p:cNvSpPr>
            <a:spLocks noGrp="1"/>
          </p:cNvSpPr>
          <p:nvPr>
            <p:ph idx="1"/>
          </p:nvPr>
        </p:nvSpPr>
        <p:spPr/>
        <p:txBody>
          <a:bodyPr>
            <a:normAutofit/>
          </a:bodyPr>
          <a:lstStyle/>
          <a:p>
            <a:pPr marL="0" indent="0">
              <a:buNone/>
            </a:pPr>
            <a:r>
              <a:rPr lang="en-GB" sz="4000" b="1" dirty="0"/>
              <a:t>Tips</a:t>
            </a:r>
          </a:p>
          <a:p>
            <a:r>
              <a:rPr lang="en-GB" sz="4000" dirty="0"/>
              <a:t>Make the information </a:t>
            </a:r>
            <a:r>
              <a:rPr lang="en-GB" sz="4000" b="1" dirty="0"/>
              <a:t>clear </a:t>
            </a:r>
            <a:r>
              <a:rPr lang="en-GB" sz="4000" dirty="0"/>
              <a:t>for you to see. </a:t>
            </a:r>
          </a:p>
          <a:p>
            <a:r>
              <a:rPr lang="en-GB" sz="4000" dirty="0"/>
              <a:t>Use </a:t>
            </a:r>
            <a:r>
              <a:rPr lang="en-GB" sz="4000" b="1" dirty="0"/>
              <a:t>colour.</a:t>
            </a:r>
            <a:r>
              <a:rPr lang="en-GB" sz="4000" dirty="0"/>
              <a:t> </a:t>
            </a:r>
          </a:p>
          <a:p>
            <a:r>
              <a:rPr lang="en-GB" sz="4000" dirty="0"/>
              <a:t>Use </a:t>
            </a:r>
            <a:r>
              <a:rPr lang="en-GB" sz="4000" b="1" dirty="0"/>
              <a:t>an example </a:t>
            </a:r>
            <a:r>
              <a:rPr lang="en-GB" sz="4000" dirty="0"/>
              <a:t>to fit each rule.</a:t>
            </a:r>
          </a:p>
          <a:p>
            <a:pPr marL="0" indent="0" algn="ctr">
              <a:buNone/>
            </a:pPr>
            <a:r>
              <a:rPr lang="en-GB" sz="3600" b="1" dirty="0"/>
              <a:t>We’re looking forward to seeing them.</a:t>
            </a:r>
          </a:p>
          <a:p>
            <a:endParaRPr lang="en-GB" sz="4000" dirty="0"/>
          </a:p>
          <a:p>
            <a:endParaRPr lang="en-GB" dirty="0"/>
          </a:p>
        </p:txBody>
      </p:sp>
    </p:spTree>
    <p:extLst>
      <p:ext uri="{BB962C8B-B14F-4D97-AF65-F5344CB8AC3E}">
        <p14:creationId xmlns:p14="http://schemas.microsoft.com/office/powerpoint/2010/main" val="16013913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FF8D8-6AC7-4A99-BFBA-DF2DCC8513BF}"/>
              </a:ext>
            </a:extLst>
          </p:cNvPr>
          <p:cNvSpPr>
            <a:spLocks noGrp="1"/>
          </p:cNvSpPr>
          <p:nvPr>
            <p:ph type="title"/>
          </p:nvPr>
        </p:nvSpPr>
        <p:spPr/>
        <p:txBody>
          <a:bodyPr/>
          <a:lstStyle/>
          <a:p>
            <a:r>
              <a:rPr lang="en-GB" dirty="0"/>
              <a:t>Tomorrow’s Zoom Lesson </a:t>
            </a:r>
          </a:p>
        </p:txBody>
      </p:sp>
      <p:sp>
        <p:nvSpPr>
          <p:cNvPr id="3" name="Content Placeholder 2">
            <a:extLst>
              <a:ext uri="{FF2B5EF4-FFF2-40B4-BE49-F238E27FC236}">
                <a16:creationId xmlns:a16="http://schemas.microsoft.com/office/drawing/2014/main" id="{50850B45-2929-4B0E-B84C-A700CF3EA6E2}"/>
              </a:ext>
            </a:extLst>
          </p:cNvPr>
          <p:cNvSpPr>
            <a:spLocks noGrp="1"/>
          </p:cNvSpPr>
          <p:nvPr>
            <p:ph idx="1"/>
          </p:nvPr>
        </p:nvSpPr>
        <p:spPr/>
        <p:txBody>
          <a:bodyPr/>
          <a:lstStyle/>
          <a:p>
            <a:pPr marL="0" indent="0">
              <a:buNone/>
            </a:pPr>
            <a:r>
              <a:rPr lang="en-GB" dirty="0"/>
              <a:t>Before our Zoom lesson tomorrow, you might want to have a think about the characters of Mr Stink and Raj. Maybe take a look at the first slide for Thursday’s lesson so you feel ready to share some thoughts during our discussion.  </a:t>
            </a:r>
          </a:p>
        </p:txBody>
      </p:sp>
    </p:spTree>
    <p:extLst>
      <p:ext uri="{BB962C8B-B14F-4D97-AF65-F5344CB8AC3E}">
        <p14:creationId xmlns:p14="http://schemas.microsoft.com/office/powerpoint/2010/main" val="37773370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Stories with Humour</a:t>
            </a:r>
          </a:p>
        </p:txBody>
      </p:sp>
      <p:sp>
        <p:nvSpPr>
          <p:cNvPr id="3" name="Content Placeholder 2"/>
          <p:cNvSpPr>
            <a:spLocks noGrp="1"/>
          </p:cNvSpPr>
          <p:nvPr>
            <p:ph idx="1"/>
          </p:nvPr>
        </p:nvSpPr>
        <p:spPr/>
        <p:txBody>
          <a:bodyPr>
            <a:normAutofit/>
          </a:bodyPr>
          <a:lstStyle/>
          <a:p>
            <a:pPr marL="0" indent="0" algn="ctr">
              <a:buNone/>
            </a:pPr>
            <a:endParaRPr lang="en-GB" sz="6000" dirty="0"/>
          </a:p>
          <a:p>
            <a:pPr marL="0" indent="0" algn="ctr">
              <a:buNone/>
            </a:pPr>
            <a:r>
              <a:rPr lang="en-GB" sz="6000" dirty="0"/>
              <a:t>Thursday 11</a:t>
            </a:r>
            <a:r>
              <a:rPr lang="en-GB" sz="6000" baseline="30000" dirty="0"/>
              <a:t>th</a:t>
            </a:r>
            <a:r>
              <a:rPr lang="en-GB" sz="6000" dirty="0"/>
              <a:t> June</a:t>
            </a:r>
          </a:p>
        </p:txBody>
      </p:sp>
    </p:spTree>
    <p:extLst>
      <p:ext uri="{BB962C8B-B14F-4D97-AF65-F5344CB8AC3E}">
        <p14:creationId xmlns:p14="http://schemas.microsoft.com/office/powerpoint/2010/main" val="18246874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6BBC4-203B-49F2-B1FB-204483F6C019}"/>
              </a:ext>
            </a:extLst>
          </p:cNvPr>
          <p:cNvSpPr>
            <a:spLocks noGrp="1"/>
          </p:cNvSpPr>
          <p:nvPr>
            <p:ph type="title"/>
          </p:nvPr>
        </p:nvSpPr>
        <p:spPr/>
        <p:txBody>
          <a:bodyPr/>
          <a:lstStyle/>
          <a:p>
            <a:r>
              <a:rPr lang="en-GB" dirty="0"/>
              <a:t>Stories with Humour </a:t>
            </a:r>
          </a:p>
        </p:txBody>
      </p:sp>
      <p:sp>
        <p:nvSpPr>
          <p:cNvPr id="3" name="Content Placeholder 2">
            <a:extLst>
              <a:ext uri="{FF2B5EF4-FFF2-40B4-BE49-F238E27FC236}">
                <a16:creationId xmlns:a16="http://schemas.microsoft.com/office/drawing/2014/main" id="{ABC17C74-83F8-4E0A-A835-1A0CF47B84B2}"/>
              </a:ext>
            </a:extLst>
          </p:cNvPr>
          <p:cNvSpPr>
            <a:spLocks noGrp="1"/>
          </p:cNvSpPr>
          <p:nvPr>
            <p:ph idx="1"/>
          </p:nvPr>
        </p:nvSpPr>
        <p:spPr/>
        <p:txBody>
          <a:bodyPr>
            <a:normAutofit fontScale="92500" lnSpcReduction="20000"/>
          </a:bodyPr>
          <a:lstStyle/>
          <a:p>
            <a:pPr marL="0" indent="0">
              <a:buNone/>
            </a:pPr>
            <a:r>
              <a:rPr lang="en-GB" b="1" dirty="0"/>
              <a:t>L.O. To explore the characters of Raj and Mr Stink </a:t>
            </a:r>
          </a:p>
          <a:p>
            <a:pPr marL="0" indent="0">
              <a:buNone/>
            </a:pPr>
            <a:endParaRPr lang="en-GB" dirty="0"/>
          </a:p>
          <a:p>
            <a:r>
              <a:rPr lang="en-GB" dirty="0"/>
              <a:t>Today, we are going to think about the what Raj and Mr Stink are like e.g. the things they say, how they behave and the types of people they are. </a:t>
            </a:r>
          </a:p>
          <a:p>
            <a:r>
              <a:rPr lang="en-GB" dirty="0"/>
              <a:t>This will help us to come up with a conversation between the two characters that would fit in the book, which is our next writing task. </a:t>
            </a:r>
          </a:p>
          <a:p>
            <a:r>
              <a:rPr lang="en-GB" dirty="0"/>
              <a:t>You can use information from other David Walliams books about Raj if you have read others where this character appears. </a:t>
            </a:r>
          </a:p>
        </p:txBody>
      </p:sp>
    </p:spTree>
    <p:extLst>
      <p:ext uri="{BB962C8B-B14F-4D97-AF65-F5344CB8AC3E}">
        <p14:creationId xmlns:p14="http://schemas.microsoft.com/office/powerpoint/2010/main" val="30352302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Reading</a:t>
            </a:r>
          </a:p>
        </p:txBody>
      </p:sp>
      <p:sp>
        <p:nvSpPr>
          <p:cNvPr id="3" name="Content Placeholder 2"/>
          <p:cNvSpPr>
            <a:spLocks noGrp="1"/>
          </p:cNvSpPr>
          <p:nvPr>
            <p:ph idx="1"/>
          </p:nvPr>
        </p:nvSpPr>
        <p:spPr/>
        <p:txBody>
          <a:bodyPr>
            <a:normAutofit fontScale="92500"/>
          </a:bodyPr>
          <a:lstStyle/>
          <a:p>
            <a:pPr marL="0" indent="0">
              <a:buNone/>
            </a:pPr>
            <a:r>
              <a:rPr lang="en-GB" dirty="0"/>
              <a:t>This week, we will finish reading or listening to Mr Stink by David Walliams. If you choose to listen to it, please also keep reading with a grown up 5 times a week as usual. </a:t>
            </a:r>
          </a:p>
          <a:p>
            <a:pPr marL="0" indent="0">
              <a:buNone/>
            </a:pPr>
            <a:r>
              <a:rPr lang="en-GB" b="1" dirty="0"/>
              <a:t>Monday</a:t>
            </a:r>
            <a:r>
              <a:rPr lang="en-GB" dirty="0"/>
              <a:t>: Chapters 15, 16, 17 (YouTube part 7)</a:t>
            </a:r>
          </a:p>
          <a:p>
            <a:pPr marL="0" indent="0">
              <a:buNone/>
            </a:pPr>
            <a:r>
              <a:rPr lang="en-GB" b="1" dirty="0"/>
              <a:t>Tuesday</a:t>
            </a:r>
            <a:r>
              <a:rPr lang="en-GB" dirty="0"/>
              <a:t>: Chapters 18, 19, 20, 21 (YouTube part 8)</a:t>
            </a:r>
          </a:p>
          <a:p>
            <a:pPr marL="0" indent="0">
              <a:buNone/>
            </a:pPr>
            <a:r>
              <a:rPr lang="en-GB" b="1" dirty="0"/>
              <a:t>Wednesday</a:t>
            </a:r>
            <a:r>
              <a:rPr lang="en-GB" dirty="0"/>
              <a:t>: Chapters 22,23,24 (YouTube parts 9) </a:t>
            </a:r>
          </a:p>
          <a:p>
            <a:pPr marL="0" indent="0">
              <a:buNone/>
            </a:pPr>
            <a:r>
              <a:rPr lang="en-GB" b="1" dirty="0"/>
              <a:t>Thursday</a:t>
            </a:r>
            <a:r>
              <a:rPr lang="en-GB" dirty="0"/>
              <a:t>: Chapters 25 and 26 (YouTube part 10) </a:t>
            </a:r>
          </a:p>
          <a:p>
            <a:pPr marL="0" indent="0">
              <a:buNone/>
            </a:pPr>
            <a:endParaRPr lang="en-GB" dirty="0">
              <a:solidFill>
                <a:srgbClr val="FF0000"/>
              </a:solidFill>
            </a:endParaRPr>
          </a:p>
        </p:txBody>
      </p:sp>
    </p:spTree>
    <p:extLst>
      <p:ext uri="{BB962C8B-B14F-4D97-AF65-F5344CB8AC3E}">
        <p14:creationId xmlns:p14="http://schemas.microsoft.com/office/powerpoint/2010/main" val="19463775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3A6EE-ED29-4A47-B2A0-817B64B2CD88}"/>
              </a:ext>
            </a:extLst>
          </p:cNvPr>
          <p:cNvSpPr>
            <a:spLocks noGrp="1"/>
          </p:cNvSpPr>
          <p:nvPr>
            <p:ph type="title"/>
          </p:nvPr>
        </p:nvSpPr>
        <p:spPr/>
        <p:txBody>
          <a:bodyPr/>
          <a:lstStyle/>
          <a:p>
            <a:r>
              <a:rPr lang="en-GB" dirty="0"/>
              <a:t>Stories with Humour</a:t>
            </a:r>
          </a:p>
        </p:txBody>
      </p:sp>
      <p:sp>
        <p:nvSpPr>
          <p:cNvPr id="3" name="Content Placeholder 2">
            <a:extLst>
              <a:ext uri="{FF2B5EF4-FFF2-40B4-BE49-F238E27FC236}">
                <a16:creationId xmlns:a16="http://schemas.microsoft.com/office/drawing/2014/main" id="{9D3E3493-C944-4D95-892B-A5198AEB67B9}"/>
              </a:ext>
            </a:extLst>
          </p:cNvPr>
          <p:cNvSpPr>
            <a:spLocks noGrp="1"/>
          </p:cNvSpPr>
          <p:nvPr>
            <p:ph idx="1"/>
          </p:nvPr>
        </p:nvSpPr>
        <p:spPr/>
        <p:txBody>
          <a:bodyPr>
            <a:normAutofit fontScale="85000" lnSpcReduction="20000"/>
          </a:bodyPr>
          <a:lstStyle/>
          <a:p>
            <a:pPr marL="0" indent="0">
              <a:buNone/>
            </a:pPr>
            <a:r>
              <a:rPr lang="en-GB" dirty="0"/>
              <a:t>L.O. To explore the characters of Raj and Mr Stink. </a:t>
            </a:r>
          </a:p>
          <a:p>
            <a:pPr marL="0" indent="0">
              <a:buNone/>
            </a:pPr>
            <a:r>
              <a:rPr lang="en-GB" dirty="0"/>
              <a:t>Things to think about: </a:t>
            </a:r>
          </a:p>
          <a:p>
            <a:r>
              <a:rPr lang="en-GB" b="1" dirty="0"/>
              <a:t>Phrases they say </a:t>
            </a:r>
            <a:r>
              <a:rPr lang="en-GB" dirty="0"/>
              <a:t>(my favourite customer, unimaginable kindness)</a:t>
            </a:r>
          </a:p>
          <a:p>
            <a:r>
              <a:rPr lang="en-GB" b="1" dirty="0"/>
              <a:t>Things they like </a:t>
            </a:r>
            <a:r>
              <a:rPr lang="en-GB" dirty="0"/>
              <a:t>(sausages, dogs, making money, children who have manners, talking to people)</a:t>
            </a:r>
          </a:p>
          <a:p>
            <a:r>
              <a:rPr lang="en-GB" b="1" dirty="0"/>
              <a:t>What they might have a conversation about </a:t>
            </a:r>
            <a:r>
              <a:rPr lang="en-GB" dirty="0"/>
              <a:t>(Mr Stink wanting a job, Mr Stink wanting to buy Chloe a birthday present) </a:t>
            </a:r>
          </a:p>
          <a:p>
            <a:r>
              <a:rPr lang="en-GB" b="1" dirty="0"/>
              <a:t>How you could make it funny </a:t>
            </a:r>
            <a:r>
              <a:rPr lang="en-GB" dirty="0"/>
              <a:t>(Raj trying to sell Mr Stink some Teenage Mutant Ninja Turtle stationery, Mr Stink thinking everything costs a penny) </a:t>
            </a:r>
          </a:p>
          <a:p>
            <a:pPr marL="0" indent="0">
              <a:buNone/>
            </a:pPr>
            <a:endParaRPr lang="en-GB" dirty="0"/>
          </a:p>
        </p:txBody>
      </p:sp>
    </p:spTree>
    <p:extLst>
      <p:ext uri="{BB962C8B-B14F-4D97-AF65-F5344CB8AC3E}">
        <p14:creationId xmlns:p14="http://schemas.microsoft.com/office/powerpoint/2010/main" val="9029131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86C47-E580-45B6-8E3E-94800E160A35}"/>
              </a:ext>
            </a:extLst>
          </p:cNvPr>
          <p:cNvSpPr>
            <a:spLocks noGrp="1"/>
          </p:cNvSpPr>
          <p:nvPr>
            <p:ph type="title"/>
          </p:nvPr>
        </p:nvSpPr>
        <p:spPr/>
        <p:txBody>
          <a:bodyPr/>
          <a:lstStyle/>
          <a:p>
            <a:r>
              <a:rPr lang="en-GB" dirty="0"/>
              <a:t>Stories with Humour</a:t>
            </a:r>
          </a:p>
        </p:txBody>
      </p:sp>
      <p:sp>
        <p:nvSpPr>
          <p:cNvPr id="3" name="Content Placeholder 2">
            <a:extLst>
              <a:ext uri="{FF2B5EF4-FFF2-40B4-BE49-F238E27FC236}">
                <a16:creationId xmlns:a16="http://schemas.microsoft.com/office/drawing/2014/main" id="{1726AED8-8650-4057-BE9F-613FBEBD54F1}"/>
              </a:ext>
            </a:extLst>
          </p:cNvPr>
          <p:cNvSpPr>
            <a:spLocks noGrp="1"/>
          </p:cNvSpPr>
          <p:nvPr>
            <p:ph idx="1"/>
          </p:nvPr>
        </p:nvSpPr>
        <p:spPr/>
        <p:txBody>
          <a:bodyPr/>
          <a:lstStyle/>
          <a:p>
            <a:pPr marL="0" indent="0">
              <a:buNone/>
            </a:pPr>
            <a:r>
              <a:rPr lang="en-GB" dirty="0"/>
              <a:t>L.O. To explore the characters of Raj and Mr Stink. </a:t>
            </a:r>
          </a:p>
          <a:p>
            <a:endParaRPr lang="en-GB" dirty="0"/>
          </a:p>
          <a:p>
            <a:r>
              <a:rPr lang="en-GB" dirty="0"/>
              <a:t>Write down things we know about these two characters.  </a:t>
            </a:r>
          </a:p>
          <a:p>
            <a:endParaRPr lang="en-GB" dirty="0"/>
          </a:p>
          <a:p>
            <a:r>
              <a:rPr lang="en-GB" dirty="0"/>
              <a:t>Once you have done this, look at the next two slides and see if your points are on there.</a:t>
            </a:r>
          </a:p>
        </p:txBody>
      </p:sp>
    </p:spTree>
    <p:extLst>
      <p:ext uri="{BB962C8B-B14F-4D97-AF65-F5344CB8AC3E}">
        <p14:creationId xmlns:p14="http://schemas.microsoft.com/office/powerpoint/2010/main" val="4420605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9F42D-EE08-435F-BF22-69435D9FB901}"/>
              </a:ext>
            </a:extLst>
          </p:cNvPr>
          <p:cNvSpPr>
            <a:spLocks noGrp="1"/>
          </p:cNvSpPr>
          <p:nvPr>
            <p:ph type="title"/>
          </p:nvPr>
        </p:nvSpPr>
        <p:spPr/>
        <p:txBody>
          <a:bodyPr/>
          <a:lstStyle/>
          <a:p>
            <a:r>
              <a:rPr lang="en-GB" dirty="0"/>
              <a:t>Raj </a:t>
            </a:r>
          </a:p>
        </p:txBody>
      </p:sp>
      <p:sp>
        <p:nvSpPr>
          <p:cNvPr id="3" name="Content Placeholder 2">
            <a:extLst>
              <a:ext uri="{FF2B5EF4-FFF2-40B4-BE49-F238E27FC236}">
                <a16:creationId xmlns:a16="http://schemas.microsoft.com/office/drawing/2014/main" id="{CAA41B6F-8C95-4955-92F1-BC948812977A}"/>
              </a:ext>
            </a:extLst>
          </p:cNvPr>
          <p:cNvSpPr>
            <a:spLocks noGrp="1"/>
          </p:cNvSpPr>
          <p:nvPr>
            <p:ph idx="1"/>
          </p:nvPr>
        </p:nvSpPr>
        <p:spPr/>
        <p:txBody>
          <a:bodyPr/>
          <a:lstStyle/>
          <a:p>
            <a:r>
              <a:rPr lang="en-GB" dirty="0"/>
              <a:t>Owns a newsagent shop</a:t>
            </a:r>
          </a:p>
          <a:p>
            <a:r>
              <a:rPr lang="en-GB" dirty="0"/>
              <a:t>Kind-hearted, welcoming</a:t>
            </a:r>
          </a:p>
          <a:p>
            <a:r>
              <a:rPr lang="en-GB" dirty="0"/>
              <a:t>Tries to sell people things they don’t really want (chocolate and stationery)</a:t>
            </a:r>
          </a:p>
          <a:p>
            <a:r>
              <a:rPr lang="en-GB" dirty="0"/>
              <a:t>Likes people and talking to people</a:t>
            </a:r>
          </a:p>
          <a:p>
            <a:r>
              <a:rPr lang="en-GB" dirty="0"/>
              <a:t>Makes silly offers nobody wants</a:t>
            </a:r>
          </a:p>
          <a:p>
            <a:r>
              <a:rPr lang="en-GB" dirty="0"/>
              <a:t>“…my favourite customer!” “Miss Chloe,” “my good friend”</a:t>
            </a:r>
          </a:p>
          <a:p>
            <a:pPr marL="0" indent="0">
              <a:buNone/>
            </a:pPr>
            <a:endParaRPr lang="en-GB" dirty="0"/>
          </a:p>
          <a:p>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2280" y="188640"/>
            <a:ext cx="1728192" cy="2564738"/>
          </a:xfrm>
          <a:prstGeom prst="rect">
            <a:avLst/>
          </a:prstGeom>
        </p:spPr>
      </p:pic>
    </p:spTree>
    <p:extLst>
      <p:ext uri="{BB962C8B-B14F-4D97-AF65-F5344CB8AC3E}">
        <p14:creationId xmlns:p14="http://schemas.microsoft.com/office/powerpoint/2010/main" val="12880329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27D23-623C-4FF1-A964-4557F4E79DE5}"/>
              </a:ext>
            </a:extLst>
          </p:cNvPr>
          <p:cNvSpPr>
            <a:spLocks noGrp="1"/>
          </p:cNvSpPr>
          <p:nvPr>
            <p:ph type="title"/>
          </p:nvPr>
        </p:nvSpPr>
        <p:spPr/>
        <p:txBody>
          <a:bodyPr/>
          <a:lstStyle/>
          <a:p>
            <a:r>
              <a:rPr lang="en-GB" dirty="0"/>
              <a:t>Mr Stink </a:t>
            </a:r>
          </a:p>
        </p:txBody>
      </p:sp>
      <p:sp>
        <p:nvSpPr>
          <p:cNvPr id="3" name="Content Placeholder 2">
            <a:extLst>
              <a:ext uri="{FF2B5EF4-FFF2-40B4-BE49-F238E27FC236}">
                <a16:creationId xmlns:a16="http://schemas.microsoft.com/office/drawing/2014/main" id="{1786E924-463E-45B5-894A-C02660A80816}"/>
              </a:ext>
            </a:extLst>
          </p:cNvPr>
          <p:cNvSpPr>
            <a:spLocks noGrp="1"/>
          </p:cNvSpPr>
          <p:nvPr>
            <p:ph idx="1"/>
          </p:nvPr>
        </p:nvSpPr>
        <p:spPr/>
        <p:txBody>
          <a:bodyPr>
            <a:normAutofit fontScale="77500" lnSpcReduction="20000"/>
          </a:bodyPr>
          <a:lstStyle/>
          <a:p>
            <a:r>
              <a:rPr lang="en-GB" dirty="0"/>
              <a:t>Smells terrible</a:t>
            </a:r>
          </a:p>
          <a:p>
            <a:r>
              <a:rPr lang="en-GB" dirty="0"/>
              <a:t>Says he doesn’t need soap</a:t>
            </a:r>
          </a:p>
          <a:p>
            <a:r>
              <a:rPr lang="en-GB" dirty="0"/>
              <a:t>Good manners</a:t>
            </a:r>
          </a:p>
          <a:p>
            <a:r>
              <a:rPr lang="en-GB" dirty="0"/>
              <a:t>Speaks in a posh voice</a:t>
            </a:r>
          </a:p>
          <a:p>
            <a:r>
              <a:rPr lang="en-GB" dirty="0"/>
              <a:t>Wears clothes which used to be smart</a:t>
            </a:r>
          </a:p>
          <a:p>
            <a:r>
              <a:rPr lang="en-GB" dirty="0"/>
              <a:t>Has a dog called Duchess</a:t>
            </a:r>
          </a:p>
          <a:p>
            <a:r>
              <a:rPr lang="en-GB" dirty="0"/>
              <a:t>Doesn’t realise how much things cost</a:t>
            </a:r>
          </a:p>
          <a:p>
            <a:r>
              <a:rPr lang="en-GB" dirty="0"/>
              <a:t>Loves sausages</a:t>
            </a:r>
          </a:p>
          <a:p>
            <a:r>
              <a:rPr lang="en-GB" dirty="0"/>
              <a:t>Is terrible at making coffee</a:t>
            </a:r>
          </a:p>
          <a:p>
            <a:r>
              <a:rPr lang="en-GB" dirty="0"/>
              <a:t>Kind</a:t>
            </a:r>
          </a:p>
          <a:p>
            <a:r>
              <a:rPr lang="en-GB" dirty="0"/>
              <a:t>Doesn’t like to talk about his past</a:t>
            </a:r>
          </a:p>
          <a:p>
            <a:endParaRPr lang="en-GB"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41185"/>
          <a:stretch/>
        </p:blipFill>
        <p:spPr>
          <a:xfrm>
            <a:off x="6228184" y="404664"/>
            <a:ext cx="2160240" cy="2089974"/>
          </a:xfrm>
          <a:prstGeom prst="rect">
            <a:avLst/>
          </a:prstGeom>
        </p:spPr>
      </p:pic>
    </p:spTree>
    <p:extLst>
      <p:ext uri="{BB962C8B-B14F-4D97-AF65-F5344CB8AC3E}">
        <p14:creationId xmlns:p14="http://schemas.microsoft.com/office/powerpoint/2010/main" val="20838299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A156D-03F9-44B2-A744-58737DF333C8}"/>
              </a:ext>
            </a:extLst>
          </p:cNvPr>
          <p:cNvSpPr>
            <a:spLocks noGrp="1"/>
          </p:cNvSpPr>
          <p:nvPr>
            <p:ph type="title"/>
          </p:nvPr>
        </p:nvSpPr>
        <p:spPr/>
        <p:txBody>
          <a:bodyPr/>
          <a:lstStyle/>
          <a:p>
            <a:r>
              <a:rPr lang="en-GB" dirty="0"/>
              <a:t>Stories with Humour</a:t>
            </a:r>
          </a:p>
        </p:txBody>
      </p:sp>
      <p:sp>
        <p:nvSpPr>
          <p:cNvPr id="3" name="Content Placeholder 2">
            <a:extLst>
              <a:ext uri="{FF2B5EF4-FFF2-40B4-BE49-F238E27FC236}">
                <a16:creationId xmlns:a16="http://schemas.microsoft.com/office/drawing/2014/main" id="{C7B5BD11-7179-45BB-AD09-D95DA70BD4FF}"/>
              </a:ext>
            </a:extLst>
          </p:cNvPr>
          <p:cNvSpPr>
            <a:spLocks noGrp="1"/>
          </p:cNvSpPr>
          <p:nvPr>
            <p:ph idx="1"/>
          </p:nvPr>
        </p:nvSpPr>
        <p:spPr/>
        <p:txBody>
          <a:bodyPr>
            <a:normAutofit/>
          </a:bodyPr>
          <a:lstStyle/>
          <a:p>
            <a:pPr marL="0" indent="0">
              <a:buNone/>
            </a:pPr>
            <a:r>
              <a:rPr lang="en-GB" dirty="0"/>
              <a:t>What might your conversation between the two characters be about? </a:t>
            </a:r>
          </a:p>
          <a:p>
            <a:pPr marL="0" indent="0">
              <a:buNone/>
            </a:pPr>
            <a:endParaRPr lang="en-GB" dirty="0"/>
          </a:p>
          <a:p>
            <a:pPr marL="0" indent="0">
              <a:buNone/>
            </a:pPr>
            <a:r>
              <a:rPr lang="en-GB" dirty="0"/>
              <a:t>Let’s look at an example which can be found in today’s Daily Doodle file. </a:t>
            </a:r>
          </a:p>
          <a:p>
            <a:pPr marL="0" indent="0">
              <a:buNone/>
            </a:pPr>
            <a:endParaRPr lang="en-GB" dirty="0"/>
          </a:p>
          <a:p>
            <a:pPr marL="0" indent="0">
              <a:buNone/>
            </a:pPr>
            <a:r>
              <a:rPr lang="en-GB" dirty="0"/>
              <a:t>It’s important use a good balance of description and direct speech. </a:t>
            </a:r>
          </a:p>
          <a:p>
            <a:pPr marL="0" indent="0">
              <a:buNone/>
            </a:pPr>
            <a:endParaRPr lang="en-GB" dirty="0"/>
          </a:p>
        </p:txBody>
      </p:sp>
    </p:spTree>
    <p:extLst>
      <p:ext uri="{BB962C8B-B14F-4D97-AF65-F5344CB8AC3E}">
        <p14:creationId xmlns:p14="http://schemas.microsoft.com/office/powerpoint/2010/main" val="8979394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Spellings </a:t>
            </a:r>
          </a:p>
        </p:txBody>
      </p:sp>
      <p:sp>
        <p:nvSpPr>
          <p:cNvPr id="3" name="Content Placeholder 2"/>
          <p:cNvSpPr>
            <a:spLocks noGrp="1"/>
          </p:cNvSpPr>
          <p:nvPr>
            <p:ph idx="1"/>
          </p:nvPr>
        </p:nvSpPr>
        <p:spPr/>
        <p:txBody>
          <a:bodyPr>
            <a:normAutofit/>
          </a:bodyPr>
          <a:lstStyle/>
          <a:p>
            <a:pPr marL="0" indent="0" algn="ctr">
              <a:buNone/>
            </a:pPr>
            <a:endParaRPr lang="en-GB" sz="5000" dirty="0"/>
          </a:p>
          <a:p>
            <a:pPr marL="0" indent="0" algn="ctr">
              <a:buNone/>
            </a:pPr>
            <a:r>
              <a:rPr lang="en-GB" sz="5000" dirty="0"/>
              <a:t>Friday 5</a:t>
            </a:r>
            <a:r>
              <a:rPr lang="en-GB" sz="5000" baseline="30000" dirty="0"/>
              <a:t>th</a:t>
            </a:r>
            <a:r>
              <a:rPr lang="en-GB" sz="5000" dirty="0"/>
              <a:t> June</a:t>
            </a:r>
          </a:p>
        </p:txBody>
      </p:sp>
    </p:spTree>
    <p:extLst>
      <p:ext uri="{BB962C8B-B14F-4D97-AF65-F5344CB8AC3E}">
        <p14:creationId xmlns:p14="http://schemas.microsoft.com/office/powerpoint/2010/main" val="21811332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Friday 12</a:t>
            </a:r>
            <a:r>
              <a:rPr lang="en-GB" baseline="30000" dirty="0"/>
              <a:t>th</a:t>
            </a:r>
            <a:r>
              <a:rPr lang="en-GB" dirty="0"/>
              <a:t> June</a:t>
            </a:r>
          </a:p>
        </p:txBody>
      </p:sp>
      <p:sp>
        <p:nvSpPr>
          <p:cNvPr id="3" name="Content Placeholder 2"/>
          <p:cNvSpPr>
            <a:spLocks noGrp="1"/>
          </p:cNvSpPr>
          <p:nvPr>
            <p:ph idx="1"/>
          </p:nvPr>
        </p:nvSpPr>
        <p:spPr/>
        <p:txBody>
          <a:bodyPr>
            <a:normAutofit/>
          </a:bodyPr>
          <a:lstStyle/>
          <a:p>
            <a:pPr marL="0" indent="0">
              <a:buNone/>
            </a:pPr>
            <a:r>
              <a:rPr lang="en-GB" b="1" dirty="0"/>
              <a:t>Spellings</a:t>
            </a:r>
          </a:p>
          <a:p>
            <a:pPr marL="0" indent="0">
              <a:buNone/>
            </a:pPr>
            <a:r>
              <a:rPr lang="en-GB" b="1" dirty="0"/>
              <a:t>Mrs Rollins’ 10 sentences are available to use</a:t>
            </a:r>
            <a:r>
              <a:rPr lang="en-GB" b="1"/>
              <a:t>. </a:t>
            </a:r>
            <a:endParaRPr lang="en-GB" b="1" dirty="0"/>
          </a:p>
        </p:txBody>
      </p:sp>
    </p:spTree>
    <p:extLst>
      <p:ext uri="{BB962C8B-B14F-4D97-AF65-F5344CB8AC3E}">
        <p14:creationId xmlns:p14="http://schemas.microsoft.com/office/powerpoint/2010/main" val="42218014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Mr Stink Read on YouTube</a:t>
            </a:r>
          </a:p>
        </p:txBody>
      </p:sp>
      <p:sp>
        <p:nvSpPr>
          <p:cNvPr id="3" name="Content Placeholder 2"/>
          <p:cNvSpPr>
            <a:spLocks noGrp="1"/>
          </p:cNvSpPr>
          <p:nvPr>
            <p:ph idx="1"/>
          </p:nvPr>
        </p:nvSpPr>
        <p:spPr/>
        <p:txBody>
          <a:bodyPr/>
          <a:lstStyle/>
          <a:p>
            <a:pPr marL="0" indent="0">
              <a:buNone/>
            </a:pPr>
            <a:r>
              <a:rPr lang="en-GB" dirty="0">
                <a:hlinkClick r:id="rId2"/>
              </a:rPr>
              <a:t>https://www.youtube.com/watch?v=3mDx5BMGC_w&amp;list=PLMM1mVy8OPK1ryUz8ZtHJrvjOm-ro7RuM</a:t>
            </a:r>
            <a:endParaRPr lang="en-GB" dirty="0"/>
          </a:p>
          <a:p>
            <a:pPr marL="0" indent="0">
              <a:buNone/>
            </a:pPr>
            <a:endParaRPr lang="en-GB" dirty="0"/>
          </a:p>
        </p:txBody>
      </p:sp>
    </p:spTree>
    <p:extLst>
      <p:ext uri="{BB962C8B-B14F-4D97-AF65-F5344CB8AC3E}">
        <p14:creationId xmlns:p14="http://schemas.microsoft.com/office/powerpoint/2010/main" val="223115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fontScale="90000"/>
          </a:bodyPr>
          <a:lstStyle/>
          <a:p>
            <a:r>
              <a:rPr lang="en-GB" dirty="0"/>
              <a:t>Spellings </a:t>
            </a:r>
            <a:br>
              <a:rPr lang="en-GB" dirty="0"/>
            </a:br>
            <a:r>
              <a:rPr lang="en-GB" dirty="0"/>
              <a:t>for Friday 12th June </a:t>
            </a:r>
          </a:p>
        </p:txBody>
      </p:sp>
      <p:sp>
        <p:nvSpPr>
          <p:cNvPr id="5" name="TextBox 4"/>
          <p:cNvSpPr txBox="1"/>
          <p:nvPr/>
        </p:nvSpPr>
        <p:spPr>
          <a:xfrm>
            <a:off x="2051720" y="1628800"/>
            <a:ext cx="6840759" cy="4832092"/>
          </a:xfrm>
          <a:prstGeom prst="rect">
            <a:avLst/>
          </a:prstGeom>
          <a:noFill/>
        </p:spPr>
        <p:txBody>
          <a:bodyPr wrap="square" rtlCol="0">
            <a:spAutoFit/>
          </a:bodyPr>
          <a:lstStyle/>
          <a:p>
            <a:r>
              <a:rPr lang="en-GB" sz="2200" dirty="0"/>
              <a:t>This week, we are looking at more words containing the ‘</a:t>
            </a:r>
            <a:r>
              <a:rPr lang="en-GB" sz="2200" dirty="0" err="1"/>
              <a:t>ous</a:t>
            </a:r>
            <a:r>
              <a:rPr lang="en-GB" sz="2200" dirty="0"/>
              <a:t>’ suffix. </a:t>
            </a:r>
          </a:p>
          <a:p>
            <a:endParaRPr lang="en-GB" sz="2200" dirty="0">
              <a:solidFill>
                <a:srgbClr val="FF0000"/>
              </a:solidFill>
            </a:endParaRPr>
          </a:p>
          <a:p>
            <a:r>
              <a:rPr lang="en-GB" sz="2200" dirty="0"/>
              <a:t>Take a bit of time to think about the root word for each of these words and practise how you convert them.  e.g.</a:t>
            </a:r>
          </a:p>
          <a:p>
            <a:r>
              <a:rPr lang="en-GB" sz="2200" dirty="0"/>
              <a:t>Var</a:t>
            </a:r>
            <a:r>
              <a:rPr lang="en-GB" sz="2200" dirty="0">
                <a:solidFill>
                  <a:srgbClr val="FF0000"/>
                </a:solidFill>
              </a:rPr>
              <a:t>y</a:t>
            </a:r>
            <a:r>
              <a:rPr lang="en-GB" sz="2200" dirty="0"/>
              <a:t> – var</a:t>
            </a:r>
            <a:r>
              <a:rPr lang="en-GB" sz="2200" dirty="0">
                <a:solidFill>
                  <a:srgbClr val="FF0000"/>
                </a:solidFill>
              </a:rPr>
              <a:t>i</a:t>
            </a:r>
            <a:r>
              <a:rPr lang="en-GB" sz="2200" dirty="0"/>
              <a:t>ous (</a:t>
            </a:r>
            <a:r>
              <a:rPr lang="en-GB" sz="2200" u="sng" dirty="0"/>
              <a:t>vary</a:t>
            </a:r>
            <a:r>
              <a:rPr lang="en-GB" sz="2200" dirty="0"/>
              <a:t> is the root word)</a:t>
            </a:r>
          </a:p>
          <a:p>
            <a:r>
              <a:rPr lang="en-GB" sz="2200" dirty="0"/>
              <a:t>Hum</a:t>
            </a:r>
            <a:r>
              <a:rPr lang="en-GB" sz="2200" dirty="0">
                <a:solidFill>
                  <a:srgbClr val="FF0000"/>
                </a:solidFill>
              </a:rPr>
              <a:t>our</a:t>
            </a:r>
            <a:r>
              <a:rPr lang="en-GB" sz="2200" dirty="0"/>
              <a:t> – hum</a:t>
            </a:r>
            <a:r>
              <a:rPr lang="en-GB" sz="2200" dirty="0">
                <a:solidFill>
                  <a:srgbClr val="FF0000"/>
                </a:solidFill>
              </a:rPr>
              <a:t>or</a:t>
            </a:r>
            <a:r>
              <a:rPr lang="en-GB" sz="2200" dirty="0"/>
              <a:t>ous (</a:t>
            </a:r>
            <a:r>
              <a:rPr lang="en-GB" sz="2200" u="sng" dirty="0"/>
              <a:t>humour</a:t>
            </a:r>
            <a:r>
              <a:rPr lang="en-GB" sz="2200" dirty="0"/>
              <a:t> is the root word)</a:t>
            </a:r>
          </a:p>
          <a:p>
            <a:endParaRPr lang="en-GB" sz="2200" dirty="0"/>
          </a:p>
          <a:p>
            <a:r>
              <a:rPr lang="en-GB" sz="2200" dirty="0"/>
              <a:t>Can you identify the root word-type e.g. noun, adjective, verb and which word-type each become when they have an ‘</a:t>
            </a:r>
            <a:r>
              <a:rPr lang="en-GB" sz="2200" dirty="0" err="1"/>
              <a:t>ous</a:t>
            </a:r>
            <a:r>
              <a:rPr lang="en-GB" sz="2200" dirty="0"/>
              <a:t>’ ending? </a:t>
            </a:r>
          </a:p>
          <a:p>
            <a:endParaRPr lang="en-GB" sz="2200" dirty="0"/>
          </a:p>
          <a:p>
            <a:r>
              <a:rPr lang="en-GB" sz="2200" dirty="0"/>
              <a:t>This week, there are 2 activity sheets to help you learn the spellings and their meaning. </a:t>
            </a:r>
          </a:p>
        </p:txBody>
      </p:sp>
      <p:pic>
        <p:nvPicPr>
          <p:cNvPr id="16" name="Content Placeholder 15" descr="A screenshot of a cell phone&#10;&#10;Description automatically generated">
            <a:extLst>
              <a:ext uri="{FF2B5EF4-FFF2-40B4-BE49-F238E27FC236}">
                <a16:creationId xmlns:a16="http://schemas.microsoft.com/office/drawing/2014/main" id="{D76A5207-29AC-4BBF-80EE-8F1C224C608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9512" y="762945"/>
            <a:ext cx="1728192" cy="5816846"/>
          </a:xfrm>
        </p:spPr>
      </p:pic>
    </p:spTree>
    <p:extLst>
      <p:ext uri="{BB962C8B-B14F-4D97-AF65-F5344CB8AC3E}">
        <p14:creationId xmlns:p14="http://schemas.microsoft.com/office/powerpoint/2010/main" val="27603919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Stories with Humour</a:t>
            </a:r>
          </a:p>
        </p:txBody>
      </p:sp>
      <p:sp>
        <p:nvSpPr>
          <p:cNvPr id="3" name="Content Placeholder 2"/>
          <p:cNvSpPr>
            <a:spLocks noGrp="1"/>
          </p:cNvSpPr>
          <p:nvPr>
            <p:ph idx="1"/>
          </p:nvPr>
        </p:nvSpPr>
        <p:spPr>
          <a:xfrm>
            <a:off x="539552" y="1628800"/>
            <a:ext cx="8229600" cy="4525963"/>
          </a:xfrm>
        </p:spPr>
        <p:txBody>
          <a:bodyPr>
            <a:normAutofit fontScale="77500" lnSpcReduction="20000"/>
          </a:bodyPr>
          <a:lstStyle/>
          <a:p>
            <a:pPr marL="0" indent="0" algn="ctr">
              <a:buNone/>
            </a:pPr>
            <a:r>
              <a:rPr lang="en-GB" sz="4800" dirty="0"/>
              <a:t>Week Commencing Monday 8th June</a:t>
            </a:r>
          </a:p>
          <a:p>
            <a:r>
              <a:rPr lang="en-GB" sz="3400" dirty="0"/>
              <a:t>This PowerPoint has been written so that children can either work through it independently or with the support of an adult. </a:t>
            </a:r>
          </a:p>
          <a:p>
            <a:pPr marL="0" indent="0">
              <a:buNone/>
            </a:pPr>
            <a:endParaRPr lang="en-GB" sz="3400" dirty="0"/>
          </a:p>
          <a:p>
            <a:r>
              <a:rPr lang="en-GB" dirty="0"/>
              <a:t>The specific days to complete the activities are suggestions. Please do what you can, when you can. We appreciate that the amount of time that children wish to spend on these tasks may vary from child to child</a:t>
            </a:r>
            <a:r>
              <a:rPr lang="en-GB" sz="2800" dirty="0"/>
              <a:t>. </a:t>
            </a:r>
            <a:r>
              <a:rPr lang="en-GB" dirty="0"/>
              <a:t>This week, </a:t>
            </a:r>
            <a:r>
              <a:rPr lang="en-GB" b="1" dirty="0"/>
              <a:t>Zoom meeting two</a:t>
            </a:r>
            <a:r>
              <a:rPr lang="en-GB" dirty="0"/>
              <a:t> will focus on Thursday’s lesson exploring the characters of Mr Stink and Raj and will take place on </a:t>
            </a:r>
            <a:r>
              <a:rPr lang="en-GB" b="1" dirty="0"/>
              <a:t>Thursday</a:t>
            </a:r>
            <a:r>
              <a:rPr lang="en-GB" dirty="0"/>
              <a:t>. </a:t>
            </a:r>
          </a:p>
          <a:p>
            <a:endParaRPr lang="en-GB" dirty="0"/>
          </a:p>
        </p:txBody>
      </p:sp>
    </p:spTree>
    <p:extLst>
      <p:ext uri="{BB962C8B-B14F-4D97-AF65-F5344CB8AC3E}">
        <p14:creationId xmlns:p14="http://schemas.microsoft.com/office/powerpoint/2010/main" val="5467438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Stories with Humour</a:t>
            </a:r>
          </a:p>
        </p:txBody>
      </p:sp>
      <p:sp>
        <p:nvSpPr>
          <p:cNvPr id="3" name="Content Placeholder 2"/>
          <p:cNvSpPr>
            <a:spLocks noGrp="1"/>
          </p:cNvSpPr>
          <p:nvPr>
            <p:ph idx="1"/>
          </p:nvPr>
        </p:nvSpPr>
        <p:spPr/>
        <p:txBody>
          <a:bodyPr>
            <a:normAutofit fontScale="92500" lnSpcReduction="10000"/>
          </a:bodyPr>
          <a:lstStyle/>
          <a:p>
            <a:pPr marL="0" indent="0">
              <a:buNone/>
            </a:pPr>
            <a:r>
              <a:rPr lang="en-GB" u="sng" dirty="0"/>
              <a:t>Weekly Overview </a:t>
            </a:r>
          </a:p>
          <a:p>
            <a:pPr marL="0" indent="0">
              <a:buNone/>
            </a:pPr>
            <a:r>
              <a:rPr lang="en-GB" dirty="0"/>
              <a:t>This week, we will continue to use David Walliams’ Mr Stink to inspire our writing.</a:t>
            </a:r>
          </a:p>
          <a:p>
            <a:r>
              <a:rPr lang="en-GB" dirty="0"/>
              <a:t>We will continue to read or listen to Mr Stink.</a:t>
            </a:r>
          </a:p>
          <a:p>
            <a:r>
              <a:rPr lang="en-GB" dirty="0"/>
              <a:t>We will complete our back story.</a:t>
            </a:r>
          </a:p>
          <a:p>
            <a:r>
              <a:rPr lang="en-GB" dirty="0"/>
              <a:t>We will recap on using adjectives and speech punctuation. </a:t>
            </a:r>
          </a:p>
          <a:p>
            <a:r>
              <a:rPr lang="en-GB" dirty="0"/>
              <a:t>We will explore the characters of Raj and Mr Stink. </a:t>
            </a:r>
          </a:p>
        </p:txBody>
      </p:sp>
    </p:spTree>
    <p:extLst>
      <p:ext uri="{BB962C8B-B14F-4D97-AF65-F5344CB8AC3E}">
        <p14:creationId xmlns:p14="http://schemas.microsoft.com/office/powerpoint/2010/main" val="1109905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492896"/>
            <a:ext cx="8229600" cy="1143000"/>
          </a:xfrm>
        </p:spPr>
        <p:txBody>
          <a:bodyPr>
            <a:normAutofit/>
          </a:bodyPr>
          <a:lstStyle/>
          <a:p>
            <a:r>
              <a:rPr lang="en-GB" sz="5500" b="1" dirty="0"/>
              <a:t>Monday 8</a:t>
            </a:r>
            <a:r>
              <a:rPr lang="en-GB" sz="5500" b="1" baseline="30000" dirty="0"/>
              <a:t>th</a:t>
            </a:r>
            <a:r>
              <a:rPr lang="en-GB" sz="5500" b="1" dirty="0"/>
              <a:t> June</a:t>
            </a:r>
          </a:p>
        </p:txBody>
      </p:sp>
      <p:sp>
        <p:nvSpPr>
          <p:cNvPr id="3" name="Rectangle 2"/>
          <p:cNvSpPr/>
          <p:nvPr/>
        </p:nvSpPr>
        <p:spPr>
          <a:xfrm>
            <a:off x="2195736" y="764703"/>
            <a:ext cx="4920834" cy="769441"/>
          </a:xfrm>
          <a:prstGeom prst="rect">
            <a:avLst/>
          </a:prstGeom>
        </p:spPr>
        <p:txBody>
          <a:bodyPr wrap="none">
            <a:spAutoFit/>
          </a:bodyPr>
          <a:lstStyle/>
          <a:p>
            <a:r>
              <a:rPr lang="en-GB" sz="4400" dirty="0"/>
              <a:t>Stories with Humour</a:t>
            </a:r>
          </a:p>
        </p:txBody>
      </p:sp>
    </p:spTree>
    <p:extLst>
      <p:ext uri="{BB962C8B-B14F-4D97-AF65-F5344CB8AC3E}">
        <p14:creationId xmlns:p14="http://schemas.microsoft.com/office/powerpoint/2010/main" val="3792483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GB" sz="7200" dirty="0"/>
            </a:br>
            <a:r>
              <a:rPr lang="en-GB" sz="3600" b="1" dirty="0"/>
              <a:t>L.O. To write using interesting description and a variety of sentence starters.</a:t>
            </a:r>
            <a:br>
              <a:rPr lang="en-GB" sz="3600" b="1" dirty="0"/>
            </a:br>
            <a:endParaRPr lang="en-GB" sz="3600" dirty="0"/>
          </a:p>
        </p:txBody>
      </p:sp>
      <p:sp>
        <p:nvSpPr>
          <p:cNvPr id="3" name="Content Placeholder 2"/>
          <p:cNvSpPr>
            <a:spLocks noGrp="1"/>
          </p:cNvSpPr>
          <p:nvPr>
            <p:ph idx="1"/>
          </p:nvPr>
        </p:nvSpPr>
        <p:spPr/>
        <p:txBody>
          <a:bodyPr/>
          <a:lstStyle/>
          <a:p>
            <a:pPr marL="0" indent="0">
              <a:buNone/>
            </a:pPr>
            <a:r>
              <a:rPr lang="en-GB" b="1" dirty="0"/>
              <a:t>Task</a:t>
            </a:r>
            <a:r>
              <a:rPr lang="en-GB" dirty="0"/>
              <a:t>: Today, we would like you to write your second and third paragraph of your back story. </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36103106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4175</TotalTime>
  <Words>2084</Words>
  <Application>Microsoft Office PowerPoint</Application>
  <PresentationFormat>On-screen Show (4:3)</PresentationFormat>
  <Paragraphs>189</Paragraphs>
  <Slides>36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36</vt:i4>
      </vt:variant>
    </vt:vector>
  </HeadingPairs>
  <TitlesOfParts>
    <vt:vector size="39" baseType="lpstr">
      <vt:lpstr>Arial</vt:lpstr>
      <vt:lpstr>Calibri</vt:lpstr>
      <vt:lpstr>Office Theme</vt:lpstr>
      <vt:lpstr>ENGLISH LESSONS MONDAY 8th JUNE TO FRIDAY 12th JUNE</vt:lpstr>
      <vt:lpstr> Reading Comprehension  </vt:lpstr>
      <vt:lpstr>Reading</vt:lpstr>
      <vt:lpstr>Mr Stink Read on YouTube</vt:lpstr>
      <vt:lpstr>Spellings  for Friday 12th June </vt:lpstr>
      <vt:lpstr>Stories with Humour</vt:lpstr>
      <vt:lpstr>Stories with Humour</vt:lpstr>
      <vt:lpstr>Monday 8th June</vt:lpstr>
      <vt:lpstr> L.O. To write using interesting description and a variety of sentence starters. </vt:lpstr>
      <vt:lpstr>PowerPoint Presentation</vt:lpstr>
      <vt:lpstr>Success Criteria </vt:lpstr>
      <vt:lpstr>Stories with Humour </vt:lpstr>
      <vt:lpstr>  L.O. To write using interesting description and a variety of sentence starters.   </vt:lpstr>
      <vt:lpstr>L.O. To write using interesting description and a variety of sentence starters</vt:lpstr>
      <vt:lpstr>L.O. To write using interesting description and a variety of sentence starters</vt:lpstr>
      <vt:lpstr>Stories with Humour</vt:lpstr>
      <vt:lpstr>Stories with Humour</vt:lpstr>
      <vt:lpstr>Adjectives</vt:lpstr>
      <vt:lpstr>Stories with Humour</vt:lpstr>
      <vt:lpstr>Stories with Humour</vt:lpstr>
      <vt:lpstr>Stories with Humour </vt:lpstr>
      <vt:lpstr>Stories with Humour </vt:lpstr>
      <vt:lpstr>Speech Punctuation</vt:lpstr>
      <vt:lpstr>Speech Punctuation </vt:lpstr>
      <vt:lpstr>Speech Punctuation</vt:lpstr>
      <vt:lpstr>Speech Punctuation Rules Poster</vt:lpstr>
      <vt:lpstr>Tomorrow’s Zoom Lesson </vt:lpstr>
      <vt:lpstr>Stories with Humour</vt:lpstr>
      <vt:lpstr>Stories with Humour </vt:lpstr>
      <vt:lpstr>Stories with Humour</vt:lpstr>
      <vt:lpstr>Stories with Humour</vt:lpstr>
      <vt:lpstr>Raj </vt:lpstr>
      <vt:lpstr>Mr Stink </vt:lpstr>
      <vt:lpstr>Stories with Humour</vt:lpstr>
      <vt:lpstr>Spellings </vt:lpstr>
      <vt:lpstr>Friday 12th June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jase</dc:creator>
  <cp:lastModifiedBy>katie tiernan</cp:lastModifiedBy>
  <cp:revision>340</cp:revision>
  <dcterms:created xsi:type="dcterms:W3CDTF">2020-04-22T19:30:28Z</dcterms:created>
  <dcterms:modified xsi:type="dcterms:W3CDTF">2020-06-05T13:11:53Z</dcterms:modified>
</cp:coreProperties>
</file>