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8" r:id="rId2"/>
    <p:sldId id="298" r:id="rId3"/>
    <p:sldId id="279" r:id="rId4"/>
    <p:sldId id="292" r:id="rId5"/>
    <p:sldId id="293" r:id="rId6"/>
    <p:sldId id="294" r:id="rId7"/>
    <p:sldId id="289" r:id="rId8"/>
    <p:sldId id="282" r:id="rId9"/>
    <p:sldId id="290" r:id="rId10"/>
    <p:sldId id="284" r:id="rId11"/>
    <p:sldId id="291" r:id="rId12"/>
    <p:sldId id="288" r:id="rId13"/>
    <p:sldId id="295" r:id="rId14"/>
    <p:sldId id="296" r:id="rId15"/>
    <p:sldId id="297" r:id="rId16"/>
  </p:sldIdLst>
  <p:sldSz cx="9144000" cy="6858000" type="screen4x3"/>
  <p:notesSz cx="6858000" cy="9144000"/>
  <p:embeddedFontLst>
    <p:embeddedFont>
      <p:font typeface="Segoe UI Emoji" panose="020B0502040204020203" pitchFamily="3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Twinkl" panose="020B0604020202020204" pitchFamily="2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504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BD31"/>
    <a:srgbClr val="009384"/>
    <a:srgbClr val="2CB7BC"/>
    <a:srgbClr val="0079C3"/>
    <a:srgbClr val="FFE76D"/>
    <a:srgbClr val="072F54"/>
    <a:srgbClr val="003464"/>
    <a:srgbClr val="004382"/>
    <a:srgbClr val="00529C"/>
    <a:srgbClr val="007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1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78" y="132"/>
      </p:cViewPr>
      <p:guideLst>
        <p:guide orient="horz" pos="2160"/>
        <p:guide pos="2880"/>
        <p:guide pos="340"/>
        <p:guide orient="horz" pos="3952"/>
        <p:guide pos="5420"/>
        <p:guide orient="horz" pos="346"/>
        <p:guide pos="476"/>
        <p:guide orient="horz" pos="504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8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7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36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resources/white-rose-maths-resources/year-5-white-rose-maths-resources-key-stage-1-year-1-year-2/spring-block-1-multiplication-and-division-year-5-white-rose-maths-supporting-resources-key-stage-1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twinkl.co.uk/resources/white-rose-maths-resources/year-5-white-rose-maths-resources-key-stage-1-year-1-year-2/spring-block-1-multiplication-and-division-year-5-white-rose-maths-supporting-resources-key-stage-1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70333" y="5834189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1" y="0"/>
            <a:ext cx="9132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3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7429" y="670981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3357471" y="670981"/>
            <a:ext cx="1141417" cy="337100"/>
          </a:xfrm>
          <a:prstGeom prst="rect">
            <a:avLst/>
          </a:prstGeom>
          <a:solidFill>
            <a:srgbClr val="00529C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Deepest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357471" y="666081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8583948-F848-4DD0-9D43-E5BDFB771EBB}"/>
              </a:ext>
            </a:extLst>
          </p:cNvPr>
          <p:cNvSpPr txBox="1"/>
          <p:nvPr/>
        </p:nvSpPr>
        <p:spPr>
          <a:xfrm>
            <a:off x="864066" y="1369337"/>
            <a:ext cx="7382311" cy="495108"/>
          </a:xfrm>
          <a:prstGeom prst="rect">
            <a:avLst/>
          </a:prstGeom>
          <a:solidFill>
            <a:srgbClr val="2CB7BC"/>
          </a:solidFill>
          <a:ln w="28575">
            <a:solidFill>
              <a:srgbClr val="009384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Identify the missing digits in these calculations.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02FB07-8ED5-4CA2-BB25-A272BC0940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990053"/>
              </p:ext>
            </p:extLst>
          </p:nvPr>
        </p:nvGraphicFramePr>
        <p:xfrm>
          <a:off x="958472" y="2519991"/>
          <a:ext cx="2961318" cy="252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553">
                  <a:extLst>
                    <a:ext uri="{9D8B030D-6E8A-4147-A177-3AD203B41FA5}">
                      <a16:colId xmlns:a16="http://schemas.microsoft.com/office/drawing/2014/main" val="425313510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2195257319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1098593698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941069793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3990929474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1160449551"/>
                    </a:ext>
                  </a:extLst>
                </a:gridCol>
              </a:tblGrid>
              <a:tr h="50413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05899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39092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595473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6465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52616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0A6BBB3-BC12-441D-91EA-838153E99399}"/>
              </a:ext>
            </a:extLst>
          </p:cNvPr>
          <p:cNvSpPr/>
          <p:nvPr/>
        </p:nvSpPr>
        <p:spPr>
          <a:xfrm>
            <a:off x="3538099" y="2581004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5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0579F09-F4A1-4157-A966-9D7EA6809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255829"/>
              </p:ext>
            </p:extLst>
          </p:nvPr>
        </p:nvGraphicFramePr>
        <p:xfrm>
          <a:off x="5208919" y="2519991"/>
          <a:ext cx="2961318" cy="252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553">
                  <a:extLst>
                    <a:ext uri="{9D8B030D-6E8A-4147-A177-3AD203B41FA5}">
                      <a16:colId xmlns:a16="http://schemas.microsoft.com/office/drawing/2014/main" val="425313510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2195257319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1098593698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941069793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3990929474"/>
                    </a:ext>
                  </a:extLst>
                </a:gridCol>
                <a:gridCol w="493553">
                  <a:extLst>
                    <a:ext uri="{9D8B030D-6E8A-4147-A177-3AD203B41FA5}">
                      <a16:colId xmlns:a16="http://schemas.microsoft.com/office/drawing/2014/main" val="1160449551"/>
                    </a:ext>
                  </a:extLst>
                </a:gridCol>
              </a:tblGrid>
              <a:tr h="50413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05899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39092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595473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6465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526162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8DD528B-BF27-4134-B578-50A7B7FFD558}"/>
              </a:ext>
            </a:extLst>
          </p:cNvPr>
          <p:cNvSpPr/>
          <p:nvPr/>
        </p:nvSpPr>
        <p:spPr>
          <a:xfrm>
            <a:off x="2038790" y="352917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9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0EDC28-5FA7-448D-8B70-5519FC512285}"/>
              </a:ext>
            </a:extLst>
          </p:cNvPr>
          <p:cNvSpPr/>
          <p:nvPr/>
        </p:nvSpPr>
        <p:spPr>
          <a:xfrm>
            <a:off x="1566058" y="5078173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7D2858-C931-4B6D-B7F9-B69AA94ACD70}"/>
              </a:ext>
            </a:extLst>
          </p:cNvPr>
          <p:cNvSpPr/>
          <p:nvPr/>
        </p:nvSpPr>
        <p:spPr>
          <a:xfrm>
            <a:off x="2560509" y="3755154"/>
            <a:ext cx="266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D0A9F1-393C-489C-8373-096E7B6603A6}"/>
              </a:ext>
            </a:extLst>
          </p:cNvPr>
          <p:cNvSpPr/>
          <p:nvPr/>
        </p:nvSpPr>
        <p:spPr>
          <a:xfrm>
            <a:off x="3049871" y="3755154"/>
            <a:ext cx="2648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0393C2-B4A1-42F5-84D9-AB7F7E65A4DE}"/>
              </a:ext>
            </a:extLst>
          </p:cNvPr>
          <p:cNvSpPr/>
          <p:nvPr/>
        </p:nvSpPr>
        <p:spPr>
          <a:xfrm>
            <a:off x="2541273" y="4019108"/>
            <a:ext cx="30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8B4E5A-88E8-4535-B1FF-8C8DD1FD28B5}"/>
              </a:ext>
            </a:extLst>
          </p:cNvPr>
          <p:cNvSpPr/>
          <p:nvPr/>
        </p:nvSpPr>
        <p:spPr>
          <a:xfrm>
            <a:off x="1050590" y="4602604"/>
            <a:ext cx="30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3A1626-8654-4BEF-BBDE-B2F591BF6DE5}"/>
              </a:ext>
            </a:extLst>
          </p:cNvPr>
          <p:cNvSpPr/>
          <p:nvPr/>
        </p:nvSpPr>
        <p:spPr>
          <a:xfrm>
            <a:off x="2035255" y="4602604"/>
            <a:ext cx="30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B572AFC-1386-41B9-B038-BE34CEB78E73}"/>
              </a:ext>
            </a:extLst>
          </p:cNvPr>
          <p:cNvSpPr/>
          <p:nvPr/>
        </p:nvSpPr>
        <p:spPr>
          <a:xfrm>
            <a:off x="2560509" y="5078173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426336-EE23-4341-923B-CDBA32E894B2}"/>
              </a:ext>
            </a:extLst>
          </p:cNvPr>
          <p:cNvSpPr/>
          <p:nvPr/>
        </p:nvSpPr>
        <p:spPr>
          <a:xfrm>
            <a:off x="2063686" y="3780321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08B005-3CFE-45B1-8FFF-67175DFBB60C}"/>
              </a:ext>
            </a:extLst>
          </p:cNvPr>
          <p:cNvSpPr/>
          <p:nvPr/>
        </p:nvSpPr>
        <p:spPr>
          <a:xfrm>
            <a:off x="3028230" y="3082722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69AB45-5210-4693-B142-FB54F5CCA499}"/>
              </a:ext>
            </a:extLst>
          </p:cNvPr>
          <p:cNvSpPr/>
          <p:nvPr/>
        </p:nvSpPr>
        <p:spPr>
          <a:xfrm>
            <a:off x="7296367" y="4603122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F728E0-117C-402F-A622-63AD09BF324C}"/>
              </a:ext>
            </a:extLst>
          </p:cNvPr>
          <p:cNvSpPr/>
          <p:nvPr/>
        </p:nvSpPr>
        <p:spPr>
          <a:xfrm>
            <a:off x="6813727" y="5061395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852A202-64B4-47C3-A8B1-01E45924A443}"/>
              </a:ext>
            </a:extLst>
          </p:cNvPr>
          <p:cNvSpPr/>
          <p:nvPr/>
        </p:nvSpPr>
        <p:spPr>
          <a:xfrm>
            <a:off x="6781560" y="3529177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D730A6-E4B4-4B11-AC60-DB96B9DFFF1F}"/>
              </a:ext>
            </a:extLst>
          </p:cNvPr>
          <p:cNvSpPr/>
          <p:nvPr/>
        </p:nvSpPr>
        <p:spPr>
          <a:xfrm>
            <a:off x="6297030" y="4082487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7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AFA121-4622-4256-AB56-F1C913A96A9A}"/>
              </a:ext>
            </a:extLst>
          </p:cNvPr>
          <p:cNvSpPr/>
          <p:nvPr/>
        </p:nvSpPr>
        <p:spPr>
          <a:xfrm>
            <a:off x="5796107" y="4603122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6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B1A38D-73C4-4EF7-9052-115F4390E057}"/>
              </a:ext>
            </a:extLst>
          </p:cNvPr>
          <p:cNvSpPr/>
          <p:nvPr/>
        </p:nvSpPr>
        <p:spPr>
          <a:xfrm>
            <a:off x="7737407" y="3082722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2091C7-904C-4941-A426-877017CBA615}"/>
              </a:ext>
            </a:extLst>
          </p:cNvPr>
          <p:cNvSpPr/>
          <p:nvPr/>
        </p:nvSpPr>
        <p:spPr>
          <a:xfrm>
            <a:off x="7317633" y="3780320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C741265-BCB7-4CA0-A1ED-D008C37D7496}"/>
              </a:ext>
            </a:extLst>
          </p:cNvPr>
          <p:cNvSpPr/>
          <p:nvPr/>
        </p:nvSpPr>
        <p:spPr>
          <a:xfrm>
            <a:off x="6297030" y="2588080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2727CD-C516-4392-A71F-0132CDA8CD73}"/>
              </a:ext>
            </a:extLst>
          </p:cNvPr>
          <p:cNvSpPr/>
          <p:nvPr/>
        </p:nvSpPr>
        <p:spPr>
          <a:xfrm>
            <a:off x="3472077" y="2563470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6796889-28B0-405F-8140-EE196A0110CD}"/>
              </a:ext>
            </a:extLst>
          </p:cNvPr>
          <p:cNvSpPr/>
          <p:nvPr/>
        </p:nvSpPr>
        <p:spPr>
          <a:xfrm>
            <a:off x="7299573" y="2588080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FACE42F-362E-482F-877C-EB677387EBFC}"/>
              </a:ext>
            </a:extLst>
          </p:cNvPr>
          <p:cNvSpPr/>
          <p:nvPr/>
        </p:nvSpPr>
        <p:spPr>
          <a:xfrm>
            <a:off x="864066" y="1936994"/>
            <a:ext cx="7382311" cy="495108"/>
          </a:xfrm>
          <a:prstGeom prst="rect">
            <a:avLst/>
          </a:prstGeom>
          <a:solidFill>
            <a:srgbClr val="87BD31"/>
          </a:solidFill>
        </p:spPr>
        <p:txBody>
          <a:bodyPr wrap="square" lIns="108000" tIns="108000" rIns="72000" bIns="108000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</a:rPr>
              <a:t>Here is one way of finding each answer.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E2D7A74-4B2F-44D1-87D5-088DCB55A360}"/>
              </a:ext>
            </a:extLst>
          </p:cNvPr>
          <p:cNvSpPr/>
          <p:nvPr/>
        </p:nvSpPr>
        <p:spPr>
          <a:xfrm>
            <a:off x="2976879" y="3065944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6A33529-537A-4373-A4F6-783BDC1F2F61}"/>
              </a:ext>
            </a:extLst>
          </p:cNvPr>
          <p:cNvSpPr/>
          <p:nvPr/>
        </p:nvSpPr>
        <p:spPr>
          <a:xfrm>
            <a:off x="1980627" y="3576843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9BD3A7F-8E97-477F-BCC6-B253C7035642}"/>
              </a:ext>
            </a:extLst>
          </p:cNvPr>
          <p:cNvSpPr/>
          <p:nvPr/>
        </p:nvSpPr>
        <p:spPr>
          <a:xfrm>
            <a:off x="2486645" y="4070755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99155-5AD4-4014-9469-8A016870A70B}"/>
              </a:ext>
            </a:extLst>
          </p:cNvPr>
          <p:cNvSpPr/>
          <p:nvPr/>
        </p:nvSpPr>
        <p:spPr>
          <a:xfrm>
            <a:off x="1980627" y="4584261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F817FA2-6E26-4379-9921-5AF752ED6704}"/>
              </a:ext>
            </a:extLst>
          </p:cNvPr>
          <p:cNvSpPr/>
          <p:nvPr/>
        </p:nvSpPr>
        <p:spPr>
          <a:xfrm>
            <a:off x="992173" y="4584261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98BADC2-BC38-4C60-9F97-7287E7611030}"/>
              </a:ext>
            </a:extLst>
          </p:cNvPr>
          <p:cNvSpPr/>
          <p:nvPr/>
        </p:nvSpPr>
        <p:spPr>
          <a:xfrm>
            <a:off x="5739560" y="4584261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BD7BEE-0936-4BD0-BCFA-EF93B28C5AC9}"/>
              </a:ext>
            </a:extLst>
          </p:cNvPr>
          <p:cNvSpPr/>
          <p:nvPr/>
        </p:nvSpPr>
        <p:spPr>
          <a:xfrm>
            <a:off x="7219005" y="4584261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4B4CA73-E0E5-41CA-B45E-4C7A8F481F08}"/>
              </a:ext>
            </a:extLst>
          </p:cNvPr>
          <p:cNvSpPr/>
          <p:nvPr/>
        </p:nvSpPr>
        <p:spPr>
          <a:xfrm>
            <a:off x="6232848" y="4072694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D6F6812-D2D5-4F1A-B11D-3EA54B9CFA1C}"/>
              </a:ext>
            </a:extLst>
          </p:cNvPr>
          <p:cNvSpPr/>
          <p:nvPr/>
        </p:nvSpPr>
        <p:spPr>
          <a:xfrm>
            <a:off x="6734947" y="3571973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5F3E49-2294-4060-BF6D-DCC49A5A441A}"/>
              </a:ext>
            </a:extLst>
          </p:cNvPr>
          <p:cNvSpPr/>
          <p:nvPr/>
        </p:nvSpPr>
        <p:spPr>
          <a:xfrm>
            <a:off x="7226563" y="2564847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82F8ED6-5B74-4A14-B6B2-325FF34E0178}"/>
              </a:ext>
            </a:extLst>
          </p:cNvPr>
          <p:cNvSpPr/>
          <p:nvPr/>
        </p:nvSpPr>
        <p:spPr>
          <a:xfrm>
            <a:off x="7711954" y="3064968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B41FF7B-320C-4E15-B60E-83FD60FEBE09}"/>
              </a:ext>
            </a:extLst>
          </p:cNvPr>
          <p:cNvSpPr/>
          <p:nvPr/>
        </p:nvSpPr>
        <p:spPr>
          <a:xfrm>
            <a:off x="6232848" y="2561181"/>
            <a:ext cx="414148" cy="413183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DD3D36B-4BF6-4B66-9D23-E9F8CF52D56C}"/>
              </a:ext>
            </a:extLst>
          </p:cNvPr>
          <p:cNvSpPr/>
          <p:nvPr/>
        </p:nvSpPr>
        <p:spPr>
          <a:xfrm>
            <a:off x="2560508" y="4277346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951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7429" y="670981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3357471" y="670981"/>
            <a:ext cx="1141417" cy="337100"/>
          </a:xfrm>
          <a:prstGeom prst="rect">
            <a:avLst/>
          </a:prstGeom>
          <a:solidFill>
            <a:srgbClr val="00529C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Deepest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357471" y="666081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E18D5F27-677C-4C0B-BF64-C375BB15E5D7}"/>
              </a:ext>
            </a:extLst>
          </p:cNvPr>
          <p:cNvSpPr/>
          <p:nvPr/>
        </p:nvSpPr>
        <p:spPr>
          <a:xfrm>
            <a:off x="859872" y="1272596"/>
            <a:ext cx="74200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Carrie has created a calculation using digit cards but her cat has knocked the digit cards out of place. Can you put each digit card back in the right place to create Carrie’s calculation?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20594A-D615-404E-9BEA-279646D63C4D}"/>
              </a:ext>
            </a:extLst>
          </p:cNvPr>
          <p:cNvSpPr/>
          <p:nvPr/>
        </p:nvSpPr>
        <p:spPr>
          <a:xfrm>
            <a:off x="2432967" y="2289740"/>
            <a:ext cx="471952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3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B7FF76-1313-4A9E-855B-0CEC3CA597D2}"/>
              </a:ext>
            </a:extLst>
          </p:cNvPr>
          <p:cNvSpPr/>
          <p:nvPr/>
        </p:nvSpPr>
        <p:spPr>
          <a:xfrm>
            <a:off x="3178742" y="2289740"/>
            <a:ext cx="481570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5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23F324-3F7C-4667-BA6B-620940E27723}"/>
              </a:ext>
            </a:extLst>
          </p:cNvPr>
          <p:cNvSpPr/>
          <p:nvPr/>
        </p:nvSpPr>
        <p:spPr>
          <a:xfrm>
            <a:off x="3934135" y="2289740"/>
            <a:ext cx="484776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6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93FE9DE-BB9D-443B-BA1F-418F5BD11D7A}"/>
              </a:ext>
            </a:extLst>
          </p:cNvPr>
          <p:cNvSpPr/>
          <p:nvPr/>
        </p:nvSpPr>
        <p:spPr>
          <a:xfrm>
            <a:off x="4692734" y="2289740"/>
            <a:ext cx="515233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0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95A6724-759A-4A61-ABD5-C8AE2AB5C8CB}"/>
              </a:ext>
            </a:extLst>
          </p:cNvPr>
          <p:cNvSpPr/>
          <p:nvPr/>
        </p:nvSpPr>
        <p:spPr>
          <a:xfrm>
            <a:off x="5481790" y="2289740"/>
            <a:ext cx="491188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4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CFDCBFE-8838-4C2E-9661-D13D64E8CB42}"/>
              </a:ext>
            </a:extLst>
          </p:cNvPr>
          <p:cNvSpPr/>
          <p:nvPr/>
        </p:nvSpPr>
        <p:spPr>
          <a:xfrm>
            <a:off x="6246803" y="2289740"/>
            <a:ext cx="479967" cy="576293"/>
          </a:xfrm>
          <a:prstGeom prst="rect">
            <a:avLst/>
          </a:prstGeom>
          <a:solidFill>
            <a:srgbClr val="2CB7BC"/>
          </a:solidFill>
          <a:ln w="19050">
            <a:solidFill>
              <a:srgbClr val="009384"/>
            </a:solidFill>
          </a:ln>
        </p:spPr>
        <p:txBody>
          <a:bodyPr wrap="none" lIns="144000" tIns="72000" rIns="144000" bIns="7200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sym typeface="Segoe UI Emoji" panose="020B0502040204020203" pitchFamily="34" charset="0"/>
              </a:rPr>
              <a:t>2</a:t>
            </a:r>
            <a:endParaRPr lang="en-GB" sz="2800" dirty="0">
              <a:solidFill>
                <a:schemeClr val="bg1"/>
              </a:solidFill>
            </a:endParaRP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ADF94135-DB92-416D-9348-44FC74BE7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544788"/>
              </p:ext>
            </p:extLst>
          </p:nvPr>
        </p:nvGraphicFramePr>
        <p:xfrm>
          <a:off x="2432967" y="3045748"/>
          <a:ext cx="4285116" cy="3053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186">
                  <a:extLst>
                    <a:ext uri="{9D8B030D-6E8A-4147-A177-3AD203B41FA5}">
                      <a16:colId xmlns:a16="http://schemas.microsoft.com/office/drawing/2014/main" val="425313510"/>
                    </a:ext>
                  </a:extLst>
                </a:gridCol>
                <a:gridCol w="714186">
                  <a:extLst>
                    <a:ext uri="{9D8B030D-6E8A-4147-A177-3AD203B41FA5}">
                      <a16:colId xmlns:a16="http://schemas.microsoft.com/office/drawing/2014/main" val="2195257319"/>
                    </a:ext>
                  </a:extLst>
                </a:gridCol>
                <a:gridCol w="714186">
                  <a:extLst>
                    <a:ext uri="{9D8B030D-6E8A-4147-A177-3AD203B41FA5}">
                      <a16:colId xmlns:a16="http://schemas.microsoft.com/office/drawing/2014/main" val="1098593698"/>
                    </a:ext>
                  </a:extLst>
                </a:gridCol>
                <a:gridCol w="714186">
                  <a:extLst>
                    <a:ext uri="{9D8B030D-6E8A-4147-A177-3AD203B41FA5}">
                      <a16:colId xmlns:a16="http://schemas.microsoft.com/office/drawing/2014/main" val="941069793"/>
                    </a:ext>
                  </a:extLst>
                </a:gridCol>
                <a:gridCol w="714186">
                  <a:extLst>
                    <a:ext uri="{9D8B030D-6E8A-4147-A177-3AD203B41FA5}">
                      <a16:colId xmlns:a16="http://schemas.microsoft.com/office/drawing/2014/main" val="3990929474"/>
                    </a:ext>
                  </a:extLst>
                </a:gridCol>
                <a:gridCol w="714186">
                  <a:extLst>
                    <a:ext uri="{9D8B030D-6E8A-4147-A177-3AD203B41FA5}">
                      <a16:colId xmlns:a16="http://schemas.microsoft.com/office/drawing/2014/main" val="1160449551"/>
                    </a:ext>
                  </a:extLst>
                </a:gridCol>
              </a:tblGrid>
              <a:tr h="61061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05899"/>
                  </a:ext>
                </a:extLst>
              </a:tr>
              <a:tr h="6106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39092"/>
                  </a:ext>
                </a:extLst>
              </a:tr>
              <a:tr h="61061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595473"/>
                  </a:ext>
                </a:extLst>
              </a:tr>
              <a:tr h="61061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6465"/>
                  </a:ext>
                </a:extLst>
              </a:tr>
              <a:tr h="61061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526162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E93AB50E-730C-427C-9599-B2A8E9EF3785}"/>
              </a:ext>
            </a:extLst>
          </p:cNvPr>
          <p:cNvGrpSpPr/>
          <p:nvPr/>
        </p:nvGrpSpPr>
        <p:grpSpPr>
          <a:xfrm>
            <a:off x="4077256" y="3168233"/>
            <a:ext cx="2444089" cy="956093"/>
            <a:chOff x="4077256" y="3168233"/>
            <a:chExt cx="2444089" cy="956093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EAA7491-A5F4-403F-BCAC-2789AB364717}"/>
                </a:ext>
              </a:extLst>
            </p:cNvPr>
            <p:cNvSpPr/>
            <p:nvPr/>
          </p:nvSpPr>
          <p:spPr>
            <a:xfrm>
              <a:off x="6213247" y="3168233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2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6047435-9844-45FE-8617-55A10EF6D8B7}"/>
                </a:ext>
              </a:extLst>
            </p:cNvPr>
            <p:cNvSpPr/>
            <p:nvPr/>
          </p:nvSpPr>
          <p:spPr>
            <a:xfrm>
              <a:off x="5515346" y="3168233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1793A3-28AC-4596-9D6E-D27BD5128A5D}"/>
                </a:ext>
              </a:extLst>
            </p:cNvPr>
            <p:cNvSpPr/>
            <p:nvPr/>
          </p:nvSpPr>
          <p:spPr>
            <a:xfrm>
              <a:off x="4796301" y="3168233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5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EFCF3E4-9EAE-4DC3-B725-4BA2079E07FC}"/>
                </a:ext>
              </a:extLst>
            </p:cNvPr>
            <p:cNvSpPr/>
            <p:nvPr/>
          </p:nvSpPr>
          <p:spPr>
            <a:xfrm>
              <a:off x="4077256" y="3168233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6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65736B8-F618-4B44-B23C-AADF9688961D}"/>
                </a:ext>
              </a:extLst>
            </p:cNvPr>
            <p:cNvSpPr/>
            <p:nvPr/>
          </p:nvSpPr>
          <p:spPr>
            <a:xfrm>
              <a:off x="6204858" y="3754994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4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4EB54E5-6606-4EB2-88CE-B1646816DD24}"/>
                </a:ext>
              </a:extLst>
            </p:cNvPr>
            <p:cNvSpPr/>
            <p:nvPr/>
          </p:nvSpPr>
          <p:spPr>
            <a:xfrm>
              <a:off x="5506957" y="3754994"/>
              <a:ext cx="3080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rgbClr val="7CAD2D"/>
                  </a:solidFill>
                </a:rPr>
                <a:t>3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8AA9A9A4-C20C-4B1F-93DC-93DB1B515514}"/>
              </a:ext>
            </a:extLst>
          </p:cNvPr>
          <p:cNvSpPr/>
          <p:nvPr/>
        </p:nvSpPr>
        <p:spPr>
          <a:xfrm>
            <a:off x="3918639" y="3095187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E43D59F-F324-4C3A-AFF2-1975580AA64A}"/>
              </a:ext>
            </a:extLst>
          </p:cNvPr>
          <p:cNvSpPr/>
          <p:nvPr/>
        </p:nvSpPr>
        <p:spPr>
          <a:xfrm>
            <a:off x="4632763" y="3095187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51F1D1-FDDC-4428-B6B4-0A8F5BB0BFAD}"/>
              </a:ext>
            </a:extLst>
          </p:cNvPr>
          <p:cNvSpPr/>
          <p:nvPr/>
        </p:nvSpPr>
        <p:spPr>
          <a:xfrm>
            <a:off x="5346887" y="3095187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3DF7B79-2A83-4350-A956-E417132E2FBC}"/>
              </a:ext>
            </a:extLst>
          </p:cNvPr>
          <p:cNvSpPr/>
          <p:nvPr/>
        </p:nvSpPr>
        <p:spPr>
          <a:xfrm>
            <a:off x="6054596" y="3095187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E18080-6F54-47B7-BAAF-C3EEE20E790F}"/>
              </a:ext>
            </a:extLst>
          </p:cNvPr>
          <p:cNvSpPr/>
          <p:nvPr/>
        </p:nvSpPr>
        <p:spPr>
          <a:xfrm>
            <a:off x="5346887" y="3711882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DD713E-77EC-47F0-B100-D2AE69EE77A1}"/>
              </a:ext>
            </a:extLst>
          </p:cNvPr>
          <p:cNvSpPr/>
          <p:nvPr/>
        </p:nvSpPr>
        <p:spPr>
          <a:xfrm>
            <a:off x="6054596" y="3711882"/>
            <a:ext cx="606354" cy="499951"/>
          </a:xfrm>
          <a:prstGeom prst="rect">
            <a:avLst/>
          </a:prstGeom>
          <a:noFill/>
          <a:ln>
            <a:solidFill>
              <a:srgbClr val="87B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985A86-220D-4F8D-8367-A4C52135EA34}"/>
              </a:ext>
            </a:extLst>
          </p:cNvPr>
          <p:cNvSpPr/>
          <p:nvPr/>
        </p:nvSpPr>
        <p:spPr>
          <a:xfrm>
            <a:off x="4097422" y="4614218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0753713-2E28-4B92-A960-0AEDAC76A055}"/>
              </a:ext>
            </a:extLst>
          </p:cNvPr>
          <p:cNvSpPr/>
          <p:nvPr/>
        </p:nvSpPr>
        <p:spPr>
          <a:xfrm>
            <a:off x="3364445" y="5260170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EEB11A-958C-4C77-BABF-5C3078A6404F}"/>
              </a:ext>
            </a:extLst>
          </p:cNvPr>
          <p:cNvSpPr/>
          <p:nvPr/>
        </p:nvSpPr>
        <p:spPr>
          <a:xfrm>
            <a:off x="2668943" y="5260170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C048E35-9113-4CA9-9180-81AD8DE8F5F1}"/>
              </a:ext>
            </a:extLst>
          </p:cNvPr>
          <p:cNvSpPr/>
          <p:nvPr/>
        </p:nvSpPr>
        <p:spPr>
          <a:xfrm>
            <a:off x="2696438" y="6082293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919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49" y="1364071"/>
            <a:ext cx="7632701" cy="458757"/>
          </a:xfrm>
          <a:prstGeom prst="rect">
            <a:avLst/>
          </a:prstGeom>
          <a:solidFill>
            <a:srgbClr val="C7E8FD"/>
          </a:solidFill>
        </p:spPr>
        <p:txBody>
          <a:bodyPr wrap="square" lIns="72000" tIns="72000" rIns="72000" bIns="108000">
            <a:spAutoFit/>
          </a:bodyPr>
          <a:lstStyle/>
          <a:p>
            <a:pPr algn="ctr"/>
            <a:r>
              <a:rPr lang="en-GB" dirty="0"/>
              <a:t>Dive in by completing your own activity!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7429" y="670659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2" name="Rectangle 1"/>
          <p:cNvSpPr/>
          <p:nvPr/>
        </p:nvSpPr>
        <p:spPr>
          <a:xfrm>
            <a:off x="755648" y="1822828"/>
            <a:ext cx="763270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 sz="2800" dirty="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Long multiplication word problems- </a:t>
            </a:r>
            <a:r>
              <a:rPr lang="en-GB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twinkl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*** sheet.</a:t>
            </a:r>
            <a:endParaRPr lang="en-GB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Extension: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Monday extension tasks- Greater Depth reasoning and problems solving</a:t>
            </a:r>
            <a:r>
              <a:rPr lang="en-GB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pPr hangingPunct="0">
              <a:spcAft>
                <a:spcPts val="0"/>
              </a:spcAft>
            </a:pPr>
            <a:r>
              <a:rPr lang="en-GB" sz="2800" b="1" dirty="0"/>
              <a:t>Green </a:t>
            </a:r>
            <a:r>
              <a:rPr lang="en-GB" sz="2800" dirty="0"/>
              <a:t>(Independent)</a:t>
            </a:r>
            <a:r>
              <a:rPr lang="en-GB" sz="2800" b="1" dirty="0"/>
              <a:t> </a:t>
            </a:r>
            <a:r>
              <a:rPr lang="en-GB" sz="2800" dirty="0"/>
              <a:t>and</a:t>
            </a:r>
            <a:r>
              <a:rPr lang="en-GB" sz="2800" b="1" dirty="0"/>
              <a:t> </a:t>
            </a:r>
            <a:r>
              <a:rPr lang="en-GB" sz="2800" dirty="0"/>
              <a:t> </a:t>
            </a:r>
            <a:r>
              <a:rPr lang="en-GB" sz="2800" b="1" dirty="0"/>
              <a:t>Yellow Teacher supported</a:t>
            </a:r>
            <a:r>
              <a:rPr lang="en-GB" sz="2800" dirty="0"/>
              <a:t>: </a:t>
            </a:r>
            <a:r>
              <a:rPr lang="en-GB" sz="2800" dirty="0" smtClean="0"/>
              <a:t>Next slide</a:t>
            </a:r>
            <a:endParaRPr lang="en-GB" sz="2800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Orange</a:t>
            </a:r>
            <a:r>
              <a:rPr lang="en-GB" sz="2800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Word problems using grid method and short multiplication </a:t>
            </a:r>
          </a:p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hangingPunct="0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Red</a:t>
            </a:r>
            <a:r>
              <a:rPr lang="en-GB" sz="2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Word problems using grid method</a:t>
            </a:r>
          </a:p>
          <a:p>
            <a:pPr hangingPunct="0">
              <a:spcAft>
                <a:spcPts val="0"/>
              </a:spcAft>
            </a:pPr>
            <a:endParaRPr lang="en-GB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27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and  </a:t>
            </a:r>
            <a:r>
              <a:rPr lang="en-GB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 </a:t>
            </a:r>
            <a:endParaRPr lang="en-GB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980902" y="1895302"/>
            <a:ext cx="6267796" cy="322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845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  </a:t>
            </a:r>
            <a:r>
              <a:rPr lang="en-GB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 </a:t>
            </a:r>
            <a:endParaRPr lang="en-GB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648393" y="1473201"/>
            <a:ext cx="4709420" cy="4096326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5323002" y="1473201"/>
            <a:ext cx="3354271" cy="264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20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230283" y="1845425"/>
            <a:ext cx="64673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Extension: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Monday extension </a:t>
            </a:r>
            <a:r>
              <a:rPr lang="en-GB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tasks: </a:t>
            </a:r>
          </a:p>
          <a:p>
            <a:pPr hangingPunct="0">
              <a:spcAft>
                <a:spcPts val="0"/>
              </a:spcAft>
            </a:pPr>
            <a:r>
              <a:rPr lang="en-GB" sz="2800" dirty="0" smtClean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Greater Depth </a:t>
            </a:r>
            <a:r>
              <a:rPr lang="en-GB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reasoning and problems solving.</a:t>
            </a:r>
            <a:r>
              <a:rPr lang="en-GB" sz="2800" b="1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GB" sz="2800" b="1" dirty="0" smtClean="0">
              <a:solidFill>
                <a:srgbClr val="FFFF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b="1" dirty="0" smtClean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 sz="28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- </a:t>
            </a:r>
            <a:r>
              <a:rPr lang="en-GB" sz="2800" b="1" dirty="0">
                <a:latin typeface="Calibri" panose="020F0502020204030204" pitchFamily="34" charset="0"/>
                <a:ea typeface="Times New Roman" panose="02020603050405020304" pitchFamily="18" charset="0"/>
              </a:rPr>
              <a:t>Expected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28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reasoning 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and problem solving.</a:t>
            </a:r>
            <a:endParaRPr lang="en-GB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61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9075"/>
            <a:ext cx="8562975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03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7429" y="670981"/>
            <a:ext cx="3014882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332305" y="670981"/>
            <a:ext cx="976684" cy="337100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4CE773-E3B3-4C81-923A-EE8F29D18539}"/>
              </a:ext>
            </a:extLst>
          </p:cNvPr>
          <p:cNvSpPr/>
          <p:nvPr/>
        </p:nvSpPr>
        <p:spPr>
          <a:xfrm>
            <a:off x="704676" y="1855274"/>
            <a:ext cx="3842158" cy="3975075"/>
          </a:xfrm>
          <a:prstGeom prst="rect">
            <a:avLst/>
          </a:prstGeom>
          <a:solidFill>
            <a:schemeClr val="bg1"/>
          </a:solidFill>
          <a:ln w="28575">
            <a:solidFill>
              <a:srgbClr val="0093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32305" y="666325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54D4EB8-EB68-4340-BECE-EDF94E2DE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410736"/>
              </p:ext>
            </p:extLst>
          </p:nvPr>
        </p:nvGraphicFramePr>
        <p:xfrm>
          <a:off x="1054576" y="2704549"/>
          <a:ext cx="3094950" cy="252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825">
                  <a:extLst>
                    <a:ext uri="{9D8B030D-6E8A-4147-A177-3AD203B41FA5}">
                      <a16:colId xmlns:a16="http://schemas.microsoft.com/office/drawing/2014/main" val="1157171235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2195257319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1098593698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941069793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3990929474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1160449551"/>
                    </a:ext>
                  </a:extLst>
                </a:gridCol>
              </a:tblGrid>
              <a:tr h="50413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05899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39092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595473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6465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52616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74E11D4-EFE0-488A-ABC5-030872F95E60}"/>
              </a:ext>
            </a:extLst>
          </p:cNvPr>
          <p:cNvSpPr txBox="1"/>
          <p:nvPr/>
        </p:nvSpPr>
        <p:spPr>
          <a:xfrm>
            <a:off x="704676" y="1323615"/>
            <a:ext cx="7734008" cy="495108"/>
          </a:xfrm>
          <a:prstGeom prst="rect">
            <a:avLst/>
          </a:prstGeom>
          <a:solidFill>
            <a:srgbClr val="2CB7BC"/>
          </a:solidFill>
          <a:ln w="28575">
            <a:solidFill>
              <a:srgbClr val="009384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Use long multiplication to complete these calculations.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963BD4C-E146-48CF-A2DA-530B882D3F3F}"/>
              </a:ext>
            </a:extLst>
          </p:cNvPr>
          <p:cNvSpPr/>
          <p:nvPr/>
        </p:nvSpPr>
        <p:spPr>
          <a:xfrm>
            <a:off x="1513481" y="2064270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3824 × 32 = </a:t>
            </a:r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39E84C-C04B-43ED-93CB-71016A63B064}"/>
              </a:ext>
            </a:extLst>
          </p:cNvPr>
          <p:cNvSpPr/>
          <p:nvPr/>
        </p:nvSpPr>
        <p:spPr>
          <a:xfrm>
            <a:off x="2861366" y="2064270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87BD31"/>
                </a:solidFill>
              </a:rPr>
              <a:t>122 368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F7A1772-8E6B-4A64-97AE-256696205DC8}"/>
              </a:ext>
            </a:extLst>
          </p:cNvPr>
          <p:cNvSpPr/>
          <p:nvPr/>
        </p:nvSpPr>
        <p:spPr>
          <a:xfrm>
            <a:off x="3712358" y="3705129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8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22E21DE-BEB2-4C9A-8B48-6E09F9486AF3}"/>
              </a:ext>
            </a:extLst>
          </p:cNvPr>
          <p:cNvSpPr/>
          <p:nvPr/>
        </p:nvSpPr>
        <p:spPr>
          <a:xfrm>
            <a:off x="3215967" y="3713101"/>
            <a:ext cx="319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3C05FD7-C77E-4C14-9923-D691F220A2DB}"/>
              </a:ext>
            </a:extLst>
          </p:cNvPr>
          <p:cNvSpPr/>
          <p:nvPr/>
        </p:nvSpPr>
        <p:spPr>
          <a:xfrm>
            <a:off x="2689200" y="3709879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6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E78867B-FF8D-4F68-B839-D22FBF9C0F57}"/>
              </a:ext>
            </a:extLst>
          </p:cNvPr>
          <p:cNvSpPr/>
          <p:nvPr/>
        </p:nvSpPr>
        <p:spPr>
          <a:xfrm>
            <a:off x="2184033" y="3713101"/>
            <a:ext cx="300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DFF7540-B981-441F-B052-B85C2B662A0D}"/>
              </a:ext>
            </a:extLst>
          </p:cNvPr>
          <p:cNvSpPr/>
          <p:nvPr/>
        </p:nvSpPr>
        <p:spPr>
          <a:xfrm>
            <a:off x="3706748" y="4186096"/>
            <a:ext cx="332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1D9923D-4D54-4ADC-B573-380FFDD3C7D2}"/>
              </a:ext>
            </a:extLst>
          </p:cNvPr>
          <p:cNvSpPr/>
          <p:nvPr/>
        </p:nvSpPr>
        <p:spPr>
          <a:xfrm>
            <a:off x="3222378" y="4186096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5799000-3332-4787-BB39-5BE4D98FCB72}"/>
              </a:ext>
            </a:extLst>
          </p:cNvPr>
          <p:cNvSpPr/>
          <p:nvPr/>
        </p:nvSpPr>
        <p:spPr>
          <a:xfrm>
            <a:off x="2724032" y="4186096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7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F7EE7C2-8267-4CF7-9442-383020C27403}"/>
              </a:ext>
            </a:extLst>
          </p:cNvPr>
          <p:cNvSpPr/>
          <p:nvPr/>
        </p:nvSpPr>
        <p:spPr>
          <a:xfrm>
            <a:off x="2177621" y="4186096"/>
            <a:ext cx="319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5E5ABE3-7A53-4836-9E6A-BD0827270EB8}"/>
              </a:ext>
            </a:extLst>
          </p:cNvPr>
          <p:cNvSpPr/>
          <p:nvPr/>
        </p:nvSpPr>
        <p:spPr>
          <a:xfrm>
            <a:off x="1692475" y="4186096"/>
            <a:ext cx="279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249B495-4C27-4B37-A866-FE9D33901693}"/>
              </a:ext>
            </a:extLst>
          </p:cNvPr>
          <p:cNvSpPr/>
          <p:nvPr/>
        </p:nvSpPr>
        <p:spPr>
          <a:xfrm>
            <a:off x="1167158" y="4186096"/>
            <a:ext cx="279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73B0A25-8EF5-4B6B-96C0-5FCFB2245D86}"/>
              </a:ext>
            </a:extLst>
          </p:cNvPr>
          <p:cNvSpPr/>
          <p:nvPr/>
        </p:nvSpPr>
        <p:spPr>
          <a:xfrm>
            <a:off x="2752885" y="4463071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A451675-ADCD-4EF4-BD2A-33F3FD01E96B}"/>
              </a:ext>
            </a:extLst>
          </p:cNvPr>
          <p:cNvSpPr/>
          <p:nvPr/>
        </p:nvSpPr>
        <p:spPr>
          <a:xfrm>
            <a:off x="1698886" y="4463071"/>
            <a:ext cx="266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6BDCC76-B573-4C8E-A45A-E49CD56EA321}"/>
              </a:ext>
            </a:extLst>
          </p:cNvPr>
          <p:cNvSpPr/>
          <p:nvPr/>
        </p:nvSpPr>
        <p:spPr>
          <a:xfrm>
            <a:off x="1182386" y="4463071"/>
            <a:ext cx="2487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18A448A-E6AE-4E6C-B1BD-8BE163F8312E}"/>
              </a:ext>
            </a:extLst>
          </p:cNvPr>
          <p:cNvSpPr/>
          <p:nvPr/>
        </p:nvSpPr>
        <p:spPr>
          <a:xfrm>
            <a:off x="3720747" y="4798793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8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0AD0D6C-6290-4D19-9A36-5CA8D6FE9122}"/>
              </a:ext>
            </a:extLst>
          </p:cNvPr>
          <p:cNvSpPr/>
          <p:nvPr/>
        </p:nvSpPr>
        <p:spPr>
          <a:xfrm>
            <a:off x="3234775" y="4798793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6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F70C0A1-D4D2-4BC2-8FA3-9EA12BE6CA45}"/>
              </a:ext>
            </a:extLst>
          </p:cNvPr>
          <p:cNvSpPr/>
          <p:nvPr/>
        </p:nvSpPr>
        <p:spPr>
          <a:xfrm>
            <a:off x="2729517" y="4798793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8502070-3D90-4BDA-9F8F-E0A8ABB1CA0A}"/>
              </a:ext>
            </a:extLst>
          </p:cNvPr>
          <p:cNvSpPr/>
          <p:nvPr/>
        </p:nvSpPr>
        <p:spPr>
          <a:xfrm>
            <a:off x="2213830" y="5261760"/>
            <a:ext cx="2487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24BBED6-D532-49FE-8F78-640BF713D5E0}"/>
              </a:ext>
            </a:extLst>
          </p:cNvPr>
          <p:cNvSpPr/>
          <p:nvPr/>
        </p:nvSpPr>
        <p:spPr>
          <a:xfrm>
            <a:off x="2182480" y="4798793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32982CE-83B7-4BAF-BA0C-C8EC01995FBA}"/>
              </a:ext>
            </a:extLst>
          </p:cNvPr>
          <p:cNvSpPr/>
          <p:nvPr/>
        </p:nvSpPr>
        <p:spPr>
          <a:xfrm>
            <a:off x="1720104" y="5261760"/>
            <a:ext cx="2487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25BDA0D-352D-46BF-B0E5-DD60C9A94AFB}"/>
              </a:ext>
            </a:extLst>
          </p:cNvPr>
          <p:cNvSpPr/>
          <p:nvPr/>
        </p:nvSpPr>
        <p:spPr>
          <a:xfrm>
            <a:off x="1688754" y="4798793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9A9ABF0-3462-4367-871A-D91D5778C482}"/>
              </a:ext>
            </a:extLst>
          </p:cNvPr>
          <p:cNvSpPr/>
          <p:nvPr/>
        </p:nvSpPr>
        <p:spPr>
          <a:xfrm>
            <a:off x="1175547" y="4772754"/>
            <a:ext cx="279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2290C40-6D36-40FB-A34F-3952E05B2A87}"/>
              </a:ext>
            </a:extLst>
          </p:cNvPr>
          <p:cNvSpPr/>
          <p:nvPr/>
        </p:nvSpPr>
        <p:spPr>
          <a:xfrm>
            <a:off x="4596526" y="1855274"/>
            <a:ext cx="3842158" cy="3975075"/>
          </a:xfrm>
          <a:prstGeom prst="rect">
            <a:avLst/>
          </a:prstGeom>
          <a:solidFill>
            <a:schemeClr val="bg1"/>
          </a:solidFill>
          <a:ln w="28575">
            <a:solidFill>
              <a:srgbClr val="0093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96EB3837-1567-47E0-BEC1-13F011493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679154"/>
              </p:ext>
            </p:extLst>
          </p:nvPr>
        </p:nvGraphicFramePr>
        <p:xfrm>
          <a:off x="4946426" y="2704549"/>
          <a:ext cx="3094950" cy="252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825">
                  <a:extLst>
                    <a:ext uri="{9D8B030D-6E8A-4147-A177-3AD203B41FA5}">
                      <a16:colId xmlns:a16="http://schemas.microsoft.com/office/drawing/2014/main" val="1157171235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2195257319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1098593698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941069793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3990929474"/>
                    </a:ext>
                  </a:extLst>
                </a:gridCol>
                <a:gridCol w="515825">
                  <a:extLst>
                    <a:ext uri="{9D8B030D-6E8A-4147-A177-3AD203B41FA5}">
                      <a16:colId xmlns:a16="http://schemas.microsoft.com/office/drawing/2014/main" val="1160449551"/>
                    </a:ext>
                  </a:extLst>
                </a:gridCol>
              </a:tblGrid>
              <a:tr h="504132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05899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39092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595473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6465"/>
                  </a:ext>
                </a:extLst>
              </a:tr>
              <a:tr h="504132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rgbClr val="7CAD2D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526162"/>
                  </a:ext>
                </a:extLst>
              </a:tr>
            </a:tbl>
          </a:graphicData>
        </a:graphic>
      </p:graphicFrame>
      <p:sp>
        <p:nvSpPr>
          <p:cNvPr id="71" name="Rectangle 70">
            <a:extLst>
              <a:ext uri="{FF2B5EF4-FFF2-40B4-BE49-F238E27FC236}">
                <a16:creationId xmlns:a16="http://schemas.microsoft.com/office/drawing/2014/main" id="{50DCC7E1-2759-40AD-8F41-B1A89BEA0857}"/>
              </a:ext>
            </a:extLst>
          </p:cNvPr>
          <p:cNvSpPr/>
          <p:nvPr/>
        </p:nvSpPr>
        <p:spPr>
          <a:xfrm>
            <a:off x="5405331" y="2064270"/>
            <a:ext cx="1497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7506 × 24 = </a:t>
            </a:r>
            <a:endParaRPr lang="en-GB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5491EC1-2971-4A60-87B9-50A7AD51226A}"/>
              </a:ext>
            </a:extLst>
          </p:cNvPr>
          <p:cNvSpPr/>
          <p:nvPr/>
        </p:nvSpPr>
        <p:spPr>
          <a:xfrm>
            <a:off x="6753216" y="2064270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87BD31"/>
                </a:solidFill>
              </a:rPr>
              <a:t>180 144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B5A6D47-C1E5-4E0F-A163-300D5C2493A7}"/>
              </a:ext>
            </a:extLst>
          </p:cNvPr>
          <p:cNvSpPr/>
          <p:nvPr/>
        </p:nvSpPr>
        <p:spPr>
          <a:xfrm>
            <a:off x="7605010" y="3718268"/>
            <a:ext cx="319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4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0754648-C92A-4E2F-BF46-5D2C215F7DD6}"/>
              </a:ext>
            </a:extLst>
          </p:cNvPr>
          <p:cNvSpPr/>
          <p:nvPr/>
        </p:nvSpPr>
        <p:spPr>
          <a:xfrm>
            <a:off x="7114229" y="3696323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D0A47BB-55A8-4AEB-84D8-7CD8F35758FD}"/>
              </a:ext>
            </a:extLst>
          </p:cNvPr>
          <p:cNvSpPr/>
          <p:nvPr/>
        </p:nvSpPr>
        <p:spPr>
          <a:xfrm>
            <a:off x="6571432" y="3709879"/>
            <a:ext cx="332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D81A17E-5781-4668-8EB5-DA82C1F8A2F9}"/>
              </a:ext>
            </a:extLst>
          </p:cNvPr>
          <p:cNvSpPr/>
          <p:nvPr/>
        </p:nvSpPr>
        <p:spPr>
          <a:xfrm>
            <a:off x="6059853" y="3713101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154C118-6BF7-4972-8C89-4C5E7FA33B29}"/>
              </a:ext>
            </a:extLst>
          </p:cNvPr>
          <p:cNvSpPr/>
          <p:nvPr/>
        </p:nvSpPr>
        <p:spPr>
          <a:xfrm>
            <a:off x="6106108" y="3961243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8FF0CFB-3D12-409D-A112-106844D5A73C}"/>
              </a:ext>
            </a:extLst>
          </p:cNvPr>
          <p:cNvSpPr/>
          <p:nvPr/>
        </p:nvSpPr>
        <p:spPr>
          <a:xfrm>
            <a:off x="5572453" y="3713101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3FDDDEC-8770-43A4-9D0D-EEA53E09B23C}"/>
              </a:ext>
            </a:extLst>
          </p:cNvPr>
          <p:cNvSpPr/>
          <p:nvPr/>
        </p:nvSpPr>
        <p:spPr>
          <a:xfrm>
            <a:off x="7129899" y="3961243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436B347F-79B6-4C0C-8463-7B5853459A68}"/>
              </a:ext>
            </a:extLst>
          </p:cNvPr>
          <p:cNvSpPr/>
          <p:nvPr/>
        </p:nvSpPr>
        <p:spPr>
          <a:xfrm>
            <a:off x="7598598" y="4216847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4EE88000-46CF-4276-8FEB-392AF6C95B40}"/>
              </a:ext>
            </a:extLst>
          </p:cNvPr>
          <p:cNvSpPr/>
          <p:nvPr/>
        </p:nvSpPr>
        <p:spPr>
          <a:xfrm>
            <a:off x="7127053" y="4216847"/>
            <a:ext cx="306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2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6BA1ADD1-0544-4F63-9F1E-F98092F6F068}"/>
              </a:ext>
            </a:extLst>
          </p:cNvPr>
          <p:cNvSpPr/>
          <p:nvPr/>
        </p:nvSpPr>
        <p:spPr>
          <a:xfrm>
            <a:off x="6594845" y="4216847"/>
            <a:ext cx="279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58CA2DE-3771-44AA-B927-E752E2485306}"/>
              </a:ext>
            </a:extLst>
          </p:cNvPr>
          <p:cNvSpPr/>
          <p:nvPr/>
        </p:nvSpPr>
        <p:spPr>
          <a:xfrm>
            <a:off x="6613109" y="4463070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373BE37-DB9E-4706-AD95-15A302D15B9F}"/>
              </a:ext>
            </a:extLst>
          </p:cNvPr>
          <p:cNvSpPr/>
          <p:nvPr/>
        </p:nvSpPr>
        <p:spPr>
          <a:xfrm>
            <a:off x="6059853" y="4226631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5F91CEBD-2CFA-4B96-8520-D135A713C210}"/>
              </a:ext>
            </a:extLst>
          </p:cNvPr>
          <p:cNvSpPr/>
          <p:nvPr/>
        </p:nvSpPr>
        <p:spPr>
          <a:xfrm>
            <a:off x="5586789" y="4463070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E003275-2153-4955-B831-E32AC28358A7}"/>
              </a:ext>
            </a:extLst>
          </p:cNvPr>
          <p:cNvSpPr/>
          <p:nvPr/>
        </p:nvSpPr>
        <p:spPr>
          <a:xfrm>
            <a:off x="5540444" y="4226631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5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4BEA1BC-6B9E-49DD-96A9-40785B86163C}"/>
              </a:ext>
            </a:extLst>
          </p:cNvPr>
          <p:cNvSpPr/>
          <p:nvPr/>
        </p:nvSpPr>
        <p:spPr>
          <a:xfrm>
            <a:off x="5051163" y="4216847"/>
            <a:ext cx="279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68F28B0-DDF2-448D-BDA3-644E2CCE1537}"/>
              </a:ext>
            </a:extLst>
          </p:cNvPr>
          <p:cNvSpPr/>
          <p:nvPr/>
        </p:nvSpPr>
        <p:spPr>
          <a:xfrm>
            <a:off x="7606987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4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2546ED2-E23C-45FB-B1C9-52E133816030}"/>
              </a:ext>
            </a:extLst>
          </p:cNvPr>
          <p:cNvSpPr/>
          <p:nvPr/>
        </p:nvSpPr>
        <p:spPr>
          <a:xfrm>
            <a:off x="7122617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4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54E4D85-482C-4786-81E4-CE9EFEFD96BA}"/>
              </a:ext>
            </a:extLst>
          </p:cNvPr>
          <p:cNvSpPr/>
          <p:nvPr/>
        </p:nvSpPr>
        <p:spPr>
          <a:xfrm>
            <a:off x="6603234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9D5A179-28B9-4DB7-B6E0-24EC17CF2F6D}"/>
              </a:ext>
            </a:extLst>
          </p:cNvPr>
          <p:cNvSpPr/>
          <p:nvPr/>
        </p:nvSpPr>
        <p:spPr>
          <a:xfrm>
            <a:off x="6079110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0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E00642C-B6B2-42AA-BFD2-7AA62E6EF6B8}"/>
              </a:ext>
            </a:extLst>
          </p:cNvPr>
          <p:cNvSpPr/>
          <p:nvPr/>
        </p:nvSpPr>
        <p:spPr>
          <a:xfrm>
            <a:off x="5548833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8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072328E-450B-49C9-90FA-3B8EC756DF7F}"/>
              </a:ext>
            </a:extLst>
          </p:cNvPr>
          <p:cNvSpPr/>
          <p:nvPr/>
        </p:nvSpPr>
        <p:spPr>
          <a:xfrm>
            <a:off x="5047685" y="4781553"/>
            <a:ext cx="3321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465CC52-6B13-4904-B2BF-5E10184948FC}"/>
              </a:ext>
            </a:extLst>
          </p:cNvPr>
          <p:cNvSpPr/>
          <p:nvPr/>
        </p:nvSpPr>
        <p:spPr>
          <a:xfrm>
            <a:off x="5625888" y="3961243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3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78814F9-7169-4747-B052-07A948D0A8B0}"/>
              </a:ext>
            </a:extLst>
          </p:cNvPr>
          <p:cNvSpPr/>
          <p:nvPr/>
        </p:nvSpPr>
        <p:spPr>
          <a:xfrm>
            <a:off x="5065839" y="4463070"/>
            <a:ext cx="24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740B80E-02B8-4BB4-A9EA-53610B9CE162}"/>
              </a:ext>
            </a:extLst>
          </p:cNvPr>
          <p:cNvSpPr/>
          <p:nvPr/>
        </p:nvSpPr>
        <p:spPr>
          <a:xfrm>
            <a:off x="2223709" y="3942858"/>
            <a:ext cx="2487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b="1" dirty="0">
                <a:solidFill>
                  <a:srgbClr val="7CAD2D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089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8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72" grpId="0"/>
      <p:bldP spid="73" grpId="0"/>
      <p:bldP spid="74" grpId="0"/>
      <p:bldP spid="75" grpId="0"/>
      <p:bldP spid="76" grpId="0"/>
      <p:bldP spid="83" grpId="0"/>
      <p:bldP spid="94" grpId="0"/>
      <p:bldP spid="95" grpId="0"/>
      <p:bldP spid="98" grpId="0"/>
      <p:bldP spid="99" grpId="0"/>
      <p:bldP spid="100" grpId="0"/>
      <p:bldP spid="102" grpId="0"/>
      <p:bldP spid="104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77" grpId="0"/>
      <p:bldP spid="78" grpId="0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"/>
            <a:ext cx="859155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24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887"/>
            <a:ext cx="85439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22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550"/>
            <a:ext cx="85820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95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7429" y="670981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332305" y="670981"/>
            <a:ext cx="976684" cy="337100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32305" y="666325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74E11D4-EFE0-488A-ABC5-030872F95E60}"/>
              </a:ext>
            </a:extLst>
          </p:cNvPr>
          <p:cNvSpPr txBox="1"/>
          <p:nvPr/>
        </p:nvSpPr>
        <p:spPr>
          <a:xfrm>
            <a:off x="704676" y="1232955"/>
            <a:ext cx="7734008" cy="772107"/>
          </a:xfrm>
          <a:prstGeom prst="rect">
            <a:avLst/>
          </a:prstGeom>
          <a:noFill/>
          <a:ln w="28575">
            <a:noFill/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/>
              <a:t>Here are plans of the playing fields and the outdoor pool in </a:t>
            </a:r>
            <a:r>
              <a:rPr lang="en-GB" dirty="0" err="1"/>
              <a:t>Twinkl</a:t>
            </a:r>
            <a:r>
              <a:rPr lang="en-GB" dirty="0"/>
              <a:t> Town. (The plans are not to scale.)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556FFB-1887-4381-9452-43543A4654BC}"/>
              </a:ext>
            </a:extLst>
          </p:cNvPr>
          <p:cNvSpPr/>
          <p:nvPr/>
        </p:nvSpPr>
        <p:spPr>
          <a:xfrm>
            <a:off x="704676" y="2058887"/>
            <a:ext cx="7472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Which has a greater area? Make a prediction and then calculate to find out if you were correct. 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CA1D824-B101-4707-B2DF-7B63F96ED026}"/>
              </a:ext>
            </a:extLst>
          </p:cNvPr>
          <p:cNvSpPr/>
          <p:nvPr/>
        </p:nvSpPr>
        <p:spPr>
          <a:xfrm>
            <a:off x="924057" y="3076074"/>
            <a:ext cx="3314597" cy="799640"/>
          </a:xfrm>
          <a:prstGeom prst="rect">
            <a:avLst/>
          </a:prstGeom>
          <a:solidFill>
            <a:srgbClr val="0079C2"/>
          </a:solidFill>
          <a:ln>
            <a:solidFill>
              <a:srgbClr val="006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playing fields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BACC518-EF79-435A-9050-BF0E175C4767}"/>
              </a:ext>
            </a:extLst>
          </p:cNvPr>
          <p:cNvSpPr/>
          <p:nvPr/>
        </p:nvSpPr>
        <p:spPr>
          <a:xfrm rot="16200000">
            <a:off x="411831" y="3291228"/>
            <a:ext cx="623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87m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6ECB57F-44C3-4932-8F7D-F8098F78FC37}"/>
              </a:ext>
            </a:extLst>
          </p:cNvPr>
          <p:cNvSpPr/>
          <p:nvPr/>
        </p:nvSpPr>
        <p:spPr>
          <a:xfrm>
            <a:off x="2145979" y="2736221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5423m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2146D0B-CE6F-48B8-83EE-CC6FC4C32CF1}"/>
              </a:ext>
            </a:extLst>
          </p:cNvPr>
          <p:cNvSpPr/>
          <p:nvPr/>
        </p:nvSpPr>
        <p:spPr>
          <a:xfrm>
            <a:off x="4757826" y="3076074"/>
            <a:ext cx="3680858" cy="539581"/>
          </a:xfrm>
          <a:prstGeom prst="rect">
            <a:avLst/>
          </a:prstGeom>
          <a:solidFill>
            <a:srgbClr val="0079C2"/>
          </a:solidFill>
          <a:ln>
            <a:solidFill>
              <a:srgbClr val="0063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pool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C648EA2-7CDC-426E-926B-D0D3881987DF}"/>
              </a:ext>
            </a:extLst>
          </p:cNvPr>
          <p:cNvSpPr/>
          <p:nvPr/>
        </p:nvSpPr>
        <p:spPr>
          <a:xfrm rot="16200000">
            <a:off x="4255603" y="3161197"/>
            <a:ext cx="635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64m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F073E66-3F0E-4C4F-8DC0-A403D612834F}"/>
              </a:ext>
            </a:extLst>
          </p:cNvPr>
          <p:cNvSpPr/>
          <p:nvPr/>
        </p:nvSpPr>
        <p:spPr>
          <a:xfrm>
            <a:off x="5979748" y="2736221"/>
            <a:ext cx="90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6904m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AB39A0-9E5D-4E1C-9E67-0CB8F2AB6420}"/>
              </a:ext>
            </a:extLst>
          </p:cNvPr>
          <p:cNvSpPr/>
          <p:nvPr/>
        </p:nvSpPr>
        <p:spPr>
          <a:xfrm>
            <a:off x="908442" y="4122150"/>
            <a:ext cx="735471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2CB7BC"/>
            </a:solidFill>
          </a:ln>
        </p:spPr>
        <p:txBody>
          <a:bodyPr wrap="square" lIns="144000" tIns="108000" bIns="108000" anchor="ctr">
            <a:spAutoFit/>
          </a:bodyPr>
          <a:lstStyle/>
          <a:p>
            <a:r>
              <a:rPr lang="en-GB" dirty="0"/>
              <a:t>Area of playing fields =</a:t>
            </a:r>
            <a:r>
              <a:rPr lang="en-GB" dirty="0">
                <a:solidFill>
                  <a:schemeClr val="accent6"/>
                </a:solidFill>
              </a:rPr>
              <a:t> 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5DFCB0-04AB-49B7-BD57-BA9A77FEA658}"/>
              </a:ext>
            </a:extLst>
          </p:cNvPr>
          <p:cNvSpPr/>
          <p:nvPr/>
        </p:nvSpPr>
        <p:spPr>
          <a:xfrm>
            <a:off x="3439869" y="4184954"/>
            <a:ext cx="2914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87BD31"/>
                </a:solidFill>
              </a:rPr>
              <a:t>5423m × 87m = 471 801m</a:t>
            </a:r>
            <a:r>
              <a:rPr lang="en-GB" b="1" baseline="30000" dirty="0">
                <a:solidFill>
                  <a:srgbClr val="87BD31"/>
                </a:solidFill>
              </a:rPr>
              <a:t>2</a:t>
            </a:r>
            <a:endParaRPr lang="en-GB" b="1" dirty="0">
              <a:solidFill>
                <a:srgbClr val="87BD3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13E48AB-E93B-4569-BF26-9829E94840FB}"/>
              </a:ext>
            </a:extLst>
          </p:cNvPr>
          <p:cNvSpPr/>
          <p:nvPr/>
        </p:nvSpPr>
        <p:spPr>
          <a:xfrm>
            <a:off x="908442" y="4686667"/>
            <a:ext cx="7354714" cy="495108"/>
          </a:xfrm>
          <a:prstGeom prst="rect">
            <a:avLst/>
          </a:prstGeom>
          <a:solidFill>
            <a:schemeClr val="bg1"/>
          </a:solidFill>
          <a:ln w="28575">
            <a:solidFill>
              <a:srgbClr val="2CB7BC"/>
            </a:solidFill>
          </a:ln>
        </p:spPr>
        <p:txBody>
          <a:bodyPr wrap="square" lIns="144000" tIns="108000" bIns="108000" anchor="ctr">
            <a:spAutoFit/>
          </a:bodyPr>
          <a:lstStyle/>
          <a:p>
            <a:r>
              <a:rPr lang="en-GB" dirty="0"/>
              <a:t>Area of pool =</a:t>
            </a:r>
            <a:r>
              <a:rPr lang="en-GB" dirty="0">
                <a:solidFill>
                  <a:schemeClr val="accent6"/>
                </a:solidFill>
              </a:rPr>
              <a:t> </a:t>
            </a:r>
            <a:endParaRPr lang="en-GB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AD1D0E7-F463-43C6-B104-49072FE369BB}"/>
              </a:ext>
            </a:extLst>
          </p:cNvPr>
          <p:cNvSpPr/>
          <p:nvPr/>
        </p:nvSpPr>
        <p:spPr>
          <a:xfrm>
            <a:off x="2500302" y="4749471"/>
            <a:ext cx="3015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87BD31"/>
                </a:solidFill>
              </a:rPr>
              <a:t>6904m × 64m = 441 856m</a:t>
            </a:r>
            <a:r>
              <a:rPr lang="en-GB" b="1" baseline="30000" dirty="0">
                <a:solidFill>
                  <a:srgbClr val="87BD31"/>
                </a:solidFill>
              </a:rPr>
              <a:t>2</a:t>
            </a:r>
            <a:endParaRPr lang="en-GB" b="1" dirty="0">
              <a:solidFill>
                <a:srgbClr val="87BD31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C942889-A39D-4C95-9F11-1C08C8ACCB3D}"/>
              </a:ext>
            </a:extLst>
          </p:cNvPr>
          <p:cNvSpPr/>
          <p:nvPr/>
        </p:nvSpPr>
        <p:spPr>
          <a:xfrm>
            <a:off x="908442" y="5261092"/>
            <a:ext cx="7354714" cy="495108"/>
          </a:xfrm>
          <a:prstGeom prst="rect">
            <a:avLst/>
          </a:prstGeom>
          <a:solidFill>
            <a:srgbClr val="87BD31"/>
          </a:solidFill>
          <a:ln w="28575">
            <a:solidFill>
              <a:srgbClr val="87BD31"/>
            </a:solidFill>
          </a:ln>
        </p:spPr>
        <p:txBody>
          <a:bodyPr wrap="square" lIns="144000" tIns="108000" bIns="108000" anchor="ctr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playing fields have a greater area.</a:t>
            </a:r>
          </a:p>
        </p:txBody>
      </p:sp>
    </p:spTree>
    <p:extLst>
      <p:ext uri="{BB962C8B-B14F-4D97-AF65-F5344CB8AC3E}">
        <p14:creationId xmlns:p14="http://schemas.microsoft.com/office/powerpoint/2010/main" val="12410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7429" y="670659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57471" y="670659"/>
            <a:ext cx="1063301" cy="337100"/>
          </a:xfrm>
          <a:prstGeom prst="rect">
            <a:avLst/>
          </a:prstGeom>
          <a:solidFill>
            <a:srgbClr val="007AC3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6E8DFB-7AFA-4D1E-AB5D-0635FE9F117A}"/>
              </a:ext>
            </a:extLst>
          </p:cNvPr>
          <p:cNvSpPr txBox="1"/>
          <p:nvPr/>
        </p:nvSpPr>
        <p:spPr>
          <a:xfrm>
            <a:off x="704676" y="2032067"/>
            <a:ext cx="7734008" cy="495108"/>
          </a:xfrm>
          <a:prstGeom prst="rect">
            <a:avLst/>
          </a:prstGeom>
          <a:solidFill>
            <a:srgbClr val="2CB7BC"/>
          </a:solidFill>
          <a:ln w="28575">
            <a:solidFill>
              <a:srgbClr val="009384"/>
            </a:solidFill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Tick the correct answers and cross the incorrect ones.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357471" y="666325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EADA522-63FB-4CDE-867A-AC84B2EA7014}"/>
              </a:ext>
            </a:extLst>
          </p:cNvPr>
          <p:cNvSpPr txBox="1"/>
          <p:nvPr/>
        </p:nvSpPr>
        <p:spPr>
          <a:xfrm>
            <a:off x="704676" y="1232955"/>
            <a:ext cx="7734008" cy="772107"/>
          </a:xfrm>
          <a:prstGeom prst="rect">
            <a:avLst/>
          </a:prstGeom>
          <a:noFill/>
          <a:ln w="28575">
            <a:noFill/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/>
              <a:t>Niamh has answered some calculations using long multiplication but she has not recorded her working out.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5ED97C-7FAC-4185-A7A5-77628D51B5E3}"/>
              </a:ext>
            </a:extLst>
          </p:cNvPr>
          <p:cNvSpPr/>
          <p:nvPr/>
        </p:nvSpPr>
        <p:spPr>
          <a:xfrm>
            <a:off x="704676" y="2529013"/>
            <a:ext cx="7734008" cy="646331"/>
          </a:xfrm>
          <a:prstGeom prst="rect">
            <a:avLst/>
          </a:prstGeom>
          <a:ln w="28575">
            <a:solidFill>
              <a:srgbClr val="009384"/>
            </a:solidFill>
          </a:ln>
        </p:spPr>
        <p:txBody>
          <a:bodyPr wrap="square">
            <a:spAutoFit/>
          </a:bodyPr>
          <a:lstStyle/>
          <a:p>
            <a:r>
              <a:rPr lang="en-GB" dirty="0"/>
              <a:t>For each incorrect answer, explain the mistake she has made. You may need to work the calculations out yourself to help with this.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D3576E-28CD-41B0-B31A-32F7B85E0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5550"/>
              </p:ext>
            </p:extLst>
          </p:nvPr>
        </p:nvGraphicFramePr>
        <p:xfrm>
          <a:off x="704675" y="3277879"/>
          <a:ext cx="6686026" cy="2835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973">
                  <a:extLst>
                    <a:ext uri="{9D8B030D-6E8A-4147-A177-3AD203B41FA5}">
                      <a16:colId xmlns:a16="http://schemas.microsoft.com/office/drawing/2014/main" val="1655479058"/>
                    </a:ext>
                  </a:extLst>
                </a:gridCol>
                <a:gridCol w="2030135">
                  <a:extLst>
                    <a:ext uri="{9D8B030D-6E8A-4147-A177-3AD203B41FA5}">
                      <a16:colId xmlns:a16="http://schemas.microsoft.com/office/drawing/2014/main" val="209995404"/>
                    </a:ext>
                  </a:extLst>
                </a:gridCol>
                <a:gridCol w="2348918">
                  <a:extLst>
                    <a:ext uri="{9D8B030D-6E8A-4147-A177-3AD203B41FA5}">
                      <a16:colId xmlns:a16="http://schemas.microsoft.com/office/drawing/2014/main" val="543666358"/>
                    </a:ext>
                  </a:extLst>
                </a:gridCol>
              </a:tblGrid>
              <a:tr h="6854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2087 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65 = 22 957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4260 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35 = 149 100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6748 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×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 27 = 47236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966813"/>
                  </a:ext>
                </a:extLst>
              </a:tr>
              <a:tr h="215000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63843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85E57C8-0FCF-4CBE-9B69-B97D903953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54" t="-6847" r="13435"/>
          <a:stretch/>
        </p:blipFill>
        <p:spPr>
          <a:xfrm>
            <a:off x="6356918" y="3926048"/>
            <a:ext cx="2331222" cy="2487176"/>
          </a:xfrm>
          <a:prstGeom prst="roundRect">
            <a:avLst>
              <a:gd name="adj" fmla="val 6995"/>
            </a:avLst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820344C-636A-47F2-B0E2-492D8AB117A2}"/>
              </a:ext>
            </a:extLst>
          </p:cNvPr>
          <p:cNvSpPr/>
          <p:nvPr/>
        </p:nvSpPr>
        <p:spPr>
          <a:xfrm>
            <a:off x="608556" y="3941689"/>
            <a:ext cx="2449585" cy="193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87BD31"/>
                </a:solidFill>
              </a:rPr>
              <a:t>Incorrect. The correct answer is 135 655.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87BD31"/>
                </a:solidFill>
              </a:rPr>
              <a:t>Niamh has not inserted a placeholder so has calculated 2087 × 60. She has calculated </a:t>
            </a:r>
            <a:br>
              <a:rPr lang="en-GB" sz="1600" b="1" dirty="0">
                <a:solidFill>
                  <a:srgbClr val="87BD31"/>
                </a:solidFill>
              </a:rPr>
            </a:br>
            <a:r>
              <a:rPr lang="en-GB" sz="1600" b="1" dirty="0">
                <a:solidFill>
                  <a:srgbClr val="87BD31"/>
                </a:solidFill>
              </a:rPr>
              <a:t>2087 × 6 instead.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ECED82-F191-4FC4-9C56-643164C2C93B}"/>
              </a:ext>
            </a:extLst>
          </p:cNvPr>
          <p:cNvSpPr/>
          <p:nvPr/>
        </p:nvSpPr>
        <p:spPr>
          <a:xfrm>
            <a:off x="2885713" y="4078426"/>
            <a:ext cx="2223082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87BD31"/>
                </a:solidFill>
              </a:rPr>
              <a:t>Correct.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71F6C2-F0D5-4E38-9F3A-38044F67E429}"/>
              </a:ext>
            </a:extLst>
          </p:cNvPr>
          <p:cNvSpPr/>
          <p:nvPr/>
        </p:nvSpPr>
        <p:spPr>
          <a:xfrm>
            <a:off x="5013761" y="3954293"/>
            <a:ext cx="2223082" cy="193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1600" b="1" dirty="0">
                <a:solidFill>
                  <a:srgbClr val="87BD31"/>
                </a:solidFill>
              </a:rPr>
              <a:t>Incorrect. The correct answer is 182 196.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GB" sz="1600" b="1" dirty="0">
                <a:solidFill>
                  <a:srgbClr val="87BD31"/>
                </a:solidFill>
              </a:rPr>
              <a:t>Niamh has multiplied 6748 by 7 but she has forgotten to </a:t>
            </a:r>
            <a:br>
              <a:rPr lang="en-GB" sz="1600" b="1" dirty="0">
                <a:solidFill>
                  <a:srgbClr val="87BD31"/>
                </a:solidFill>
              </a:rPr>
            </a:br>
            <a:r>
              <a:rPr lang="en-GB" sz="1600" b="1" dirty="0">
                <a:solidFill>
                  <a:srgbClr val="87BD31"/>
                </a:solidFill>
              </a:rPr>
              <a:t>multiply 6748 </a:t>
            </a:r>
            <a:br>
              <a:rPr lang="en-GB" sz="1600" b="1" dirty="0">
                <a:solidFill>
                  <a:srgbClr val="87BD31"/>
                </a:solidFill>
              </a:rPr>
            </a:br>
            <a:r>
              <a:rPr lang="en-GB" sz="1600" b="1" dirty="0">
                <a:solidFill>
                  <a:srgbClr val="87BD31"/>
                </a:solidFill>
              </a:rPr>
              <a:t>by 20.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00E794-979C-4C47-ABE8-E0689E45CEC0}"/>
              </a:ext>
            </a:extLst>
          </p:cNvPr>
          <p:cNvSpPr/>
          <p:nvPr/>
        </p:nvSpPr>
        <p:spPr>
          <a:xfrm>
            <a:off x="1638247" y="5868507"/>
            <a:ext cx="394283" cy="402671"/>
          </a:xfrm>
          <a:prstGeom prst="rect">
            <a:avLst/>
          </a:prstGeom>
          <a:solidFill>
            <a:schemeClr val="bg1"/>
          </a:solidFill>
          <a:ln>
            <a:solidFill>
              <a:srgbClr val="0093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26C3C5-F4EE-44E2-A838-4DFD03DC07DE}"/>
              </a:ext>
            </a:extLst>
          </p:cNvPr>
          <p:cNvSpPr/>
          <p:nvPr/>
        </p:nvSpPr>
        <p:spPr>
          <a:xfrm>
            <a:off x="3782417" y="5868507"/>
            <a:ext cx="394283" cy="402671"/>
          </a:xfrm>
          <a:prstGeom prst="rect">
            <a:avLst/>
          </a:prstGeom>
          <a:solidFill>
            <a:schemeClr val="bg1"/>
          </a:solidFill>
          <a:ln>
            <a:solidFill>
              <a:srgbClr val="0093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B75F75-1F7C-4E78-8349-A185E68836B2}"/>
              </a:ext>
            </a:extLst>
          </p:cNvPr>
          <p:cNvSpPr/>
          <p:nvPr/>
        </p:nvSpPr>
        <p:spPr>
          <a:xfrm>
            <a:off x="5892621" y="5868507"/>
            <a:ext cx="394283" cy="402671"/>
          </a:xfrm>
          <a:prstGeom prst="rect">
            <a:avLst/>
          </a:prstGeom>
          <a:solidFill>
            <a:schemeClr val="bg1"/>
          </a:solidFill>
          <a:ln>
            <a:solidFill>
              <a:srgbClr val="0093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848E68C-5988-42B4-864B-AD617D1E53CA}"/>
              </a:ext>
            </a:extLst>
          </p:cNvPr>
          <p:cNvGrpSpPr/>
          <p:nvPr/>
        </p:nvGrpSpPr>
        <p:grpSpPr>
          <a:xfrm>
            <a:off x="3855248" y="5780456"/>
            <a:ext cx="334415" cy="411811"/>
            <a:chOff x="3846853" y="5684767"/>
            <a:chExt cx="334415" cy="411811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4FA9E08-A107-46EE-B7C0-FA4A5523A217}"/>
                </a:ext>
              </a:extLst>
            </p:cNvPr>
            <p:cNvCxnSpPr>
              <a:cxnSpLocks/>
            </p:cNvCxnSpPr>
            <p:nvPr/>
          </p:nvCxnSpPr>
          <p:spPr>
            <a:xfrm>
              <a:off x="3846853" y="5939680"/>
              <a:ext cx="94080" cy="156898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9311FC7-1F59-4BBA-8B79-70153ADFB9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40933" y="5684767"/>
              <a:ext cx="240335" cy="411811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6500340-D28C-4E16-9310-075BBC2A8394}"/>
              </a:ext>
            </a:extLst>
          </p:cNvPr>
          <p:cNvGrpSpPr/>
          <p:nvPr/>
        </p:nvGrpSpPr>
        <p:grpSpPr>
          <a:xfrm>
            <a:off x="1714534" y="5929576"/>
            <a:ext cx="240335" cy="273912"/>
            <a:chOff x="4558908" y="5780456"/>
            <a:chExt cx="240335" cy="411812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664DB4B-E672-4EE3-B375-E6ED05F6F4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8908" y="5780456"/>
              <a:ext cx="240335" cy="411811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7F62CE0-4965-4F26-A83C-F1BC29334C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58908" y="5780456"/>
              <a:ext cx="237631" cy="411812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C23331E-6FB2-4B87-8FAA-3ACF71D21295}"/>
              </a:ext>
            </a:extLst>
          </p:cNvPr>
          <p:cNvGrpSpPr/>
          <p:nvPr/>
        </p:nvGrpSpPr>
        <p:grpSpPr>
          <a:xfrm>
            <a:off x="5969594" y="5929576"/>
            <a:ext cx="240335" cy="273912"/>
            <a:chOff x="4558908" y="5780456"/>
            <a:chExt cx="240335" cy="411812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8F654BF-AE57-416F-A5A8-D0621B0061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8908" y="5780456"/>
              <a:ext cx="240335" cy="411811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2B1F867-7ACE-4E68-9DC9-EE5BBFCCC95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58908" y="5780456"/>
              <a:ext cx="237631" cy="411812"/>
            </a:xfrm>
            <a:prstGeom prst="line">
              <a:avLst/>
            </a:prstGeom>
            <a:ln w="38100" cap="rnd">
              <a:solidFill>
                <a:srgbClr val="87BD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723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8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7429" y="670659"/>
            <a:ext cx="2992440" cy="337100"/>
          </a:xfrm>
          <a:prstGeom prst="rect">
            <a:avLst/>
          </a:prstGeom>
          <a:solidFill>
            <a:srgbClr val="072F54"/>
          </a:solidFill>
        </p:spPr>
        <p:txBody>
          <a:bodyPr wrap="none" lIns="180000" tIns="36000" rIns="180000" bIns="54000" anchor="ctr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Multiply 4 Digits by 2 Digits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57471" y="670659"/>
            <a:ext cx="1063301" cy="337100"/>
          </a:xfrm>
          <a:prstGeom prst="rect">
            <a:avLst/>
          </a:prstGeom>
          <a:solidFill>
            <a:srgbClr val="007AC3"/>
          </a:solidFill>
        </p:spPr>
        <p:txBody>
          <a:bodyPr wrap="square" lIns="180000" tIns="36000" rIns="180000" bIns="54000" anchor="ctr">
            <a:spAutoFit/>
          </a:bodyPr>
          <a:lstStyle/>
          <a:p>
            <a:pPr algn="ctr"/>
            <a:r>
              <a:rPr lang="en-GB" altLang="en-US" sz="1600" b="1" dirty="0">
                <a:solidFill>
                  <a:schemeClr val="bg1"/>
                </a:solidFill>
              </a:rPr>
              <a:t>Deeper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357471" y="666325"/>
            <a:ext cx="0" cy="342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EADA522-63FB-4CDE-867A-AC84B2EA7014}"/>
              </a:ext>
            </a:extLst>
          </p:cNvPr>
          <p:cNvSpPr txBox="1"/>
          <p:nvPr/>
        </p:nvSpPr>
        <p:spPr>
          <a:xfrm>
            <a:off x="704676" y="1309919"/>
            <a:ext cx="7734008" cy="495108"/>
          </a:xfrm>
          <a:prstGeom prst="rect">
            <a:avLst/>
          </a:prstGeom>
          <a:noFill/>
          <a:ln w="28575">
            <a:noFill/>
          </a:ln>
        </p:spPr>
        <p:txBody>
          <a:bodyPr wrap="square" lIns="108000" tIns="108000" rIns="108000" bIns="108000" rtlCol="0">
            <a:spAutoFit/>
          </a:bodyPr>
          <a:lstStyle/>
          <a:p>
            <a:r>
              <a:rPr lang="en-GB" dirty="0"/>
              <a:t>Which of these calculations has the closest answer to 400 000? Prove it!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DC4BC9-7FEE-4CCB-B50A-0BBE0C1593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558553"/>
              </p:ext>
            </p:extLst>
          </p:nvPr>
        </p:nvGraphicFramePr>
        <p:xfrm>
          <a:off x="777380" y="1838202"/>
          <a:ext cx="7468998" cy="1348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4499">
                  <a:extLst>
                    <a:ext uri="{9D8B030D-6E8A-4147-A177-3AD203B41FA5}">
                      <a16:colId xmlns:a16="http://schemas.microsoft.com/office/drawing/2014/main" val="1122090593"/>
                    </a:ext>
                  </a:extLst>
                </a:gridCol>
                <a:gridCol w="3734499">
                  <a:extLst>
                    <a:ext uri="{9D8B030D-6E8A-4147-A177-3AD203B41FA5}">
                      <a16:colId xmlns:a16="http://schemas.microsoft.com/office/drawing/2014/main" val="2502255164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5287 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× 74</a:t>
                      </a: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6247 </a:t>
                      </a:r>
                      <a:r>
                        <a:rPr lang="en-GB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× </a:t>
                      </a:r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65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06728"/>
                  </a:ext>
                </a:extLst>
              </a:tr>
              <a:tr h="91638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3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57905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A64B8CB4-844E-44F8-82F8-E5D51FAFC044}"/>
              </a:ext>
            </a:extLst>
          </p:cNvPr>
          <p:cNvSpPr/>
          <p:nvPr/>
        </p:nvSpPr>
        <p:spPr>
          <a:xfrm>
            <a:off x="1486339" y="2327626"/>
            <a:ext cx="2319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87BD31"/>
                </a:solidFill>
              </a:rPr>
              <a:t>5287 × 74  = 391 238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1DCE20-6594-4FAE-8DDB-29F7D8D59E13}"/>
              </a:ext>
            </a:extLst>
          </p:cNvPr>
          <p:cNvSpPr/>
          <p:nvPr/>
        </p:nvSpPr>
        <p:spPr>
          <a:xfrm>
            <a:off x="1178562" y="2730133"/>
            <a:ext cx="2935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87BD31"/>
                </a:solidFill>
              </a:rPr>
              <a:t>400 000 – 391 238 = 8762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EDDB16-F9F6-421B-9700-DACAD44E1489}"/>
              </a:ext>
            </a:extLst>
          </p:cNvPr>
          <p:cNvSpPr/>
          <p:nvPr/>
        </p:nvSpPr>
        <p:spPr>
          <a:xfrm>
            <a:off x="5170412" y="2327626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87BD31"/>
                </a:solidFill>
              </a:rPr>
              <a:t>6247 × 65  = 406 055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524392-4F2D-41F1-A1BE-39BBD235D288}"/>
              </a:ext>
            </a:extLst>
          </p:cNvPr>
          <p:cNvSpPr/>
          <p:nvPr/>
        </p:nvSpPr>
        <p:spPr>
          <a:xfrm>
            <a:off x="4862635" y="2730133"/>
            <a:ext cx="3039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solidFill>
                  <a:srgbClr val="87BD31"/>
                </a:solidFill>
              </a:rPr>
              <a:t>406 055 – 400 000 = 6055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9D58B2E-D544-475F-B629-7DDCF2D1217D}"/>
              </a:ext>
            </a:extLst>
          </p:cNvPr>
          <p:cNvSpPr/>
          <p:nvPr/>
        </p:nvSpPr>
        <p:spPr>
          <a:xfrm>
            <a:off x="777380" y="3297375"/>
            <a:ext cx="7468997" cy="495108"/>
          </a:xfrm>
          <a:prstGeom prst="rect">
            <a:avLst/>
          </a:prstGeom>
          <a:solidFill>
            <a:srgbClr val="87BD31"/>
          </a:solidFill>
        </p:spPr>
        <p:txBody>
          <a:bodyPr wrap="square" lIns="108000" tIns="108000" rIns="72000" bIns="108000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</a:rPr>
              <a:t>6247 × 65 has the closest answer to 400 000.</a:t>
            </a:r>
          </a:p>
        </p:txBody>
      </p:sp>
    </p:spTree>
    <p:extLst>
      <p:ext uri="{BB962C8B-B14F-4D97-AF65-F5344CB8AC3E}">
        <p14:creationId xmlns:p14="http://schemas.microsoft.com/office/powerpoint/2010/main" val="315238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astery PowerPoint Template.potx" id="{F85161A8-C811-4C2C-8C82-1FD236338727}" vid="{D0108FDD-D510-4CB9-BFB5-C4058926E7E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56B10D-81DB-4A80-947D-02C18B2F1850}"/>
</file>

<file path=customXml/itemProps2.xml><?xml version="1.0" encoding="utf-8"?>
<ds:datastoreItem xmlns:ds="http://schemas.openxmlformats.org/officeDocument/2006/customXml" ds:itemID="{71B461D8-2684-4EFB-9347-1FB88D1F8FE7}"/>
</file>

<file path=customXml/itemProps3.xml><?xml version="1.0" encoding="utf-8"?>
<ds:datastoreItem xmlns:ds="http://schemas.openxmlformats.org/officeDocument/2006/customXml" ds:itemID="{CC93F786-300F-4875-A64A-73F9DACCB370}"/>
</file>

<file path=docProps/app.xml><?xml version="1.0" encoding="utf-8"?>
<Properties xmlns="http://schemas.openxmlformats.org/officeDocument/2006/extended-properties" xmlns:vt="http://schemas.openxmlformats.org/officeDocument/2006/docPropsVTypes">
  <Template>Mastery PowerPoint Template</Template>
  <TotalTime>224</TotalTime>
  <Words>623</Words>
  <Application>Microsoft Office PowerPoint</Application>
  <PresentationFormat>On-screen Show (4:3)</PresentationFormat>
  <Paragraphs>213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Times New Roman</vt:lpstr>
      <vt:lpstr>Segoe UI Emoji</vt:lpstr>
      <vt:lpstr>Arial</vt:lpstr>
      <vt:lpstr>Calibri</vt:lpstr>
      <vt:lpstr>Twinkl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Green and  Yellow </vt:lpstr>
      <vt:lpstr>Green and  Yellow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Aamina Rammah</dc:creator>
  <cp:lastModifiedBy>ZKhalid</cp:lastModifiedBy>
  <cp:revision>46</cp:revision>
  <dcterms:created xsi:type="dcterms:W3CDTF">2019-11-27T08:05:18Z</dcterms:created>
  <dcterms:modified xsi:type="dcterms:W3CDTF">2021-01-27T14:37:50Z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