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76" r:id="rId3"/>
    <p:sldId id="266" r:id="rId4"/>
    <p:sldId id="267" r:id="rId5"/>
    <p:sldId id="268" r:id="rId6"/>
    <p:sldId id="269" r:id="rId7"/>
    <p:sldId id="270" r:id="rId8"/>
    <p:sldId id="271" r:id="rId9"/>
    <p:sldId id="272" r:id="rId10"/>
    <p:sldId id="279" r:id="rId11"/>
    <p:sldId id="264" r:id="rId12"/>
    <p:sldId id="265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392" autoAdjust="0"/>
    <p:restoredTop sz="94660"/>
  </p:normalViewPr>
  <p:slideViewPr>
    <p:cSldViewPr snapToGrid="0">
      <p:cViewPr varScale="1">
        <p:scale>
          <a:sx n="73" d="100"/>
          <a:sy n="73" d="100"/>
        </p:scale>
        <p:origin x="642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085A7E-CA6E-47CE-8922-AEE7825A84CD}" type="datetimeFigureOut">
              <a:rPr lang="en-US" smtClean="0"/>
              <a:pPr/>
              <a:t>5/1/2020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2BCEC7-904F-44F2-9D99-5706B1977141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09BC24-41CC-4FC4-BA18-F894B7ED82D1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248911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01/05/2020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04116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01/05/2020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032020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01/05/2020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357338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01/05/2020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40526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01/05/2020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74278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01/05/2020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68331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01/05/2020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91803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01/05/2020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8002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01/05/2020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12831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01/05/2020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92576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01/05/2020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24449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000">
              <a:schemeClr val="accent1">
                <a:lumMod val="45000"/>
                <a:lumOff val="55000"/>
              </a:schemeClr>
            </a:gs>
            <a:gs pos="46000">
              <a:schemeClr val="accent1">
                <a:lumMod val="45000"/>
                <a:lumOff val="55000"/>
              </a:schemeClr>
            </a:gs>
            <a:gs pos="27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D8D860-E247-43A5-AC49-3F6F0F76DD01}" type="datetimeFigureOut">
              <a:rPr lang="en-GB" smtClean="0"/>
              <a:pPr/>
              <a:t>01/05/2020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946602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86995" y="-1193800"/>
            <a:ext cx="9144000" cy="2387600"/>
          </a:xfrm>
        </p:spPr>
        <p:txBody>
          <a:bodyPr>
            <a:normAutofit/>
          </a:bodyPr>
          <a:lstStyle/>
          <a:p>
            <a:r>
              <a:rPr lang="en-GB" sz="2400" dirty="0" smtClean="0">
                <a:latin typeface="Comic Sans MS" panose="030F0702030302020204" pitchFamily="66" charset="0"/>
              </a:rPr>
              <a:t>English </a:t>
            </a:r>
            <a:br>
              <a:rPr lang="en-GB" sz="2400" dirty="0" smtClean="0">
                <a:latin typeface="Comic Sans MS" panose="030F0702030302020204" pitchFamily="66" charset="0"/>
              </a:rPr>
            </a:br>
            <a:r>
              <a:rPr lang="en-GB" sz="2400" dirty="0" smtClean="0">
                <a:latin typeface="Comic Sans MS" panose="030F0702030302020204" pitchFamily="66" charset="0"/>
              </a:rPr>
              <a:t>Adventure stories </a:t>
            </a:r>
            <a:br>
              <a:rPr lang="en-GB" sz="2400" dirty="0" smtClean="0">
                <a:latin typeface="Comic Sans MS" panose="030F0702030302020204" pitchFamily="66" charset="0"/>
              </a:rPr>
            </a:br>
            <a:r>
              <a:rPr lang="en-GB" sz="2400" dirty="0" smtClean="0">
                <a:latin typeface="Comic Sans MS" panose="030F0702030302020204" pitchFamily="66" charset="0"/>
              </a:rPr>
              <a:t>Miss Hurdman</a:t>
            </a:r>
            <a:endParaRPr lang="en-GB" sz="2400" dirty="0">
              <a:latin typeface="Comic Sans MS" panose="030F0702030302020204" pitchFamily="66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2429691"/>
            <a:ext cx="9144000" cy="2658292"/>
          </a:xfrm>
        </p:spPr>
        <p:txBody>
          <a:bodyPr>
            <a:noAutofit/>
          </a:bodyPr>
          <a:lstStyle/>
          <a:p>
            <a:r>
              <a:rPr lang="en-GB" sz="4000" dirty="0" smtClean="0">
                <a:latin typeface="Comic Sans MS" panose="030F0702030302020204" pitchFamily="66" charset="0"/>
              </a:rPr>
              <a:t>Monday 4</a:t>
            </a:r>
            <a:r>
              <a:rPr lang="en-GB" sz="4000" baseline="30000" dirty="0" smtClean="0">
                <a:latin typeface="Comic Sans MS" panose="030F0702030302020204" pitchFamily="66" charset="0"/>
              </a:rPr>
              <a:t>th</a:t>
            </a:r>
            <a:r>
              <a:rPr lang="en-GB" sz="4000" dirty="0" smtClean="0">
                <a:latin typeface="Comic Sans MS" panose="030F0702030302020204" pitchFamily="66" charset="0"/>
              </a:rPr>
              <a:t> May</a:t>
            </a:r>
          </a:p>
          <a:p>
            <a:endParaRPr lang="en-GB" sz="4000" dirty="0" smtClean="0">
              <a:latin typeface="Comic Sans MS" panose="030F0702030302020204" pitchFamily="66" charset="0"/>
            </a:endParaRPr>
          </a:p>
          <a:p>
            <a:r>
              <a:rPr lang="en-GB" sz="4000" dirty="0" smtClean="0">
                <a:latin typeface="Comic Sans MS" panose="030F0702030302020204" pitchFamily="66" charset="0"/>
              </a:rPr>
              <a:t>LO: To use inverted commas to punctuate direct speech.</a:t>
            </a:r>
            <a:endParaRPr lang="en-GB" sz="4000" dirty="0">
              <a:latin typeface="Comic Sans MS" panose="030F0702030302020204" pitchFamily="66" charset="0"/>
            </a:endParaRPr>
          </a:p>
        </p:txBody>
      </p:sp>
      <p:pic>
        <p:nvPicPr>
          <p:cNvPr id="8194" name="Picture 2" descr="Thomas Russell Junior School | The School Badge Databas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2810" y="228600"/>
            <a:ext cx="2574178" cy="262671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408669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dirty="0" smtClean="0">
                <a:solidFill>
                  <a:srgbClr val="FF0000"/>
                </a:solidFill>
                <a:latin typeface="Comic Sans MS" pitchFamily="66" charset="0"/>
              </a:rPr>
              <a:t>Use speech marks, capital letters and a comma to punctuate Max’s sentences.</a:t>
            </a:r>
          </a:p>
          <a:p>
            <a:pPr lvl="0"/>
            <a:r>
              <a:rPr lang="en-GB" dirty="0" smtClean="0">
                <a:solidFill>
                  <a:schemeClr val="accent2"/>
                </a:solidFill>
                <a:latin typeface="Comic Sans MS" pitchFamily="66" charset="0"/>
              </a:rPr>
              <a:t>Punctuate Max’s sentences and have a go at unscrambling them into correct speech. </a:t>
            </a:r>
          </a:p>
          <a:p>
            <a:pPr lvl="0"/>
            <a:r>
              <a:rPr lang="en-GB" dirty="0" smtClean="0">
                <a:solidFill>
                  <a:srgbClr val="7030A0"/>
                </a:solidFill>
                <a:latin typeface="Comic Sans MS" pitchFamily="66" charset="0"/>
              </a:rPr>
              <a:t>Punctuate and unscramble Max’s sentences. Extend the reporting clause with adverbs and more information. </a:t>
            </a:r>
          </a:p>
          <a:p>
            <a:pPr lvl="0">
              <a:buNone/>
            </a:pPr>
            <a:r>
              <a:rPr lang="en-GB" dirty="0" smtClean="0">
                <a:solidFill>
                  <a:srgbClr val="7030A0"/>
                </a:solidFill>
                <a:latin typeface="Comic Sans MS" pitchFamily="66" charset="0"/>
              </a:rPr>
              <a:t>  E.g. said Max quietly with a smile.</a:t>
            </a:r>
          </a:p>
          <a:p>
            <a:endParaRPr lang="en-GB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dirty="0" smtClean="0">
                <a:latin typeface="Comic Sans MS" panose="030F0702030302020204" pitchFamily="66" charset="0"/>
              </a:rPr>
              <a:t>Today’s activity</a:t>
            </a:r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6" name="5-Point Star 5"/>
          <p:cNvSpPr/>
          <p:nvPr/>
        </p:nvSpPr>
        <p:spPr>
          <a:xfrm>
            <a:off x="504155" y="1741261"/>
            <a:ext cx="437541" cy="442381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FF00"/>
              </a:solidFill>
            </a:endParaRPr>
          </a:p>
        </p:txBody>
      </p:sp>
      <p:sp>
        <p:nvSpPr>
          <p:cNvPr id="7" name="5-Point Star 6"/>
          <p:cNvSpPr/>
          <p:nvPr/>
        </p:nvSpPr>
        <p:spPr>
          <a:xfrm>
            <a:off x="533725" y="2616992"/>
            <a:ext cx="437541" cy="442381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FF00"/>
              </a:solidFill>
            </a:endParaRPr>
          </a:p>
        </p:txBody>
      </p:sp>
      <p:sp>
        <p:nvSpPr>
          <p:cNvPr id="8" name="5-Point Star 7"/>
          <p:cNvSpPr/>
          <p:nvPr/>
        </p:nvSpPr>
        <p:spPr>
          <a:xfrm>
            <a:off x="0" y="2616993"/>
            <a:ext cx="437541" cy="442381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FF00"/>
              </a:solidFill>
            </a:endParaRPr>
          </a:p>
        </p:txBody>
      </p:sp>
      <p:sp>
        <p:nvSpPr>
          <p:cNvPr id="9" name="5-Point Star 8"/>
          <p:cNvSpPr/>
          <p:nvPr/>
        </p:nvSpPr>
        <p:spPr>
          <a:xfrm>
            <a:off x="561021" y="3517744"/>
            <a:ext cx="437541" cy="442381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FF00"/>
              </a:solidFill>
            </a:endParaRPr>
          </a:p>
        </p:txBody>
      </p:sp>
      <p:sp>
        <p:nvSpPr>
          <p:cNvPr id="10" name="5-Point Star 9"/>
          <p:cNvSpPr/>
          <p:nvPr/>
        </p:nvSpPr>
        <p:spPr>
          <a:xfrm>
            <a:off x="0" y="3520019"/>
            <a:ext cx="437541" cy="442381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FF00"/>
              </a:solidFill>
            </a:endParaRPr>
          </a:p>
        </p:txBody>
      </p:sp>
      <p:sp>
        <p:nvSpPr>
          <p:cNvPr id="11" name="5-Point Star 10"/>
          <p:cNvSpPr/>
          <p:nvPr/>
        </p:nvSpPr>
        <p:spPr>
          <a:xfrm>
            <a:off x="303988" y="3861213"/>
            <a:ext cx="437541" cy="442381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FF00"/>
              </a:solidFill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/>
          <a:srcRect r="6831"/>
          <a:stretch>
            <a:fillRect/>
          </a:stretch>
        </p:blipFill>
        <p:spPr bwMode="auto">
          <a:xfrm>
            <a:off x="8529851" y="4464252"/>
            <a:ext cx="3411940" cy="2182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TextBox 12"/>
          <p:cNvSpPr txBox="1"/>
          <p:nvPr/>
        </p:nvSpPr>
        <p:spPr>
          <a:xfrm>
            <a:off x="5199797" y="5977719"/>
            <a:ext cx="32481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A copy of the sentences can be found in today’s folder</a:t>
            </a:r>
            <a:endParaRPr lang="en-GB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latin typeface="Comic Sans MS" pitchFamily="66" charset="0"/>
              </a:rPr>
              <a:t>Answers</a:t>
            </a:r>
            <a:endParaRPr lang="en-GB" dirty="0"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GB" dirty="0" smtClean="0">
                <a:latin typeface="Comic Sans MS" pitchFamily="66" charset="0"/>
              </a:rPr>
              <a:t>On the next slide are the answers.</a:t>
            </a:r>
          </a:p>
          <a:p>
            <a:pPr>
              <a:buNone/>
            </a:pPr>
            <a:endParaRPr lang="en-GB" dirty="0" smtClean="0">
              <a:latin typeface="Comic Sans MS" pitchFamily="66" charset="0"/>
            </a:endParaRPr>
          </a:p>
          <a:p>
            <a:pPr>
              <a:buNone/>
            </a:pPr>
            <a:r>
              <a:rPr lang="en-GB" dirty="0" smtClean="0">
                <a:latin typeface="Comic Sans MS" pitchFamily="66" charset="0"/>
              </a:rPr>
              <a:t>Make sure not to peek before you have completed your work!</a:t>
            </a:r>
          </a:p>
        </p:txBody>
      </p:sp>
      <p:pic>
        <p:nvPicPr>
          <p:cNvPr id="24578" name="Picture 2" descr="im watching you - if you throw one more single plastic peace i 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54370" y="3423704"/>
            <a:ext cx="4211708" cy="315878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13899" y="0"/>
            <a:ext cx="5705901" cy="6858000"/>
          </a:xfrm>
        </p:spPr>
        <p:txBody>
          <a:bodyPr>
            <a:noAutofit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en-GB" sz="2500" i="1" dirty="0" smtClean="0"/>
              <a:t>Max explained, “Something </a:t>
            </a:r>
            <a:r>
              <a:rPr lang="en-GB" sz="2500" i="1" dirty="0" err="1" smtClean="0"/>
              <a:t>bot</a:t>
            </a:r>
            <a:r>
              <a:rPr lang="en-GB" sz="2500" i="1" dirty="0" smtClean="0"/>
              <a:t> me on the </a:t>
            </a:r>
            <a:r>
              <a:rPr lang="en-GB" sz="2500" i="1" dirty="0" err="1" smtClean="0"/>
              <a:t>hittom</a:t>
            </a:r>
            <a:r>
              <a:rPr lang="en-GB" sz="2500" i="1" dirty="0" smtClean="0"/>
              <a:t>.”</a:t>
            </a:r>
            <a:br>
              <a:rPr lang="en-GB" sz="2500" i="1" dirty="0" smtClean="0"/>
            </a:br>
            <a:r>
              <a:rPr lang="en-GB" sz="2500" i="1" dirty="0" smtClean="0"/>
              <a:t>Max explained, “Something hit me on the bottom.”</a:t>
            </a:r>
          </a:p>
          <a:p>
            <a:pPr marL="514350" lvl="0" indent="-514350">
              <a:buNone/>
            </a:pPr>
            <a:endParaRPr lang="en-GB" sz="2500" dirty="0" smtClean="0"/>
          </a:p>
          <a:p>
            <a:pPr marL="514350" indent="-514350" hangingPunct="0">
              <a:buNone/>
            </a:pPr>
            <a:r>
              <a:rPr lang="en-GB" sz="2500" i="1" dirty="0" smtClean="0"/>
              <a:t> 2. “I hound where the </a:t>
            </a:r>
            <a:r>
              <a:rPr lang="en-GB" sz="2500" i="1" dirty="0" err="1" smtClean="0"/>
              <a:t>fumans</a:t>
            </a:r>
            <a:r>
              <a:rPr lang="en-GB" sz="2500" i="1" dirty="0" smtClean="0"/>
              <a:t> cross over,” Max said wearily.</a:t>
            </a:r>
            <a:br>
              <a:rPr lang="en-GB" sz="2500" i="1" dirty="0" smtClean="0"/>
            </a:br>
            <a:r>
              <a:rPr lang="en-GB" sz="2500" i="1" dirty="0" smtClean="0"/>
              <a:t>“I found where the humans cross over,” Max said wearily.</a:t>
            </a:r>
          </a:p>
          <a:p>
            <a:pPr marL="514350" indent="-514350" hangingPunct="0">
              <a:buNone/>
            </a:pPr>
            <a:endParaRPr lang="en-GB" sz="2500" dirty="0" smtClean="0"/>
          </a:p>
          <a:p>
            <a:pPr marL="514350" indent="-514350" hangingPunct="0">
              <a:buNone/>
            </a:pPr>
            <a:r>
              <a:rPr lang="en-GB" sz="2500" i="1" dirty="0" smtClean="0"/>
              <a:t>3. “I’m a bet bitter thanks,” said Max.</a:t>
            </a:r>
          </a:p>
          <a:p>
            <a:pPr marL="514350" indent="-514350" hangingPunct="0">
              <a:buNone/>
            </a:pPr>
            <a:r>
              <a:rPr lang="en-GB" sz="2500" i="1" dirty="0" smtClean="0"/>
              <a:t>     “I’m a bit better thanks,” said Max.</a:t>
            </a:r>
          </a:p>
          <a:p>
            <a:pPr marL="514350" indent="-514350" hangingPunct="0">
              <a:buNone/>
            </a:pPr>
            <a:endParaRPr lang="en-GB" sz="2500" dirty="0" smtClean="0"/>
          </a:p>
          <a:p>
            <a:pPr marL="514350" indent="-514350" hangingPunct="0">
              <a:buNone/>
            </a:pPr>
            <a:r>
              <a:rPr lang="en-GB" sz="2500" i="1" dirty="0" smtClean="0"/>
              <a:t>4. “I don’t want to bed into get,” said Max.</a:t>
            </a:r>
            <a:br>
              <a:rPr lang="en-GB" sz="2500" i="1" dirty="0" smtClean="0"/>
            </a:br>
            <a:r>
              <a:rPr lang="en-GB" sz="2500" i="1" dirty="0" smtClean="0"/>
              <a:t>“I don’t want to get into bed,” said Max.</a:t>
            </a:r>
            <a:endParaRPr lang="en-GB" sz="2500" dirty="0" smtClean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6704463" y="938521"/>
            <a:ext cx="5181600" cy="4351338"/>
          </a:xfrm>
        </p:spPr>
        <p:txBody>
          <a:bodyPr>
            <a:normAutofit fontScale="92500" lnSpcReduction="20000"/>
          </a:bodyPr>
          <a:lstStyle/>
          <a:p>
            <a:pPr hangingPunct="0">
              <a:buNone/>
            </a:pPr>
            <a:endParaRPr lang="en-GB" dirty="0" smtClean="0"/>
          </a:p>
          <a:p>
            <a:pPr lvl="0">
              <a:buNone/>
            </a:pPr>
            <a:r>
              <a:rPr lang="en-GB" i="1" dirty="0" smtClean="0"/>
              <a:t>5. “I feel quite wake </a:t>
            </a:r>
            <a:r>
              <a:rPr lang="en-GB" i="1" dirty="0" err="1" smtClean="0"/>
              <a:t>awide</a:t>
            </a:r>
            <a:r>
              <a:rPr lang="en-GB" i="1" dirty="0" smtClean="0"/>
              <a:t>,” Max suggested.</a:t>
            </a:r>
            <a:endParaRPr lang="en-GB" dirty="0" smtClean="0"/>
          </a:p>
          <a:p>
            <a:pPr hangingPunct="0">
              <a:buNone/>
            </a:pPr>
            <a:r>
              <a:rPr lang="en-GB" i="1" dirty="0" smtClean="0"/>
              <a:t>    “I feel quite wide awake,” Max suggested.</a:t>
            </a:r>
            <a:endParaRPr lang="en-GB" dirty="0" smtClean="0"/>
          </a:p>
          <a:p>
            <a:pPr hangingPunct="0">
              <a:buNone/>
            </a:pPr>
            <a:endParaRPr lang="en-GB" dirty="0" smtClean="0"/>
          </a:p>
          <a:p>
            <a:pPr lvl="0">
              <a:buNone/>
            </a:pPr>
            <a:r>
              <a:rPr lang="en-GB" i="1" dirty="0" smtClean="0"/>
              <a:t>6. “I’m walking for a go,” stated Max.</a:t>
            </a:r>
            <a:br>
              <a:rPr lang="en-GB" i="1" dirty="0" smtClean="0"/>
            </a:br>
            <a:r>
              <a:rPr lang="en-GB" i="1" dirty="0" smtClean="0"/>
              <a:t> “I’m going for a walk,” stated Max.</a:t>
            </a:r>
            <a:endParaRPr lang="en-GB" dirty="0" smtClean="0"/>
          </a:p>
          <a:p>
            <a:pPr hangingPunct="0">
              <a:buNone/>
            </a:pPr>
            <a:endParaRPr lang="en-GB" dirty="0" smtClean="0"/>
          </a:p>
          <a:p>
            <a:pPr lvl="0">
              <a:buNone/>
            </a:pPr>
            <a:r>
              <a:rPr lang="en-GB" i="1" dirty="0" smtClean="0"/>
              <a:t>7. Max called, “I’ll be quite KO.”</a:t>
            </a:r>
            <a:endParaRPr lang="en-GB" dirty="0" smtClean="0"/>
          </a:p>
          <a:p>
            <a:pPr hangingPunct="0">
              <a:buNone/>
            </a:pPr>
            <a:r>
              <a:rPr lang="en-GB" i="1" dirty="0" smtClean="0"/>
              <a:t>    Max called, “I’ll be quite OK.”</a:t>
            </a:r>
            <a:endParaRPr lang="en-GB" dirty="0" smtClean="0"/>
          </a:p>
          <a:p>
            <a:endParaRPr lang="en-GB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387"/>
          <a:stretch/>
        </p:blipFill>
        <p:spPr bwMode="auto">
          <a:xfrm flipH="1">
            <a:off x="9198841" y="2394886"/>
            <a:ext cx="2993159" cy="16101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9"/>
          <p:cNvSpPr/>
          <p:nvPr/>
        </p:nvSpPr>
        <p:spPr>
          <a:xfrm>
            <a:off x="6922127" y="4153891"/>
            <a:ext cx="189432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dirty="0">
                <a:solidFill>
                  <a:srgbClr val="00B050"/>
                </a:solidFill>
              </a:rPr>
              <a:t>Direct speech </a:t>
            </a:r>
            <a:r>
              <a:rPr lang="en-GB" sz="2400" dirty="0"/>
              <a:t>begins with a </a:t>
            </a:r>
            <a:r>
              <a:rPr lang="en-GB" sz="2400" u="sng" dirty="0"/>
              <a:t>capital letter</a:t>
            </a:r>
            <a:r>
              <a:rPr lang="en-GB" sz="2400" dirty="0"/>
              <a:t>, even if it is in the middle of a sentence.</a:t>
            </a:r>
          </a:p>
        </p:txBody>
      </p:sp>
      <p:sp>
        <p:nvSpPr>
          <p:cNvPr id="9" name="Rectangle 8"/>
          <p:cNvSpPr/>
          <p:nvPr/>
        </p:nvSpPr>
        <p:spPr>
          <a:xfrm>
            <a:off x="1873109" y="2832431"/>
            <a:ext cx="724094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i="1" dirty="0">
                <a:solidFill>
                  <a:srgbClr val="7030A0"/>
                </a:solidFill>
                <a:latin typeface="+mj-lt"/>
              </a:rPr>
              <a:t>Pa replied firmly, </a:t>
            </a:r>
            <a:r>
              <a:rPr lang="en-GB" sz="2400" i="1" dirty="0">
                <a:solidFill>
                  <a:srgbClr val="00B050"/>
                </a:solidFill>
                <a:latin typeface="+mj-lt"/>
              </a:rPr>
              <a:t>“ </a:t>
            </a:r>
            <a:r>
              <a:rPr lang="en-GB" sz="2400" u="sng" dirty="0">
                <a:solidFill>
                  <a:srgbClr val="00B050"/>
                </a:solidFill>
              </a:rPr>
              <a:t>Y</a:t>
            </a:r>
            <a:r>
              <a:rPr lang="en-GB" sz="2400" dirty="0">
                <a:solidFill>
                  <a:srgbClr val="00B050"/>
                </a:solidFill>
              </a:rPr>
              <a:t>ou’re not going anywhere, son, </a:t>
            </a:r>
            <a:r>
              <a:rPr lang="en-GB" sz="2400" dirty="0" err="1">
                <a:solidFill>
                  <a:srgbClr val="00B050"/>
                </a:solidFill>
              </a:rPr>
              <a:t>d’you</a:t>
            </a:r>
            <a:r>
              <a:rPr lang="en-GB" sz="2400" dirty="0">
                <a:solidFill>
                  <a:srgbClr val="00B050"/>
                </a:solidFill>
              </a:rPr>
              <a:t> hear me?” </a:t>
            </a:r>
            <a:endParaRPr lang="en-GB" sz="2400" i="1" dirty="0">
              <a:solidFill>
                <a:srgbClr val="00B050"/>
              </a:solidFill>
              <a:latin typeface="+mj-lt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724" y="361611"/>
            <a:ext cx="1581437" cy="10133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Rectangle 14"/>
          <p:cNvSpPr/>
          <p:nvPr/>
        </p:nvSpPr>
        <p:spPr>
          <a:xfrm>
            <a:off x="1893960" y="2351348"/>
            <a:ext cx="764582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i="1" dirty="0">
                <a:solidFill>
                  <a:srgbClr val="00B050"/>
                </a:solidFill>
                <a:latin typeface="+mj-lt"/>
              </a:rPr>
              <a:t>“</a:t>
            </a:r>
            <a:r>
              <a:rPr lang="en-GB" sz="2400" dirty="0">
                <a:solidFill>
                  <a:srgbClr val="00B050"/>
                </a:solidFill>
              </a:rPr>
              <a:t>I’m going for a walk</a:t>
            </a:r>
            <a:r>
              <a:rPr lang="en-GB" sz="2400" b="1" i="1" dirty="0">
                <a:solidFill>
                  <a:srgbClr val="00B050"/>
                </a:solidFill>
                <a:uFill>
                  <a:solidFill>
                    <a:srgbClr val="00B050"/>
                  </a:solidFill>
                </a:uFill>
                <a:latin typeface="+mj-lt"/>
              </a:rPr>
              <a:t>,”</a:t>
            </a:r>
            <a:r>
              <a:rPr lang="en-GB" sz="2400" i="1" dirty="0">
                <a:solidFill>
                  <a:srgbClr val="00B050"/>
                </a:solidFill>
                <a:uFill>
                  <a:solidFill>
                    <a:srgbClr val="00B050"/>
                  </a:solidFill>
                </a:uFill>
                <a:latin typeface="+mj-lt"/>
              </a:rPr>
              <a:t> </a:t>
            </a:r>
            <a:r>
              <a:rPr lang="en-GB" sz="2400" i="1" dirty="0">
                <a:solidFill>
                  <a:srgbClr val="7030A0"/>
                </a:solidFill>
                <a:uFill>
                  <a:solidFill>
                    <a:srgbClr val="00B050"/>
                  </a:solidFill>
                </a:uFill>
                <a:latin typeface="+mj-lt"/>
              </a:rPr>
              <a:t>Max said</a:t>
            </a:r>
            <a:r>
              <a:rPr lang="en-GB" sz="2400" i="1" dirty="0">
                <a:uFill>
                  <a:solidFill>
                    <a:srgbClr val="00B050"/>
                  </a:solidFill>
                </a:uFill>
                <a:latin typeface="+mj-lt"/>
              </a:rPr>
              <a:t>. </a:t>
            </a:r>
            <a:endParaRPr lang="en-GB" sz="2400" i="1" dirty="0">
              <a:latin typeface="+mj-lt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155345" y="330647"/>
            <a:ext cx="346382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dirty="0">
                <a:solidFill>
                  <a:srgbClr val="00B050"/>
                </a:solidFill>
              </a:rPr>
              <a:t>Direct speech </a:t>
            </a:r>
            <a:r>
              <a:rPr lang="en-GB" sz="2400" dirty="0"/>
              <a:t>and </a:t>
            </a:r>
            <a:r>
              <a:rPr lang="en-GB" sz="2400" dirty="0">
                <a:solidFill>
                  <a:srgbClr val="7030A0"/>
                </a:solidFill>
              </a:rPr>
              <a:t>reporting clauses </a:t>
            </a:r>
            <a:r>
              <a:rPr lang="en-GB" sz="2400" dirty="0"/>
              <a:t>are usually separated by a comma.</a:t>
            </a:r>
          </a:p>
        </p:txBody>
      </p:sp>
      <p:cxnSp>
        <p:nvCxnSpPr>
          <p:cNvPr id="19" name="Straight Arrow Connector 18"/>
          <p:cNvCxnSpPr/>
          <p:nvPr/>
        </p:nvCxnSpPr>
        <p:spPr>
          <a:xfrm rot="16200000" flipH="1">
            <a:off x="4210335" y="2108578"/>
            <a:ext cx="614149" cy="2729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0" name="Rectangle 19"/>
          <p:cNvSpPr/>
          <p:nvPr/>
        </p:nvSpPr>
        <p:spPr>
          <a:xfrm>
            <a:off x="1934904" y="3629689"/>
            <a:ext cx="764582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i="1" dirty="0">
                <a:solidFill>
                  <a:srgbClr val="00B050"/>
                </a:solidFill>
                <a:latin typeface="+mj-lt"/>
              </a:rPr>
              <a:t>“Oh, Max!</a:t>
            </a:r>
            <a:r>
              <a:rPr lang="en-GB" sz="2400" dirty="0">
                <a:solidFill>
                  <a:srgbClr val="00B050"/>
                </a:solidFill>
              </a:rPr>
              <a:t>”</a:t>
            </a:r>
            <a:r>
              <a:rPr lang="en-GB" sz="2400" i="1" dirty="0">
                <a:solidFill>
                  <a:srgbClr val="00B050"/>
                </a:solidFill>
                <a:uFill>
                  <a:solidFill>
                    <a:srgbClr val="00B050"/>
                  </a:solidFill>
                </a:uFill>
                <a:latin typeface="+mj-lt"/>
              </a:rPr>
              <a:t> </a:t>
            </a:r>
            <a:r>
              <a:rPr lang="en-GB" sz="2400" i="1" dirty="0">
                <a:solidFill>
                  <a:srgbClr val="7030A0"/>
                </a:solidFill>
                <a:uFill>
                  <a:solidFill>
                    <a:srgbClr val="00B050"/>
                  </a:solidFill>
                </a:uFill>
                <a:latin typeface="+mj-lt"/>
              </a:rPr>
              <a:t>called Ma</a:t>
            </a:r>
            <a:r>
              <a:rPr lang="en-GB" sz="2400" i="1" dirty="0">
                <a:uFill>
                  <a:solidFill>
                    <a:srgbClr val="00B050"/>
                  </a:solidFill>
                </a:uFill>
                <a:latin typeface="+mj-lt"/>
              </a:rPr>
              <a:t>. </a:t>
            </a:r>
            <a:endParaRPr lang="en-GB" sz="2400" i="1" dirty="0">
              <a:latin typeface="+mj-lt"/>
            </a:endParaRPr>
          </a:p>
        </p:txBody>
      </p:sp>
      <p:cxnSp>
        <p:nvCxnSpPr>
          <p:cNvPr id="21" name="Straight Arrow Connector 20"/>
          <p:cNvCxnSpPr/>
          <p:nvPr/>
        </p:nvCxnSpPr>
        <p:spPr>
          <a:xfrm rot="10800000">
            <a:off x="4380932" y="3330054"/>
            <a:ext cx="2552137" cy="16650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4" name="Rectangle 23"/>
          <p:cNvSpPr/>
          <p:nvPr/>
        </p:nvSpPr>
        <p:spPr>
          <a:xfrm>
            <a:off x="603214" y="5052771"/>
            <a:ext cx="451469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dirty="0"/>
              <a:t>If the speech ends in a </a:t>
            </a:r>
            <a:r>
              <a:rPr lang="en-GB" sz="2400" dirty="0">
                <a:solidFill>
                  <a:srgbClr val="00B050"/>
                </a:solidFill>
              </a:rPr>
              <a:t>!</a:t>
            </a:r>
            <a:r>
              <a:rPr lang="en-GB" sz="2400" dirty="0"/>
              <a:t> or </a:t>
            </a:r>
            <a:r>
              <a:rPr lang="en-GB" sz="2400" dirty="0">
                <a:solidFill>
                  <a:srgbClr val="00B050"/>
                </a:solidFill>
              </a:rPr>
              <a:t>? </a:t>
            </a:r>
            <a:r>
              <a:rPr lang="en-GB" sz="2400" dirty="0"/>
              <a:t>we do not need a comma after the speech.</a:t>
            </a:r>
          </a:p>
        </p:txBody>
      </p:sp>
      <p:cxnSp>
        <p:nvCxnSpPr>
          <p:cNvPr id="25" name="Straight Arrow Connector 24"/>
          <p:cNvCxnSpPr/>
          <p:nvPr/>
        </p:nvCxnSpPr>
        <p:spPr>
          <a:xfrm rot="5400000" flipH="1" flipV="1">
            <a:off x="2711356" y="4592471"/>
            <a:ext cx="1075898" cy="2957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01403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9" grpId="0"/>
      <p:bldP spid="15" grpId="0"/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295598" y="-2574998"/>
            <a:ext cx="7467601" cy="12465197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-199030" y="-167458"/>
            <a:ext cx="6135806" cy="749630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/>
          <p:cNvSpPr/>
          <p:nvPr/>
        </p:nvSpPr>
        <p:spPr>
          <a:xfrm>
            <a:off x="0" y="395786"/>
            <a:ext cx="5964072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u="sng" dirty="0" smtClean="0">
                <a:latin typeface="Comic Sans MS" panose="030F0702030302020204" pitchFamily="66" charset="0"/>
              </a:rPr>
              <a:t>The story so far:</a:t>
            </a:r>
          </a:p>
          <a:p>
            <a:r>
              <a:rPr lang="en-GB" sz="2800" dirty="0" smtClean="0">
                <a:latin typeface="Comic Sans MS" panose="030F0702030302020204" pitchFamily="66" charset="0"/>
              </a:rPr>
              <a:t>Max wondered how humans cross the road safely.</a:t>
            </a:r>
          </a:p>
          <a:p>
            <a:r>
              <a:rPr lang="en-GB" sz="2800" dirty="0" smtClean="0">
                <a:latin typeface="Comic Sans MS" panose="030F0702030302020204" pitchFamily="66" charset="0"/>
              </a:rPr>
              <a:t>He watched them crossing the street. </a:t>
            </a:r>
          </a:p>
          <a:p>
            <a:r>
              <a:rPr lang="en-GB" sz="2800" dirty="0" smtClean="0">
                <a:latin typeface="Comic Sans MS" panose="030F0702030302020204" pitchFamily="66" charset="0"/>
              </a:rPr>
              <a:t>Max tried to cross the road too but got hit on the head causing his speech to become jumbled.</a:t>
            </a:r>
          </a:p>
          <a:p>
            <a:endParaRPr lang="en-GB" sz="2800" dirty="0" smtClean="0">
              <a:latin typeface="Comic Sans MS" panose="030F0702030302020204" pitchFamily="66" charset="0"/>
            </a:endParaRPr>
          </a:p>
          <a:p>
            <a:endParaRPr lang="en-GB" sz="2800" dirty="0" smtClean="0">
              <a:latin typeface="Comic Sans MS" panose="030F0702030302020204" pitchFamily="66" charset="0"/>
            </a:endParaRPr>
          </a:p>
          <a:p>
            <a:endParaRPr lang="en-GB" sz="2800" dirty="0" smtClean="0">
              <a:latin typeface="Comic Sans MS" panose="030F0702030302020204" pitchFamily="66" charset="0"/>
            </a:endParaRPr>
          </a:p>
          <a:p>
            <a:endParaRPr lang="en-GB" sz="2800" dirty="0" smtClean="0">
              <a:latin typeface="Comic Sans MS" panose="030F0702030302020204" pitchFamily="66" charset="0"/>
            </a:endParaRPr>
          </a:p>
          <a:p>
            <a:endParaRPr lang="en-GB" sz="2800" dirty="0" smtClean="0">
              <a:latin typeface="Comic Sans MS" panose="030F0702030302020204" pitchFamily="66" charset="0"/>
            </a:endParaRPr>
          </a:p>
          <a:p>
            <a:r>
              <a:rPr lang="en-GB" sz="2800" dirty="0" smtClean="0">
                <a:solidFill>
                  <a:schemeClr val="accent2"/>
                </a:solidFill>
                <a:latin typeface="Comic Sans MS" panose="030F0702030302020204" pitchFamily="66" charset="0"/>
              </a:rPr>
              <a:t>Can you spot our rules of speech in the story?</a:t>
            </a:r>
          </a:p>
        </p:txBody>
      </p:sp>
    </p:spTree>
    <p:extLst>
      <p:ext uri="{BB962C8B-B14F-4D97-AF65-F5344CB8AC3E}">
        <p14:creationId xmlns:p14="http://schemas.microsoft.com/office/powerpoint/2010/main" val="485019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515275" y="-2591475"/>
            <a:ext cx="7161451" cy="1219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2425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326968" y="-2580968"/>
            <a:ext cx="7436464" cy="1229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8173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383537" y="-2561336"/>
            <a:ext cx="7323328" cy="12293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6743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257643" y="-2460842"/>
            <a:ext cx="7575116" cy="12496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2589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289640" y="-2645237"/>
            <a:ext cx="7409523" cy="12395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2081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359491" y="-2540920"/>
            <a:ext cx="7443988" cy="12221028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6291618" y="9964"/>
            <a:ext cx="5900382" cy="7281624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/>
          <p:cNvSpPr txBox="1"/>
          <p:nvPr/>
        </p:nvSpPr>
        <p:spPr>
          <a:xfrm>
            <a:off x="7110484" y="1378424"/>
            <a:ext cx="4244453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en-GB" sz="2400" dirty="0" smtClean="0">
                <a:solidFill>
                  <a:srgbClr val="FF0000"/>
                </a:solidFill>
                <a:latin typeface="Comic Sans MS" pitchFamily="66" charset="0"/>
              </a:rPr>
              <a:t>What </a:t>
            </a:r>
            <a:r>
              <a:rPr lang="en-GB" sz="2400" dirty="0" smtClean="0">
                <a:solidFill>
                  <a:srgbClr val="FF0000"/>
                </a:solidFill>
                <a:latin typeface="Comic Sans MS" pitchFamily="66" charset="0"/>
              </a:rPr>
              <a:t>other stories have you read about animals</a:t>
            </a:r>
            <a:r>
              <a:rPr lang="en-GB" sz="2400" dirty="0" smtClean="0">
                <a:solidFill>
                  <a:srgbClr val="FF0000"/>
                </a:solidFill>
                <a:latin typeface="Comic Sans MS" pitchFamily="66" charset="0"/>
              </a:rPr>
              <a:t>?</a:t>
            </a:r>
          </a:p>
          <a:p>
            <a:pPr marL="457200" indent="-457200">
              <a:buAutoNum type="arabicPeriod"/>
            </a:pPr>
            <a:endParaRPr lang="en-GB" sz="2400" dirty="0" smtClean="0">
              <a:solidFill>
                <a:srgbClr val="FF0000"/>
              </a:solidFill>
              <a:latin typeface="Comic Sans MS" pitchFamily="66" charset="0"/>
            </a:endParaRPr>
          </a:p>
          <a:p>
            <a:r>
              <a:rPr lang="en-GB" sz="2400" dirty="0" smtClean="0">
                <a:solidFill>
                  <a:srgbClr val="FF0000"/>
                </a:solidFill>
                <a:latin typeface="Comic Sans MS" pitchFamily="66" charset="0"/>
              </a:rPr>
              <a:t>2. Can you think of any stories like The </a:t>
            </a:r>
            <a:r>
              <a:rPr lang="en-GB" sz="2400" dirty="0" err="1" smtClean="0">
                <a:solidFill>
                  <a:srgbClr val="FF0000"/>
                </a:solidFill>
                <a:latin typeface="Comic Sans MS" pitchFamily="66" charset="0"/>
              </a:rPr>
              <a:t>Hodgeheg</a:t>
            </a:r>
            <a:r>
              <a:rPr lang="en-GB" sz="2400" dirty="0" smtClean="0">
                <a:solidFill>
                  <a:srgbClr val="FF0000"/>
                </a:solidFill>
                <a:latin typeface="Comic Sans MS" pitchFamily="66" charset="0"/>
              </a:rPr>
              <a:t>, where the life of an animal mixes together with the life of humans</a:t>
            </a:r>
            <a:r>
              <a:rPr lang="en-GB" sz="2400" dirty="0" smtClean="0">
                <a:solidFill>
                  <a:srgbClr val="FF0000"/>
                </a:solidFill>
                <a:latin typeface="Comic Sans MS" pitchFamily="66" charset="0"/>
              </a:rPr>
              <a:t>?</a:t>
            </a:r>
          </a:p>
          <a:p>
            <a:endParaRPr lang="en-GB" sz="2400" dirty="0" smtClean="0">
              <a:solidFill>
                <a:srgbClr val="FF0000"/>
              </a:solidFill>
              <a:latin typeface="Comic Sans MS" pitchFamily="66" charset="0"/>
            </a:endParaRPr>
          </a:p>
          <a:p>
            <a:r>
              <a:rPr lang="en-GB" sz="2400" dirty="0" smtClean="0">
                <a:solidFill>
                  <a:srgbClr val="FF0000"/>
                </a:solidFill>
                <a:latin typeface="Comic Sans MS" pitchFamily="66" charset="0"/>
              </a:rPr>
              <a:t>3. Do you think it’s fair that animals get overlooked by humans? Why or why not?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58766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759</TotalTime>
  <Words>471</Words>
  <Application>Microsoft Office PowerPoint</Application>
  <PresentationFormat>Widescreen</PresentationFormat>
  <Paragraphs>52</Paragraphs>
  <Slides>12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Calibri</vt:lpstr>
      <vt:lpstr>Calibri Light</vt:lpstr>
      <vt:lpstr>Comic Sans MS</vt:lpstr>
      <vt:lpstr>Office Theme</vt:lpstr>
      <vt:lpstr>English  Adventure stories  Miss Hurdman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Today’s activity</vt:lpstr>
      <vt:lpstr>Answers</vt:lpstr>
      <vt:lpstr>PowerPoint Presentation</vt:lpstr>
    </vt:vector>
  </TitlesOfParts>
  <Company>Thomas Russell Junior School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English  Adventure stories  Miss Hurdman</dc:title>
  <dc:creator>Shanon Hurdman</dc:creator>
  <cp:lastModifiedBy>KJones</cp:lastModifiedBy>
  <cp:revision>27</cp:revision>
  <dcterms:created xsi:type="dcterms:W3CDTF">2020-04-22T08:29:51Z</dcterms:created>
  <dcterms:modified xsi:type="dcterms:W3CDTF">2020-05-01T10:40:16Z</dcterms:modified>
</cp:coreProperties>
</file>