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4"/>
  </p:notesMasterIdLst>
  <p:handoutMasterIdLst>
    <p:handoutMasterId r:id="rId5"/>
  </p:handoutMasterIdLst>
  <p:sldIdLst>
    <p:sldId id="331" r:id="rId2"/>
    <p:sldId id="330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3746"/>
    <a:srgbClr val="EA7600"/>
    <a:srgbClr val="9AF67A"/>
    <a:srgbClr val="85F45E"/>
    <a:srgbClr val="E7B8F6"/>
    <a:srgbClr val="F4D2FE"/>
    <a:srgbClr val="F7B635"/>
    <a:srgbClr val="E2AAF4"/>
    <a:srgbClr val="F1C6FE"/>
    <a:srgbClr val="F9B1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44" autoAdjust="0"/>
    <p:restoredTop sz="85850" autoAdjust="0"/>
  </p:normalViewPr>
  <p:slideViewPr>
    <p:cSldViewPr snapToGrid="0">
      <p:cViewPr varScale="1">
        <p:scale>
          <a:sx n="63" d="100"/>
          <a:sy n="63" d="100"/>
        </p:scale>
        <p:origin x="165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-1566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23DE30-A7BD-4FAF-BD70-A5A57B8B8A99}" type="datetimeFigureOut">
              <a:rPr lang="en-GB" smtClean="0"/>
              <a:t>20/04/2020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A258B1-1DD7-475B-A54B-CBC3FF4B63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4787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C001-2C7A-4C2A-8B06-705CA02DC7C6}" type="datetimeFigureOut">
              <a:rPr lang="en-GB" smtClean="0"/>
              <a:t>20/04/2020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73E03-7F6C-40B1-9C82-92C8804404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7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4821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8691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hamilton-trust.org.uk/maths/year-5-maths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>
              <a:solidFill>
                <a:prstClr val="white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9D1CB2-11BF-434A-9AE8-BEAF97E774D6}"/>
              </a:ext>
            </a:extLst>
          </p:cNvPr>
          <p:cNvSpPr/>
          <p:nvPr userDrawn="1"/>
        </p:nvSpPr>
        <p:spPr>
          <a:xfrm>
            <a:off x="810410" y="6390463"/>
            <a:ext cx="16813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>
                <a:solidFill>
                  <a:srgbClr val="EA7600"/>
                </a:solidFill>
              </a:rPr>
              <a:t>© </a:t>
            </a:r>
            <a:r>
              <a:rPr lang="en-GB" sz="1200" dirty="0">
                <a:solidFill>
                  <a:srgbClr val="EA7600"/>
                </a:solidFill>
                <a:hlinkClick r:id="rId2"/>
              </a:rPr>
              <a:t>hamilton-trust.org.uk</a:t>
            </a:r>
            <a:endParaRPr lang="en-GB" sz="1200" dirty="0">
              <a:solidFill>
                <a:srgbClr val="EA76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45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bg1">
                <a:lumMod val="95000"/>
              </a:schemeClr>
            </a:gs>
            <a:gs pos="0">
              <a:schemeClr val="accent1">
                <a:lumMod val="20000"/>
                <a:lumOff val="8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88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656F950C-5B52-4DAF-B12D-4692A7017D4E}"/>
              </a:ext>
            </a:extLst>
          </p:cNvPr>
          <p:cNvSpPr txBox="1"/>
          <p:nvPr/>
        </p:nvSpPr>
        <p:spPr>
          <a:xfrm>
            <a:off x="4340079" y="4806561"/>
            <a:ext cx="9495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b="1" kern="0" dirty="0">
                <a:solidFill>
                  <a:srgbClr val="C00000"/>
                </a:solidFill>
              </a:rPr>
              <a:t>3</a:t>
            </a:r>
            <a:endParaRPr kumimoji="0" lang="en-GB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    4.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D67CA0A-4116-4AD0-A353-0BFA4AC9DBD0}"/>
              </a:ext>
            </a:extLst>
          </p:cNvPr>
          <p:cNvSpPr txBox="1"/>
          <p:nvPr/>
        </p:nvSpPr>
        <p:spPr>
          <a:xfrm flipH="1">
            <a:off x="3656768" y="4804253"/>
            <a:ext cx="12156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    £ 1 5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5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670326-1850-44F4-8DB8-93CA4315686D}"/>
              </a:ext>
            </a:extLst>
          </p:cNvPr>
          <p:cNvSpPr txBox="1"/>
          <p:nvPr/>
        </p:nvSpPr>
        <p:spPr>
          <a:xfrm>
            <a:off x="453596" y="762471"/>
            <a:ext cx="787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253746"/>
                </a:solidFill>
              </a:rPr>
              <a:t>A shop sells 6 hoodies, each priced £25.79. </a:t>
            </a:r>
          </a:p>
          <a:p>
            <a:r>
              <a:rPr lang="en-GB" sz="2400" b="1" dirty="0">
                <a:solidFill>
                  <a:srgbClr val="253746"/>
                </a:solidFill>
              </a:rPr>
              <a:t>We are going to find the total amount.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2DB4896-3FD7-44A8-87A6-0BA020C19A70}"/>
              </a:ext>
            </a:extLst>
          </p:cNvPr>
          <p:cNvSpPr txBox="1"/>
          <p:nvPr/>
        </p:nvSpPr>
        <p:spPr>
          <a:xfrm>
            <a:off x="453596" y="1668761"/>
            <a:ext cx="1923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6 x £25.79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0A2BC2D-6CE5-48DE-9C24-11388C343E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4748209"/>
              </p:ext>
            </p:extLst>
          </p:nvPr>
        </p:nvGraphicFramePr>
        <p:xfrm>
          <a:off x="1806007" y="2265808"/>
          <a:ext cx="5169179" cy="93101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02533">
                  <a:extLst>
                    <a:ext uri="{9D8B030D-6E8A-4147-A177-3AD203B41FA5}">
                      <a16:colId xmlns:a16="http://schemas.microsoft.com/office/drawing/2014/main" val="221850294"/>
                    </a:ext>
                  </a:extLst>
                </a:gridCol>
                <a:gridCol w="930773">
                  <a:extLst>
                    <a:ext uri="{9D8B030D-6E8A-4147-A177-3AD203B41FA5}">
                      <a16:colId xmlns:a16="http://schemas.microsoft.com/office/drawing/2014/main" val="3648158605"/>
                    </a:ext>
                  </a:extLst>
                </a:gridCol>
                <a:gridCol w="930773">
                  <a:extLst>
                    <a:ext uri="{9D8B030D-6E8A-4147-A177-3AD203B41FA5}">
                      <a16:colId xmlns:a16="http://schemas.microsoft.com/office/drawing/2014/main" val="2053724814"/>
                    </a:ext>
                  </a:extLst>
                </a:gridCol>
                <a:gridCol w="930773">
                  <a:extLst>
                    <a:ext uri="{9D8B030D-6E8A-4147-A177-3AD203B41FA5}">
                      <a16:colId xmlns:a16="http://schemas.microsoft.com/office/drawing/2014/main" val="3516999875"/>
                    </a:ext>
                  </a:extLst>
                </a:gridCol>
                <a:gridCol w="930773">
                  <a:extLst>
                    <a:ext uri="{9D8B030D-6E8A-4147-A177-3AD203B41FA5}">
                      <a16:colId xmlns:a16="http://schemas.microsoft.com/office/drawing/2014/main" val="2699208790"/>
                    </a:ext>
                  </a:extLst>
                </a:gridCol>
                <a:gridCol w="1043554">
                  <a:extLst>
                    <a:ext uri="{9D8B030D-6E8A-4147-A177-3AD203B41FA5}">
                      <a16:colId xmlns:a16="http://schemas.microsoft.com/office/drawing/2014/main" val="4135315821"/>
                    </a:ext>
                  </a:extLst>
                </a:gridCol>
              </a:tblGrid>
              <a:tr h="3102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×</a:t>
                      </a:r>
                      <a:endParaRPr lang="en-GB" sz="2400" b="1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£20</a:t>
                      </a:r>
                      <a:endParaRPr lang="en-GB" sz="2400" b="1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£5</a:t>
                      </a:r>
                      <a:endParaRPr lang="en-GB" sz="2400" b="1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70p</a:t>
                      </a:r>
                      <a:endParaRPr lang="en-GB" sz="2400" b="1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9p</a:t>
                      </a:r>
                      <a:endParaRPr lang="en-GB" sz="2400" b="1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2400" b="1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985510"/>
                  </a:ext>
                </a:extLst>
              </a:tr>
              <a:tr h="5103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</a:t>
                      </a:r>
                      <a:endParaRPr lang="en-GB" sz="2400" b="1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GB" sz="2400" b="1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GB" sz="2400" b="1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GB" sz="2400" b="1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GB" sz="2400" b="1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GB" sz="24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3516274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3CEE11BF-9024-4C92-8D26-85DF73EEA17C}"/>
              </a:ext>
            </a:extLst>
          </p:cNvPr>
          <p:cNvSpPr txBox="1"/>
          <p:nvPr/>
        </p:nvSpPr>
        <p:spPr>
          <a:xfrm>
            <a:off x="2168814" y="2679997"/>
            <a:ext cx="973623" cy="492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400"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>
                <a:solidFill>
                  <a:srgbClr val="C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£120</a:t>
            </a:r>
            <a:endParaRPr lang="en-GB" sz="2400" b="1" dirty="0">
              <a:solidFill>
                <a:srgbClr val="C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F8C473B-6070-49D9-A4E5-96DD4C2C0CFD}"/>
              </a:ext>
            </a:extLst>
          </p:cNvPr>
          <p:cNvSpPr/>
          <p:nvPr/>
        </p:nvSpPr>
        <p:spPr>
          <a:xfrm>
            <a:off x="3440867" y="2679997"/>
            <a:ext cx="651140" cy="4921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4400"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>
                <a:solidFill>
                  <a:srgbClr val="C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£30</a:t>
            </a:r>
            <a:endParaRPr lang="en-GB" sz="2400" b="1" dirty="0">
              <a:solidFill>
                <a:srgbClr val="C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2F2C9E9-3056-45B1-B57B-8B7AF6D117DE}"/>
              </a:ext>
            </a:extLst>
          </p:cNvPr>
          <p:cNvSpPr/>
          <p:nvPr/>
        </p:nvSpPr>
        <p:spPr>
          <a:xfrm>
            <a:off x="4153192" y="2662412"/>
            <a:ext cx="888385" cy="4921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4400"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>
                <a:solidFill>
                  <a:srgbClr val="C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£4.20</a:t>
            </a:r>
            <a:endParaRPr lang="en-GB" sz="2400" b="1" dirty="0">
              <a:solidFill>
                <a:srgbClr val="C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6E8B89B-7BD3-42A8-8092-6B96552AE576}"/>
              </a:ext>
            </a:extLst>
          </p:cNvPr>
          <p:cNvSpPr/>
          <p:nvPr/>
        </p:nvSpPr>
        <p:spPr>
          <a:xfrm>
            <a:off x="5296824" y="2662412"/>
            <a:ext cx="660758" cy="4921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4400"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>
                <a:solidFill>
                  <a:srgbClr val="C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54p</a:t>
            </a:r>
            <a:endParaRPr lang="en-GB" sz="2400" b="1" dirty="0">
              <a:solidFill>
                <a:srgbClr val="C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6DDA95F-7C47-4992-884A-ED0AFC2A2CC9}"/>
              </a:ext>
            </a:extLst>
          </p:cNvPr>
          <p:cNvSpPr/>
          <p:nvPr/>
        </p:nvSpPr>
        <p:spPr>
          <a:xfrm>
            <a:off x="5874145" y="2662412"/>
            <a:ext cx="1199366" cy="4921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4400"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>
                <a:solidFill>
                  <a:srgbClr val="C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£154.74</a:t>
            </a:r>
            <a:endParaRPr lang="en-GB" sz="2400" b="1" dirty="0">
              <a:solidFill>
                <a:srgbClr val="C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Speech Bubble: Rectangle with Corners Rounded 14">
            <a:extLst>
              <a:ext uri="{FF2B5EF4-FFF2-40B4-BE49-F238E27FC236}">
                <a16:creationId xmlns:a16="http://schemas.microsoft.com/office/drawing/2014/main" id="{194196AB-3282-4432-A3BF-5B774B930576}"/>
              </a:ext>
            </a:extLst>
          </p:cNvPr>
          <p:cNvSpPr/>
          <p:nvPr/>
        </p:nvSpPr>
        <p:spPr>
          <a:xfrm>
            <a:off x="3142437" y="3355763"/>
            <a:ext cx="2022234" cy="492123"/>
          </a:xfrm>
          <a:prstGeom prst="wedgeRoundRectCallout">
            <a:avLst>
              <a:gd name="adj1" fmla="val 22885"/>
              <a:gd name="adj2" fmla="val -80069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>
            <a:solidFill>
              <a:srgbClr val="FFC000"/>
            </a:solidFill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600" b="1" kern="0" dirty="0">
                <a:solidFill>
                  <a:srgbClr val="253746"/>
                </a:solidFill>
                <a:latin typeface="Calibri" panose="020F0502020204030204"/>
              </a:rPr>
              <a:t>6</a:t>
            </a: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x 70p = £4.20</a:t>
            </a:r>
            <a:endParaRPr kumimoji="0" lang="en-GB" sz="1600" b="1" i="1" u="none" strike="noStrike" kern="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8A37AC76-4013-4FA0-9BAD-60837D9D4B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8435862"/>
              </p:ext>
            </p:extLst>
          </p:nvPr>
        </p:nvGraphicFramePr>
        <p:xfrm>
          <a:off x="2771201" y="3967143"/>
          <a:ext cx="2925061" cy="731520"/>
        </p:xfrm>
        <a:graphic>
          <a:graphicData uri="http://schemas.openxmlformats.org/drawingml/2006/table">
            <a:tbl>
              <a:tblPr/>
              <a:tblGrid>
                <a:gridCol w="2925061">
                  <a:extLst>
                    <a:ext uri="{9D8B030D-6E8A-4147-A177-3AD203B41FA5}">
                      <a16:colId xmlns:a16="http://schemas.microsoft.com/office/drawing/2014/main" val="2661363343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371600" algn="l"/>
                      <a:r>
                        <a:rPr lang="en-GB" sz="2400" b="1" dirty="0">
                          <a:solidFill>
                            <a:schemeClr val="accent1"/>
                          </a:solidFill>
                          <a:effectLst/>
                          <a:cs typeface="Calibri" panose="020F0502020204030204" pitchFamily="34" charset="0"/>
                        </a:rPr>
                        <a:t>£ 2 5.7 9</a:t>
                      </a:r>
                      <a:endParaRPr lang="en-GB" sz="2400" b="1" dirty="0">
                        <a:solidFill>
                          <a:schemeClr val="accent1"/>
                        </a:solidFill>
                        <a:effectLst/>
                      </a:endParaRPr>
                    </a:p>
                    <a:p>
                      <a:pPr marL="1371600" algn="l"/>
                      <a:r>
                        <a:rPr lang="en-GB" sz="2400" b="1" dirty="0">
                          <a:solidFill>
                            <a:schemeClr val="accent1"/>
                          </a:solidFill>
                          <a:effectLst/>
                          <a:cs typeface="Calibri" panose="020F0502020204030204" pitchFamily="34" charset="0"/>
                        </a:rPr>
                        <a:t> ×          6</a:t>
                      </a:r>
                      <a:endParaRPr lang="en-GB" sz="2400" b="1" dirty="0">
                        <a:solidFill>
                          <a:schemeClr val="accent1"/>
                        </a:solidFill>
                        <a:effectLst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2200260"/>
                  </a:ext>
                </a:extLst>
              </a:tr>
            </a:tbl>
          </a:graphicData>
        </a:graphic>
      </p:graphicFrame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76E0794-63A4-44B1-8C73-2AADBB896D55}"/>
              </a:ext>
            </a:extLst>
          </p:cNvPr>
          <p:cNvCxnSpPr>
            <a:cxnSpLocks/>
          </p:cNvCxnSpPr>
          <p:nvPr/>
        </p:nvCxnSpPr>
        <p:spPr>
          <a:xfrm>
            <a:off x="4000496" y="5222631"/>
            <a:ext cx="1362808" cy="0"/>
          </a:xfrm>
          <a:prstGeom prst="line">
            <a:avLst/>
          </a:prstGeom>
          <a:noFill/>
          <a:ln w="28575" cap="flat" cmpd="sng" algn="ctr">
            <a:solidFill>
              <a:srgbClr val="4472C4"/>
            </a:solidFill>
            <a:prstDash val="solid"/>
            <a:miter lim="800000"/>
          </a:ln>
          <a:effectLst/>
        </p:spPr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7ADAD807-76F0-4BF1-A09E-DFEFF91BCF52}"/>
              </a:ext>
            </a:extLst>
          </p:cNvPr>
          <p:cNvSpPr txBox="1"/>
          <p:nvPr/>
        </p:nvSpPr>
        <p:spPr>
          <a:xfrm>
            <a:off x="4870937" y="4820583"/>
            <a:ext cx="9495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b="1" kern="0" dirty="0">
                <a:solidFill>
                  <a:srgbClr val="C00000"/>
                </a:solidFill>
              </a:rPr>
              <a:t>5</a:t>
            </a:r>
            <a:endParaRPr kumimoji="0" lang="en-GB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   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FF07E21-A777-4B0A-95ED-143C420E6ECC}"/>
              </a:ext>
            </a:extLst>
          </p:cNvPr>
          <p:cNvSpPr txBox="1"/>
          <p:nvPr/>
        </p:nvSpPr>
        <p:spPr>
          <a:xfrm>
            <a:off x="4609415" y="4808508"/>
            <a:ext cx="9495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b="1" kern="0" dirty="0">
                <a:solidFill>
                  <a:srgbClr val="C00000"/>
                </a:solidFill>
              </a:rPr>
              <a:t>4</a:t>
            </a:r>
            <a:endParaRPr kumimoji="0" lang="en-GB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    7</a:t>
            </a:r>
          </a:p>
        </p:txBody>
      </p:sp>
      <p:sp>
        <p:nvSpPr>
          <p:cNvPr id="20" name="Speech Bubble: Rectangle with Corners Rounded 19">
            <a:extLst>
              <a:ext uri="{FF2B5EF4-FFF2-40B4-BE49-F238E27FC236}">
                <a16:creationId xmlns:a16="http://schemas.microsoft.com/office/drawing/2014/main" id="{8C7B6193-B125-4B5C-846E-BA2D8DD0348C}"/>
              </a:ext>
            </a:extLst>
          </p:cNvPr>
          <p:cNvSpPr/>
          <p:nvPr/>
        </p:nvSpPr>
        <p:spPr>
          <a:xfrm>
            <a:off x="5164252" y="5720013"/>
            <a:ext cx="2216262" cy="492123"/>
          </a:xfrm>
          <a:prstGeom prst="wedgeRoundRectCallout">
            <a:avLst>
              <a:gd name="adj1" fmla="val -55376"/>
              <a:gd name="adj2" fmla="val -72923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>
            <a:solidFill>
              <a:srgbClr val="FFC000"/>
            </a:solidFill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(6 x 70p) + 50p = £4.70</a:t>
            </a:r>
            <a:endParaRPr kumimoji="0" lang="en-GB" sz="1600" b="1" i="1" u="none" strike="noStrike" kern="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Speech Bubble: Rectangle with Corners Rounded 23">
            <a:extLst>
              <a:ext uri="{FF2B5EF4-FFF2-40B4-BE49-F238E27FC236}">
                <a16:creationId xmlns:a16="http://schemas.microsoft.com/office/drawing/2014/main" id="{CE580FDB-7992-4754-B60F-1CF53FA2237F}"/>
              </a:ext>
            </a:extLst>
          </p:cNvPr>
          <p:cNvSpPr/>
          <p:nvPr/>
        </p:nvSpPr>
        <p:spPr>
          <a:xfrm>
            <a:off x="60267" y="4386475"/>
            <a:ext cx="3425784" cy="1128554"/>
          </a:xfrm>
          <a:prstGeom prst="wedgeRoundRectCallout">
            <a:avLst>
              <a:gd name="adj1" fmla="val 34533"/>
              <a:gd name="adj2" fmla="val -97509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>
            <a:solidFill>
              <a:srgbClr val="FFC000"/>
            </a:solidFill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lvl="0" algn="ctr" defTabSz="914400"/>
            <a:r>
              <a:rPr lang="en-GB" sz="1600" b="1" kern="0" dirty="0">
                <a:solidFill>
                  <a:srgbClr val="253746"/>
                </a:solidFill>
              </a:rPr>
              <a:t> Take special care with place value when multiplying with money.</a:t>
            </a:r>
          </a:p>
          <a:p>
            <a:pPr lvl="0" algn="ctr" defTabSz="914400"/>
            <a:r>
              <a:rPr lang="en-GB" sz="1600" b="1" kern="0" dirty="0">
                <a:solidFill>
                  <a:srgbClr val="253746"/>
                </a:solidFill>
              </a:rPr>
              <a:t>It is particularly helpful to estimate first…</a:t>
            </a:r>
            <a:endParaRPr kumimoji="0" lang="en-GB" sz="1600" b="1" i="1" u="none" strike="noStrike" kern="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Arrow: Pentagon 24">
            <a:extLst>
              <a:ext uri="{FF2B5EF4-FFF2-40B4-BE49-F238E27FC236}">
                <a16:creationId xmlns:a16="http://schemas.microsoft.com/office/drawing/2014/main" id="{E395F608-FC82-4141-9760-053E4A313FEA}"/>
              </a:ext>
            </a:extLst>
          </p:cNvPr>
          <p:cNvSpPr/>
          <p:nvPr/>
        </p:nvSpPr>
        <p:spPr>
          <a:xfrm rot="16200000">
            <a:off x="5722964" y="3415848"/>
            <a:ext cx="1544129" cy="1021500"/>
          </a:xfrm>
          <a:prstGeom prst="homePlate">
            <a:avLst>
              <a:gd name="adj" fmla="val 34253"/>
            </a:avLst>
          </a:prstGeom>
          <a:solidFill>
            <a:srgbClr val="FFC000">
              <a:lumMod val="40000"/>
              <a:lumOff val="60000"/>
            </a:srgbClr>
          </a:solidFill>
          <a:ln>
            <a:solidFill>
              <a:srgbClr val="FFC000"/>
            </a:solidFill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vert="vert" rtlCol="0" anchor="ctr"/>
          <a:lstStyle/>
          <a:p>
            <a:pPr lvl="0" algn="ctr" defTabSz="914400">
              <a:defRPr/>
            </a:pPr>
            <a:r>
              <a:rPr lang="en-GB" sz="1600" b="1" kern="0" dirty="0">
                <a:solidFill>
                  <a:srgbClr val="253746"/>
                </a:solidFill>
              </a:rPr>
              <a:t>Add the pounds, then the pence.</a:t>
            </a:r>
            <a:endParaRPr lang="en-GB" sz="1600" b="1" i="1" kern="0" dirty="0">
              <a:solidFill>
                <a:srgbClr val="2537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0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8" grpId="0"/>
      <p:bldP spid="9" grpId="0"/>
      <p:bldP spid="11" grpId="0"/>
      <p:bldP spid="13" grpId="0"/>
      <p:bldP spid="14" grpId="0"/>
      <p:bldP spid="15" grpId="0" animBg="1"/>
      <p:bldP spid="18" grpId="0"/>
      <p:bldP spid="19" grpId="0"/>
      <p:bldP spid="20" grpId="0" animBg="1"/>
      <p:bldP spid="24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>
            <a:extLst>
              <a:ext uri="{FF2B5EF4-FFF2-40B4-BE49-F238E27FC236}">
                <a16:creationId xmlns:a16="http://schemas.microsoft.com/office/drawing/2014/main" id="{B73D5564-F35B-4125-93E0-5DB405B07300}"/>
              </a:ext>
            </a:extLst>
          </p:cNvPr>
          <p:cNvSpPr txBox="1"/>
          <p:nvPr/>
        </p:nvSpPr>
        <p:spPr>
          <a:xfrm>
            <a:off x="4421724" y="4724916"/>
            <a:ext cx="9495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b="1" kern="0" noProof="0" dirty="0">
                <a:solidFill>
                  <a:srgbClr val="C00000"/>
                </a:solidFill>
              </a:rPr>
              <a:t>3</a:t>
            </a:r>
            <a:endParaRPr kumimoji="0" lang="en-GB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   1.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E2A218C-4FDD-44BF-A3DE-94AFD0AABCEE}"/>
              </a:ext>
            </a:extLst>
          </p:cNvPr>
          <p:cNvSpPr txBox="1"/>
          <p:nvPr/>
        </p:nvSpPr>
        <p:spPr>
          <a:xfrm>
            <a:off x="4644974" y="4724230"/>
            <a:ext cx="9495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b="1" kern="0" noProof="0" dirty="0">
                <a:solidFill>
                  <a:srgbClr val="C00000"/>
                </a:solidFill>
              </a:rPr>
              <a:t>3</a:t>
            </a:r>
            <a:endParaRPr kumimoji="0" lang="en-GB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   1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5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17F5FF-A00D-477F-A602-C1A0F32A09C7}"/>
              </a:ext>
            </a:extLst>
          </p:cNvPr>
          <p:cNvSpPr txBox="1"/>
          <p:nvPr/>
        </p:nvSpPr>
        <p:spPr>
          <a:xfrm>
            <a:off x="453596" y="762471"/>
            <a:ext cx="787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253746"/>
                </a:solidFill>
              </a:rPr>
              <a:t>A shop sells 7 pairs of jeans, each priced £34.45. </a:t>
            </a:r>
          </a:p>
          <a:p>
            <a:r>
              <a:rPr lang="en-GB" sz="2400" b="1" dirty="0">
                <a:solidFill>
                  <a:srgbClr val="253746"/>
                </a:solidFill>
              </a:rPr>
              <a:t>We are going to find the total amount.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0A25D72-2BA3-4C4C-8731-2F06DB1FEFD2}"/>
              </a:ext>
            </a:extLst>
          </p:cNvPr>
          <p:cNvGrpSpPr/>
          <p:nvPr/>
        </p:nvGrpSpPr>
        <p:grpSpPr>
          <a:xfrm>
            <a:off x="6286106" y="1203615"/>
            <a:ext cx="2404298" cy="637440"/>
            <a:chOff x="1167141" y="1074204"/>
            <a:chExt cx="3205731" cy="721769"/>
          </a:xfrm>
        </p:grpSpPr>
        <p:sp>
          <p:nvSpPr>
            <p:cNvPr id="7" name="Speech Bubble: Rectangle with Corners Rounded 6">
              <a:extLst>
                <a:ext uri="{FF2B5EF4-FFF2-40B4-BE49-F238E27FC236}">
                  <a16:creationId xmlns:a16="http://schemas.microsoft.com/office/drawing/2014/main" id="{5B2918A9-4700-424F-98EC-8CF37F45CF45}"/>
                </a:ext>
              </a:extLst>
            </p:cNvPr>
            <p:cNvSpPr/>
            <p:nvPr/>
          </p:nvSpPr>
          <p:spPr>
            <a:xfrm>
              <a:off x="1167141" y="1074204"/>
              <a:ext cx="3205731" cy="721769"/>
            </a:xfrm>
            <a:prstGeom prst="wedgeRoundRectCallout">
              <a:avLst>
                <a:gd name="adj1" fmla="val -77370"/>
                <a:gd name="adj2" fmla="val -34662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What would be a good estimate?</a:t>
              </a:r>
              <a:endPara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A4EE350-71E0-41C0-AFCE-40BB46C90D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064951" y="1175155"/>
              <a:ext cx="307921" cy="519867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5D756F6-9539-4281-A3CC-426F94986991}"/>
              </a:ext>
            </a:extLst>
          </p:cNvPr>
          <p:cNvSpPr txBox="1"/>
          <p:nvPr/>
        </p:nvSpPr>
        <p:spPr>
          <a:xfrm>
            <a:off x="453596" y="1668761"/>
            <a:ext cx="1923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b="1" kern="0" dirty="0">
                <a:solidFill>
                  <a:srgbClr val="4472C4"/>
                </a:solidFill>
              </a:rPr>
              <a:t>7</a:t>
            </a: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 x £34.45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65DDE5FC-09F4-4451-8561-B3FB2F2BB7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6566791"/>
              </p:ext>
            </p:extLst>
          </p:nvPr>
        </p:nvGraphicFramePr>
        <p:xfrm>
          <a:off x="1806007" y="2265808"/>
          <a:ext cx="5169179" cy="93101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02533">
                  <a:extLst>
                    <a:ext uri="{9D8B030D-6E8A-4147-A177-3AD203B41FA5}">
                      <a16:colId xmlns:a16="http://schemas.microsoft.com/office/drawing/2014/main" val="221850294"/>
                    </a:ext>
                  </a:extLst>
                </a:gridCol>
                <a:gridCol w="930773">
                  <a:extLst>
                    <a:ext uri="{9D8B030D-6E8A-4147-A177-3AD203B41FA5}">
                      <a16:colId xmlns:a16="http://schemas.microsoft.com/office/drawing/2014/main" val="3648158605"/>
                    </a:ext>
                  </a:extLst>
                </a:gridCol>
                <a:gridCol w="930773">
                  <a:extLst>
                    <a:ext uri="{9D8B030D-6E8A-4147-A177-3AD203B41FA5}">
                      <a16:colId xmlns:a16="http://schemas.microsoft.com/office/drawing/2014/main" val="2053724814"/>
                    </a:ext>
                  </a:extLst>
                </a:gridCol>
                <a:gridCol w="930773">
                  <a:extLst>
                    <a:ext uri="{9D8B030D-6E8A-4147-A177-3AD203B41FA5}">
                      <a16:colId xmlns:a16="http://schemas.microsoft.com/office/drawing/2014/main" val="3516999875"/>
                    </a:ext>
                  </a:extLst>
                </a:gridCol>
                <a:gridCol w="930773">
                  <a:extLst>
                    <a:ext uri="{9D8B030D-6E8A-4147-A177-3AD203B41FA5}">
                      <a16:colId xmlns:a16="http://schemas.microsoft.com/office/drawing/2014/main" val="2699208790"/>
                    </a:ext>
                  </a:extLst>
                </a:gridCol>
                <a:gridCol w="1043554">
                  <a:extLst>
                    <a:ext uri="{9D8B030D-6E8A-4147-A177-3AD203B41FA5}">
                      <a16:colId xmlns:a16="http://schemas.microsoft.com/office/drawing/2014/main" val="4135315821"/>
                    </a:ext>
                  </a:extLst>
                </a:gridCol>
              </a:tblGrid>
              <a:tr h="3102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×</a:t>
                      </a:r>
                      <a:endParaRPr lang="en-GB" sz="2400" b="1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£30</a:t>
                      </a:r>
                      <a:endParaRPr lang="en-GB" sz="2400" b="1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£4</a:t>
                      </a:r>
                      <a:endParaRPr lang="en-GB" sz="2400" b="1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40p</a:t>
                      </a:r>
                      <a:endParaRPr lang="en-GB" sz="2400" b="1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5p</a:t>
                      </a:r>
                      <a:endParaRPr lang="en-GB" sz="2400" b="1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GB" sz="2400" b="1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985510"/>
                  </a:ext>
                </a:extLst>
              </a:tr>
              <a:tr h="5103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chemeClr val="accent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</a:t>
                      </a:r>
                      <a:endParaRPr lang="en-GB" sz="2400" b="1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GB" sz="2400" b="1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GB" sz="2400" b="1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GB" sz="2400" b="1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GB" sz="2400" b="1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GB" sz="24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3516274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AE1FF68-F481-4763-AFC9-786790413617}"/>
              </a:ext>
            </a:extLst>
          </p:cNvPr>
          <p:cNvSpPr txBox="1"/>
          <p:nvPr/>
        </p:nvSpPr>
        <p:spPr>
          <a:xfrm>
            <a:off x="2168814" y="2679997"/>
            <a:ext cx="973623" cy="492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400"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>
                <a:solidFill>
                  <a:srgbClr val="C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£210</a:t>
            </a:r>
            <a:endParaRPr lang="en-GB" sz="2400" b="1" dirty="0">
              <a:solidFill>
                <a:srgbClr val="C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CFBB417-863E-4810-B173-7B02C619816F}"/>
              </a:ext>
            </a:extLst>
          </p:cNvPr>
          <p:cNvSpPr/>
          <p:nvPr/>
        </p:nvSpPr>
        <p:spPr>
          <a:xfrm>
            <a:off x="3440868" y="2679997"/>
            <a:ext cx="651139" cy="4921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4400"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>
                <a:solidFill>
                  <a:srgbClr val="C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£28</a:t>
            </a:r>
            <a:endParaRPr lang="en-GB" sz="2400" b="1" dirty="0">
              <a:solidFill>
                <a:srgbClr val="C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7926C0C-F1C7-4132-8869-D6D74DAD46DD}"/>
              </a:ext>
            </a:extLst>
          </p:cNvPr>
          <p:cNvSpPr/>
          <p:nvPr/>
        </p:nvSpPr>
        <p:spPr>
          <a:xfrm>
            <a:off x="4153193" y="2662412"/>
            <a:ext cx="888384" cy="4921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4400"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>
                <a:solidFill>
                  <a:srgbClr val="C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£2.80</a:t>
            </a:r>
            <a:endParaRPr lang="en-GB" sz="2400" b="1" dirty="0">
              <a:solidFill>
                <a:srgbClr val="C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A372EDA-B4DD-4BC0-B3F6-D4749D8780E5}"/>
              </a:ext>
            </a:extLst>
          </p:cNvPr>
          <p:cNvSpPr/>
          <p:nvPr/>
        </p:nvSpPr>
        <p:spPr>
          <a:xfrm>
            <a:off x="5296824" y="2662412"/>
            <a:ext cx="660758" cy="4921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4400"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>
                <a:solidFill>
                  <a:srgbClr val="C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35p</a:t>
            </a:r>
            <a:endParaRPr lang="en-GB" sz="2400" b="1" dirty="0">
              <a:solidFill>
                <a:srgbClr val="C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B3E30B2-E8CD-4080-AC46-1C39D19F43AD}"/>
              </a:ext>
            </a:extLst>
          </p:cNvPr>
          <p:cNvSpPr/>
          <p:nvPr/>
        </p:nvSpPr>
        <p:spPr>
          <a:xfrm>
            <a:off x="5874144" y="2662412"/>
            <a:ext cx="1199367" cy="4921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4400"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>
                <a:solidFill>
                  <a:srgbClr val="C0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£241.15</a:t>
            </a:r>
            <a:endParaRPr lang="en-GB" sz="2400" b="1" dirty="0">
              <a:solidFill>
                <a:srgbClr val="C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Speech Bubble: Rectangle with Corners Rounded 17">
            <a:extLst>
              <a:ext uri="{FF2B5EF4-FFF2-40B4-BE49-F238E27FC236}">
                <a16:creationId xmlns:a16="http://schemas.microsoft.com/office/drawing/2014/main" id="{BCE665EB-D889-4129-A65D-9B05DC21EF90}"/>
              </a:ext>
            </a:extLst>
          </p:cNvPr>
          <p:cNvSpPr/>
          <p:nvPr/>
        </p:nvSpPr>
        <p:spPr>
          <a:xfrm>
            <a:off x="3142437" y="3355763"/>
            <a:ext cx="2022234" cy="492123"/>
          </a:xfrm>
          <a:prstGeom prst="wedgeRoundRectCallout">
            <a:avLst>
              <a:gd name="adj1" fmla="val 22885"/>
              <a:gd name="adj2" fmla="val -80069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>
            <a:solidFill>
              <a:srgbClr val="FFC000"/>
            </a:solidFill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600" b="1" kern="0" noProof="0" dirty="0">
                <a:solidFill>
                  <a:srgbClr val="253746"/>
                </a:solidFill>
                <a:latin typeface="Calibri" panose="020F0502020204030204"/>
              </a:rPr>
              <a:t>7</a:t>
            </a: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x 40p = £2.80</a:t>
            </a:r>
            <a:endParaRPr kumimoji="0" lang="en-GB" sz="1600" b="1" i="1" u="none" strike="noStrike" kern="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9F93E929-DEF8-451B-BA50-EC286793B4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1644315"/>
              </p:ext>
            </p:extLst>
          </p:nvPr>
        </p:nvGraphicFramePr>
        <p:xfrm>
          <a:off x="2771201" y="3967143"/>
          <a:ext cx="2925061" cy="731520"/>
        </p:xfrm>
        <a:graphic>
          <a:graphicData uri="http://schemas.openxmlformats.org/drawingml/2006/table">
            <a:tbl>
              <a:tblPr/>
              <a:tblGrid>
                <a:gridCol w="2925061">
                  <a:extLst>
                    <a:ext uri="{9D8B030D-6E8A-4147-A177-3AD203B41FA5}">
                      <a16:colId xmlns:a16="http://schemas.microsoft.com/office/drawing/2014/main" val="2661363343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371600" algn="l"/>
                      <a:r>
                        <a:rPr lang="en-GB" sz="2400" b="1" dirty="0">
                          <a:solidFill>
                            <a:schemeClr val="accent1"/>
                          </a:solidFill>
                          <a:effectLst/>
                          <a:cs typeface="Calibri" panose="020F0502020204030204" pitchFamily="34" charset="0"/>
                        </a:rPr>
                        <a:t>£ 3 4.4 5</a:t>
                      </a:r>
                      <a:endParaRPr lang="en-GB" sz="2400" b="1" dirty="0">
                        <a:solidFill>
                          <a:schemeClr val="accent1"/>
                        </a:solidFill>
                        <a:effectLst/>
                      </a:endParaRPr>
                    </a:p>
                    <a:p>
                      <a:pPr marL="1371600" algn="l"/>
                      <a:r>
                        <a:rPr lang="en-GB" sz="2400" b="1" dirty="0">
                          <a:solidFill>
                            <a:schemeClr val="accent1"/>
                          </a:solidFill>
                          <a:effectLst/>
                          <a:cs typeface="Calibri" panose="020F0502020204030204" pitchFamily="34" charset="0"/>
                        </a:rPr>
                        <a:t> ×          7</a:t>
                      </a:r>
                      <a:endParaRPr lang="en-GB" sz="2400" b="1" dirty="0">
                        <a:solidFill>
                          <a:schemeClr val="accent1"/>
                        </a:solidFill>
                        <a:effectLst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2200260"/>
                  </a:ext>
                </a:extLst>
              </a:tr>
            </a:tbl>
          </a:graphicData>
        </a:graphic>
      </p:graphicFrame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121EC6E-087D-4EAA-85E1-43A002B7AD81}"/>
              </a:ext>
            </a:extLst>
          </p:cNvPr>
          <p:cNvCxnSpPr>
            <a:cxnSpLocks/>
          </p:cNvCxnSpPr>
          <p:nvPr/>
        </p:nvCxnSpPr>
        <p:spPr>
          <a:xfrm>
            <a:off x="4082139" y="5140984"/>
            <a:ext cx="1362808" cy="0"/>
          </a:xfrm>
          <a:prstGeom prst="line">
            <a:avLst/>
          </a:prstGeom>
          <a:noFill/>
          <a:ln w="28575" cap="flat" cmpd="sng" algn="ctr">
            <a:solidFill>
              <a:srgbClr val="4472C4"/>
            </a:solidFill>
            <a:prstDash val="solid"/>
            <a:miter lim="800000"/>
          </a:ln>
          <a:effectLst/>
        </p:spPr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003BC082-A5E5-438C-BFEC-3A86115A47AC}"/>
              </a:ext>
            </a:extLst>
          </p:cNvPr>
          <p:cNvSpPr txBox="1"/>
          <p:nvPr/>
        </p:nvSpPr>
        <p:spPr>
          <a:xfrm>
            <a:off x="4888518" y="4725486"/>
            <a:ext cx="9495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b="1" kern="0" noProof="0" dirty="0">
                <a:solidFill>
                  <a:srgbClr val="C00000"/>
                </a:solidFill>
              </a:rPr>
              <a:t>3</a:t>
            </a:r>
            <a:endParaRPr kumimoji="0" lang="en-GB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   5</a:t>
            </a:r>
          </a:p>
        </p:txBody>
      </p:sp>
      <p:sp>
        <p:nvSpPr>
          <p:cNvPr id="23" name="Speech Bubble: Rectangle with Corners Rounded 22">
            <a:extLst>
              <a:ext uri="{FF2B5EF4-FFF2-40B4-BE49-F238E27FC236}">
                <a16:creationId xmlns:a16="http://schemas.microsoft.com/office/drawing/2014/main" id="{BB02338F-CB77-46C8-8064-94422435AA0E}"/>
              </a:ext>
            </a:extLst>
          </p:cNvPr>
          <p:cNvSpPr/>
          <p:nvPr/>
        </p:nvSpPr>
        <p:spPr>
          <a:xfrm>
            <a:off x="5164252" y="5720013"/>
            <a:ext cx="2022234" cy="492123"/>
          </a:xfrm>
          <a:prstGeom prst="wedgeRoundRectCallout">
            <a:avLst>
              <a:gd name="adj1" fmla="val -55376"/>
              <a:gd name="adj2" fmla="val -72923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>
            <a:solidFill>
              <a:srgbClr val="FFC000"/>
            </a:solidFill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600" b="1" kern="0" dirty="0">
                <a:solidFill>
                  <a:srgbClr val="253746"/>
                </a:solidFill>
                <a:latin typeface="Calibri" panose="020F0502020204030204"/>
              </a:rPr>
              <a:t>7</a:t>
            </a: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x 40p + 30p = £3.10</a:t>
            </a:r>
            <a:endParaRPr kumimoji="0" lang="en-GB" sz="1600" b="1" i="1" u="none" strike="noStrike" kern="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A5D8041-3291-468C-9FF0-E2A9E1861DA0}"/>
              </a:ext>
            </a:extLst>
          </p:cNvPr>
          <p:cNvSpPr txBox="1"/>
          <p:nvPr/>
        </p:nvSpPr>
        <p:spPr>
          <a:xfrm flipH="1">
            <a:off x="3693637" y="4723468"/>
            <a:ext cx="12156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    £ 2 4</a:t>
            </a:r>
          </a:p>
        </p:txBody>
      </p:sp>
      <p:sp>
        <p:nvSpPr>
          <p:cNvPr id="26" name="Speech Bubble: Rectangle with Corners Rounded 25">
            <a:extLst>
              <a:ext uri="{FF2B5EF4-FFF2-40B4-BE49-F238E27FC236}">
                <a16:creationId xmlns:a16="http://schemas.microsoft.com/office/drawing/2014/main" id="{AC982203-FCFD-4FF6-8CEE-702F7DB62A99}"/>
              </a:ext>
            </a:extLst>
          </p:cNvPr>
          <p:cNvSpPr/>
          <p:nvPr/>
        </p:nvSpPr>
        <p:spPr>
          <a:xfrm>
            <a:off x="6228537" y="3408207"/>
            <a:ext cx="2022234" cy="492123"/>
          </a:xfrm>
          <a:prstGeom prst="wedgeRoundRectCallout">
            <a:avLst>
              <a:gd name="adj1" fmla="val -34506"/>
              <a:gd name="adj2" fmla="val -87216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>
            <a:solidFill>
              <a:srgbClr val="FFC000"/>
            </a:solidFill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Add the pounds, and then the pence.</a:t>
            </a:r>
            <a:endParaRPr kumimoji="0" lang="en-GB" sz="1600" b="1" i="1" u="none" strike="noStrike" kern="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0447021-04CB-4948-8853-06DE5E17DA4E}"/>
              </a:ext>
            </a:extLst>
          </p:cNvPr>
          <p:cNvGrpSpPr/>
          <p:nvPr/>
        </p:nvGrpSpPr>
        <p:grpSpPr>
          <a:xfrm>
            <a:off x="525484" y="4281967"/>
            <a:ext cx="2404298" cy="741397"/>
            <a:chOff x="1167141" y="956494"/>
            <a:chExt cx="3205731" cy="839479"/>
          </a:xfrm>
        </p:grpSpPr>
        <p:sp>
          <p:nvSpPr>
            <p:cNvPr id="29" name="Speech Bubble: Rectangle with Corners Rounded 28">
              <a:extLst>
                <a:ext uri="{FF2B5EF4-FFF2-40B4-BE49-F238E27FC236}">
                  <a16:creationId xmlns:a16="http://schemas.microsoft.com/office/drawing/2014/main" id="{02E8ADCF-CE7B-4C14-AC69-8D57E15CB3F0}"/>
                </a:ext>
              </a:extLst>
            </p:cNvPr>
            <p:cNvSpPr/>
            <p:nvPr/>
          </p:nvSpPr>
          <p:spPr>
            <a:xfrm>
              <a:off x="1167141" y="1074204"/>
              <a:ext cx="3205731" cy="721769"/>
            </a:xfrm>
            <a:prstGeom prst="wedgeRoundRectCallout">
              <a:avLst>
                <a:gd name="adj1" fmla="val 57855"/>
                <a:gd name="adj2" fmla="val 90192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1600" b="1" kern="0" dirty="0">
                  <a:solidFill>
                    <a:srgbClr val="253746"/>
                  </a:solidFill>
                  <a:latin typeface="Calibri" panose="020F0502020204030204"/>
                </a:rPr>
                <a:t>Does this answer look about right?</a:t>
              </a:r>
              <a:endPara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30FD9293-0555-405A-9D84-8765B33361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44284" y="956494"/>
              <a:ext cx="307921" cy="5198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71001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2" grpId="0"/>
      <p:bldP spid="13" grpId="0"/>
      <p:bldP spid="14" grpId="0"/>
      <p:bldP spid="15" grpId="0"/>
      <p:bldP spid="16" grpId="0"/>
      <p:bldP spid="17" grpId="0"/>
      <p:bldP spid="18" grpId="0" animBg="1"/>
      <p:bldP spid="21" grpId="0"/>
      <p:bldP spid="23" grpId="0" animBg="1"/>
      <p:bldP spid="25" grpId="0"/>
      <p:bldP spid="26" grpId="0" animBg="1"/>
    </p:bldLst>
  </p:timing>
</p:sld>
</file>

<file path=ppt/theme/theme1.xml><?xml version="1.0" encoding="utf-8"?>
<a:theme xmlns:a="http://schemas.openxmlformats.org/drawingml/2006/main" name="1_Office Theme">
  <a:themeElements>
    <a:clrScheme name="Custom 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EA760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1960</TotalTime>
  <Words>219</Words>
  <Application>Microsoft Office PowerPoint</Application>
  <PresentationFormat>On-screen Show (4:3)</PresentationFormat>
  <Paragraphs>66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1_Office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PC</dc:creator>
  <cp:lastModifiedBy>CBranson</cp:lastModifiedBy>
  <cp:revision>183</cp:revision>
  <dcterms:created xsi:type="dcterms:W3CDTF">2018-09-13T11:08:58Z</dcterms:created>
  <dcterms:modified xsi:type="dcterms:W3CDTF">2020-04-20T12:03:53Z</dcterms:modified>
</cp:coreProperties>
</file>