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415" r:id="rId3"/>
    <p:sldId id="258" r:id="rId4"/>
    <p:sldId id="377" r:id="rId5"/>
    <p:sldId id="380" r:id="rId6"/>
    <p:sldId id="356" r:id="rId7"/>
    <p:sldId id="257" r:id="rId8"/>
    <p:sldId id="259" r:id="rId9"/>
    <p:sldId id="366" r:id="rId10"/>
    <p:sldId id="416" r:id="rId11"/>
    <p:sldId id="417" r:id="rId12"/>
    <p:sldId id="418" r:id="rId13"/>
    <p:sldId id="419" r:id="rId14"/>
    <p:sldId id="421" r:id="rId15"/>
    <p:sldId id="420" r:id="rId16"/>
    <p:sldId id="422" r:id="rId17"/>
    <p:sldId id="423" r:id="rId18"/>
    <p:sldId id="425" r:id="rId19"/>
    <p:sldId id="424" r:id="rId20"/>
    <p:sldId id="427" r:id="rId21"/>
    <p:sldId id="426" r:id="rId22"/>
    <p:sldId id="428" r:id="rId23"/>
    <p:sldId id="429" r:id="rId24"/>
    <p:sldId id="431" r:id="rId25"/>
    <p:sldId id="432" r:id="rId26"/>
    <p:sldId id="433" r:id="rId27"/>
    <p:sldId id="260" r:id="rId28"/>
    <p:sldId id="317"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FF99"/>
    <a:srgbClr val="CC0066"/>
    <a:srgbClr val="00FFCC"/>
    <a:srgbClr val="66FF99"/>
    <a:srgbClr val="991E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00" autoAdjust="0"/>
    <p:restoredTop sz="94660"/>
  </p:normalViewPr>
  <p:slideViewPr>
    <p:cSldViewPr>
      <p:cViewPr varScale="1">
        <p:scale>
          <a:sx n="69" d="100"/>
          <a:sy n="69" d="100"/>
        </p:scale>
        <p:origin x="1542" y="6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3B5DAD-C969-48E0-9F3A-16B593049C7F}" type="datetimeFigureOut">
              <a:rPr lang="en-GB" smtClean="0"/>
              <a:t>03/07/2020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6B2A56-8029-4595-AFBE-624C4064CACF}" type="slidenum">
              <a:rPr lang="en-GB" smtClean="0"/>
              <a:t>‹#›</a:t>
            </a:fld>
            <a:endParaRPr lang="en-GB"/>
          </a:p>
        </p:txBody>
      </p:sp>
    </p:spTree>
    <p:extLst>
      <p:ext uri="{BB962C8B-B14F-4D97-AF65-F5344CB8AC3E}">
        <p14:creationId xmlns:p14="http://schemas.microsoft.com/office/powerpoint/2010/main" val="1253625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12229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4275034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008518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202537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C87822-743B-4C78-87E2-CDD1B74BF785}" type="datetimeFigureOut">
              <a:rPr lang="en-GB" smtClean="0"/>
              <a:t>03/07/2020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414009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BC87822-743B-4C78-87E2-CDD1B74BF785}" type="datetimeFigureOut">
              <a:rPr lang="en-GB" smtClean="0"/>
              <a:t>03/07/2020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8449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BC87822-743B-4C78-87E2-CDD1B74BF785}" type="datetimeFigureOut">
              <a:rPr lang="en-GB" smtClean="0"/>
              <a:t>03/07/2020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796863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BC87822-743B-4C78-87E2-CDD1B74BF785}" type="datetimeFigureOut">
              <a:rPr lang="en-GB" smtClean="0"/>
              <a:t>03/07/2020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42904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C87822-743B-4C78-87E2-CDD1B74BF785}" type="datetimeFigureOut">
              <a:rPr lang="en-GB" smtClean="0"/>
              <a:t>03/07/2020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813970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03/07/2020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06007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03/07/2020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595170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87822-743B-4C78-87E2-CDD1B74BF785}" type="datetimeFigureOut">
              <a:rPr lang="en-GB" smtClean="0"/>
              <a:t>03/07/2020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38D792-C29C-463B-8C17-649AA043D399}" type="slidenum">
              <a:rPr lang="en-GB" smtClean="0"/>
              <a:t>‹#›</a:t>
            </a:fld>
            <a:endParaRPr lang="en-GB"/>
          </a:p>
        </p:txBody>
      </p:sp>
    </p:spTree>
    <p:extLst>
      <p:ext uri="{BB962C8B-B14F-4D97-AF65-F5344CB8AC3E}">
        <p14:creationId xmlns:p14="http://schemas.microsoft.com/office/powerpoint/2010/main" val="4134809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youtube.com/watch?v=3_7jHCEMxZY"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www.youtube.com/watch?v=RB_5tGsvEBQ"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www.youtube.com/watch?v=WfmTrw3X8-w"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132856"/>
            <a:ext cx="7772400" cy="1470025"/>
          </a:xfrm>
        </p:spPr>
        <p:txBody>
          <a:bodyPr/>
          <a:lstStyle/>
          <a:p>
            <a:r>
              <a:rPr lang="en-GB" b="1" dirty="0">
                <a:solidFill>
                  <a:srgbClr val="0000CC"/>
                </a:solidFill>
              </a:rPr>
              <a:t>ENGLISH LESSONS MONDAY 6</a:t>
            </a:r>
            <a:r>
              <a:rPr lang="en-GB" b="1" baseline="30000" dirty="0">
                <a:solidFill>
                  <a:srgbClr val="0000CC"/>
                </a:solidFill>
              </a:rPr>
              <a:t>th</a:t>
            </a:r>
            <a:r>
              <a:rPr lang="en-GB" b="1" dirty="0">
                <a:solidFill>
                  <a:srgbClr val="0000CC"/>
                </a:solidFill>
              </a:rPr>
              <a:t> JULY TO FRIDAY 10</a:t>
            </a:r>
            <a:r>
              <a:rPr lang="en-GB" b="1" baseline="30000" dirty="0">
                <a:solidFill>
                  <a:srgbClr val="0000CC"/>
                </a:solidFill>
              </a:rPr>
              <a:t>th</a:t>
            </a:r>
            <a:r>
              <a:rPr lang="en-GB" b="1" dirty="0">
                <a:solidFill>
                  <a:srgbClr val="0000CC"/>
                </a:solidFill>
              </a:rPr>
              <a:t> JULY</a:t>
            </a:r>
          </a:p>
        </p:txBody>
      </p:sp>
    </p:spTree>
    <p:extLst>
      <p:ext uri="{BB962C8B-B14F-4D97-AF65-F5344CB8AC3E}">
        <p14:creationId xmlns:p14="http://schemas.microsoft.com/office/powerpoint/2010/main" val="1123055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D4B9E-7A5D-4771-8D9E-333E77EFC57F}"/>
              </a:ext>
            </a:extLst>
          </p:cNvPr>
          <p:cNvSpPr>
            <a:spLocks noGrp="1"/>
          </p:cNvSpPr>
          <p:nvPr>
            <p:ph type="title"/>
          </p:nvPr>
        </p:nvSpPr>
        <p:spPr/>
        <p:txBody>
          <a:bodyPr/>
          <a:lstStyle/>
          <a:p>
            <a:r>
              <a:rPr lang="en-GB" dirty="0">
                <a:solidFill>
                  <a:srgbClr val="0000CC"/>
                </a:solidFill>
              </a:rPr>
              <a:t>Edward Lear </a:t>
            </a:r>
          </a:p>
        </p:txBody>
      </p:sp>
      <p:sp>
        <p:nvSpPr>
          <p:cNvPr id="3" name="Content Placeholder 2">
            <a:extLst>
              <a:ext uri="{FF2B5EF4-FFF2-40B4-BE49-F238E27FC236}">
                <a16:creationId xmlns:a16="http://schemas.microsoft.com/office/drawing/2014/main" id="{8EC57828-3292-4510-888C-175E56ED684B}"/>
              </a:ext>
            </a:extLst>
          </p:cNvPr>
          <p:cNvSpPr>
            <a:spLocks noGrp="1"/>
          </p:cNvSpPr>
          <p:nvPr>
            <p:ph idx="1"/>
          </p:nvPr>
        </p:nvSpPr>
        <p:spPr/>
        <p:txBody>
          <a:bodyPr>
            <a:normAutofit fontScale="85000" lnSpcReduction="10000"/>
          </a:bodyPr>
          <a:lstStyle/>
          <a:p>
            <a:pPr marL="0" indent="0">
              <a:buNone/>
            </a:pPr>
            <a:r>
              <a:rPr lang="en-GB" dirty="0">
                <a:solidFill>
                  <a:srgbClr val="0000CC"/>
                </a:solidFill>
              </a:rPr>
              <a:t>Edward Lear wrote a number of famous poems such as: </a:t>
            </a:r>
          </a:p>
          <a:p>
            <a:r>
              <a:rPr lang="en-GB" dirty="0">
                <a:solidFill>
                  <a:srgbClr val="0000CC"/>
                </a:solidFill>
              </a:rPr>
              <a:t>The Owl and the Pussycat</a:t>
            </a:r>
          </a:p>
          <a:p>
            <a:r>
              <a:rPr lang="en-GB" dirty="0">
                <a:solidFill>
                  <a:srgbClr val="0000CC"/>
                </a:solidFill>
              </a:rPr>
              <a:t>The </a:t>
            </a:r>
            <a:r>
              <a:rPr lang="en-GB" dirty="0" err="1">
                <a:solidFill>
                  <a:srgbClr val="0000CC"/>
                </a:solidFill>
              </a:rPr>
              <a:t>Jumblies</a:t>
            </a:r>
            <a:endParaRPr lang="en-GB" dirty="0">
              <a:solidFill>
                <a:srgbClr val="0000CC"/>
              </a:solidFill>
            </a:endParaRPr>
          </a:p>
          <a:p>
            <a:r>
              <a:rPr lang="en-GB" dirty="0">
                <a:solidFill>
                  <a:srgbClr val="0000CC"/>
                </a:solidFill>
              </a:rPr>
              <a:t>The </a:t>
            </a:r>
            <a:r>
              <a:rPr lang="en-GB" dirty="0" err="1">
                <a:solidFill>
                  <a:srgbClr val="0000CC"/>
                </a:solidFill>
              </a:rPr>
              <a:t>Pobble</a:t>
            </a:r>
            <a:r>
              <a:rPr lang="en-GB" dirty="0">
                <a:solidFill>
                  <a:srgbClr val="0000CC"/>
                </a:solidFill>
              </a:rPr>
              <a:t> who has no Toes</a:t>
            </a:r>
          </a:p>
          <a:p>
            <a:pPr marL="0" indent="0">
              <a:buNone/>
            </a:pPr>
            <a:endParaRPr lang="en-GB" dirty="0">
              <a:solidFill>
                <a:srgbClr val="0000CC"/>
              </a:solidFill>
            </a:endParaRPr>
          </a:p>
          <a:p>
            <a:pPr marL="0" indent="0">
              <a:buNone/>
            </a:pPr>
            <a:r>
              <a:rPr lang="en-GB" dirty="0">
                <a:solidFill>
                  <a:srgbClr val="0000CC"/>
                </a:solidFill>
              </a:rPr>
              <a:t>He made up silly poems to entertain children. He wrote them at a time when children didn’t have many toys and before television existed. He is also well-known for writing many limericks – a form of short nonsense poem.</a:t>
            </a:r>
          </a:p>
          <a:p>
            <a:pPr marL="0" indent="0">
              <a:buNone/>
            </a:pPr>
            <a:endParaRPr lang="en-GB" dirty="0">
              <a:solidFill>
                <a:srgbClr val="0000CC"/>
              </a:solidFill>
            </a:endParaRPr>
          </a:p>
        </p:txBody>
      </p:sp>
    </p:spTree>
    <p:extLst>
      <p:ext uri="{BB962C8B-B14F-4D97-AF65-F5344CB8AC3E}">
        <p14:creationId xmlns:p14="http://schemas.microsoft.com/office/powerpoint/2010/main" val="39932505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65AE0-3F9F-4350-8EE0-FCB2BE288BF6}"/>
              </a:ext>
            </a:extLst>
          </p:cNvPr>
          <p:cNvSpPr>
            <a:spLocks noGrp="1"/>
          </p:cNvSpPr>
          <p:nvPr>
            <p:ph type="title"/>
          </p:nvPr>
        </p:nvSpPr>
        <p:spPr>
          <a:xfrm>
            <a:off x="457200" y="548680"/>
            <a:ext cx="8229600" cy="1143000"/>
          </a:xfrm>
        </p:spPr>
        <p:txBody>
          <a:bodyPr>
            <a:normAutofit fontScale="90000"/>
          </a:bodyPr>
          <a:lstStyle/>
          <a:p>
            <a:r>
              <a:rPr lang="en-GB" dirty="0">
                <a:solidFill>
                  <a:srgbClr val="0000CC"/>
                </a:solidFill>
              </a:rPr>
              <a:t>L.O. To find out about the poet Edward Lear</a:t>
            </a:r>
            <a:r>
              <a:rPr lang="en-GB" dirty="0">
                <a:solidFill>
                  <a:schemeClr val="tx1"/>
                </a:solidFill>
              </a:rPr>
              <a:t/>
            </a:r>
            <a:br>
              <a:rPr lang="en-GB" dirty="0">
                <a:solidFill>
                  <a:schemeClr val="tx1"/>
                </a:solidFill>
              </a:rPr>
            </a:br>
            <a:endParaRPr lang="en-GB" dirty="0"/>
          </a:p>
        </p:txBody>
      </p:sp>
      <p:sp>
        <p:nvSpPr>
          <p:cNvPr id="3" name="Content Placeholder 2">
            <a:extLst>
              <a:ext uri="{FF2B5EF4-FFF2-40B4-BE49-F238E27FC236}">
                <a16:creationId xmlns:a16="http://schemas.microsoft.com/office/drawing/2014/main" id="{EBF3F6B9-7447-4F3C-884D-A951F945D535}"/>
              </a:ext>
            </a:extLst>
          </p:cNvPr>
          <p:cNvSpPr>
            <a:spLocks noGrp="1"/>
          </p:cNvSpPr>
          <p:nvPr>
            <p:ph idx="1"/>
          </p:nvPr>
        </p:nvSpPr>
        <p:spPr/>
        <p:txBody>
          <a:bodyPr/>
          <a:lstStyle/>
          <a:p>
            <a:pPr marL="0" indent="0">
              <a:buNone/>
            </a:pPr>
            <a:r>
              <a:rPr lang="en-GB" b="1" dirty="0">
                <a:solidFill>
                  <a:srgbClr val="0000CC"/>
                </a:solidFill>
              </a:rPr>
              <a:t>Task 1 </a:t>
            </a:r>
            <a:r>
              <a:rPr lang="en-GB" b="1" dirty="0" smtClean="0">
                <a:solidFill>
                  <a:srgbClr val="0000CC"/>
                </a:solidFill>
              </a:rPr>
              <a:t>of </a:t>
            </a:r>
            <a:r>
              <a:rPr lang="en-GB" b="1" dirty="0">
                <a:solidFill>
                  <a:srgbClr val="0000CC"/>
                </a:solidFill>
              </a:rPr>
              <a:t>3</a:t>
            </a:r>
            <a:r>
              <a:rPr lang="en-GB" dirty="0">
                <a:solidFill>
                  <a:srgbClr val="0000CC"/>
                </a:solidFill>
              </a:rPr>
              <a:t>: Firstly, we’d like you to read or listen to the information about Edward Lear. </a:t>
            </a:r>
          </a:p>
          <a:p>
            <a:pPr marL="0" indent="0">
              <a:buNone/>
            </a:pPr>
            <a:r>
              <a:rPr lang="en-GB" dirty="0">
                <a:solidFill>
                  <a:srgbClr val="0000CC"/>
                </a:solidFill>
              </a:rPr>
              <a:t> </a:t>
            </a:r>
          </a:p>
        </p:txBody>
      </p:sp>
    </p:spTree>
    <p:extLst>
      <p:ext uri="{BB962C8B-B14F-4D97-AF65-F5344CB8AC3E}">
        <p14:creationId xmlns:p14="http://schemas.microsoft.com/office/powerpoint/2010/main" val="29283842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B51FF-DC82-4C41-A535-ADBF852AC05C}"/>
              </a:ext>
            </a:extLst>
          </p:cNvPr>
          <p:cNvSpPr>
            <a:spLocks noGrp="1"/>
          </p:cNvSpPr>
          <p:nvPr>
            <p:ph type="title"/>
          </p:nvPr>
        </p:nvSpPr>
        <p:spPr/>
        <p:txBody>
          <a:bodyPr>
            <a:normAutofit fontScale="90000"/>
          </a:bodyPr>
          <a:lstStyle/>
          <a:p>
            <a:r>
              <a:rPr lang="en-GB" dirty="0">
                <a:solidFill>
                  <a:srgbClr val="0000CC"/>
                </a:solidFill>
              </a:rPr>
              <a:t>L.O. To find out about the poet Edward Lear</a:t>
            </a:r>
          </a:p>
        </p:txBody>
      </p:sp>
      <p:sp>
        <p:nvSpPr>
          <p:cNvPr id="3" name="Content Placeholder 2">
            <a:extLst>
              <a:ext uri="{FF2B5EF4-FFF2-40B4-BE49-F238E27FC236}">
                <a16:creationId xmlns:a16="http://schemas.microsoft.com/office/drawing/2014/main" id="{E7331517-88CF-4403-AEE2-53AEB8E9FFEF}"/>
              </a:ext>
            </a:extLst>
          </p:cNvPr>
          <p:cNvSpPr>
            <a:spLocks noGrp="1"/>
          </p:cNvSpPr>
          <p:nvPr>
            <p:ph idx="1"/>
          </p:nvPr>
        </p:nvSpPr>
        <p:spPr/>
        <p:txBody>
          <a:bodyPr>
            <a:normAutofit fontScale="92500" lnSpcReduction="10000"/>
          </a:bodyPr>
          <a:lstStyle/>
          <a:p>
            <a:pPr marL="0" indent="0">
              <a:buNone/>
            </a:pPr>
            <a:r>
              <a:rPr lang="en-GB" b="1" dirty="0">
                <a:solidFill>
                  <a:srgbClr val="0000CC"/>
                </a:solidFill>
              </a:rPr>
              <a:t>Task 2 of 3</a:t>
            </a:r>
            <a:r>
              <a:rPr lang="en-GB" dirty="0">
                <a:solidFill>
                  <a:srgbClr val="0000CC"/>
                </a:solidFill>
              </a:rPr>
              <a:t>: Watch and listen to an example of one of his longer poems – The </a:t>
            </a:r>
            <a:r>
              <a:rPr lang="en-GB" dirty="0" err="1">
                <a:solidFill>
                  <a:srgbClr val="0000CC"/>
                </a:solidFill>
              </a:rPr>
              <a:t>Jumblies</a:t>
            </a:r>
            <a:r>
              <a:rPr lang="en-GB" dirty="0">
                <a:solidFill>
                  <a:srgbClr val="0000CC"/>
                </a:solidFill>
              </a:rPr>
              <a:t>.</a:t>
            </a:r>
          </a:p>
          <a:p>
            <a:pPr marL="0" indent="0">
              <a:buNone/>
            </a:pPr>
            <a:r>
              <a:rPr lang="en-GB" dirty="0">
                <a:solidFill>
                  <a:srgbClr val="0000CC"/>
                </a:solidFill>
              </a:rPr>
              <a:t>The </a:t>
            </a:r>
            <a:r>
              <a:rPr lang="en-GB" dirty="0" err="1">
                <a:solidFill>
                  <a:srgbClr val="0000CC"/>
                </a:solidFill>
              </a:rPr>
              <a:t>Jumblies</a:t>
            </a:r>
            <a:r>
              <a:rPr lang="en-GB" dirty="0">
                <a:solidFill>
                  <a:srgbClr val="0000CC"/>
                </a:solidFill>
              </a:rPr>
              <a:t> is a tale of some pretend creatures who go off to sea in a sieve (yes – a sieve - one of those things with lots of holes in the bottom!) </a:t>
            </a:r>
          </a:p>
          <a:p>
            <a:pPr marL="0" indent="0">
              <a:buNone/>
            </a:pPr>
            <a:r>
              <a:rPr lang="en-GB" dirty="0">
                <a:solidFill>
                  <a:srgbClr val="0000CC"/>
                </a:solidFill>
                <a:hlinkClick r:id="rId2">
                  <a:extLst>
                    <a:ext uri="{A12FA001-AC4F-418D-AE19-62706E023703}">
                      <ahyp:hlinkClr xmlns:ahyp="http://schemas.microsoft.com/office/drawing/2018/hyperlinkcolor" xmlns="" val="tx"/>
                    </a:ext>
                  </a:extLst>
                </a:hlinkClick>
              </a:rPr>
              <a:t>https://www.youtube.com/watch?v=3_7jHCEMxZY</a:t>
            </a:r>
            <a:endParaRPr lang="en-GB" dirty="0">
              <a:solidFill>
                <a:srgbClr val="0000CC"/>
              </a:solidFill>
            </a:endParaRPr>
          </a:p>
          <a:p>
            <a:pPr marL="0" indent="0">
              <a:buNone/>
            </a:pPr>
            <a:r>
              <a:rPr lang="en-GB" dirty="0">
                <a:solidFill>
                  <a:srgbClr val="0000CC"/>
                </a:solidFill>
              </a:rPr>
              <a:t>Remember, the ideas are silly and some of the words are made up. Try listening two or three times to get a good understanding of the story being told in the poem.  </a:t>
            </a:r>
          </a:p>
        </p:txBody>
      </p:sp>
    </p:spTree>
    <p:extLst>
      <p:ext uri="{BB962C8B-B14F-4D97-AF65-F5344CB8AC3E}">
        <p14:creationId xmlns:p14="http://schemas.microsoft.com/office/powerpoint/2010/main" val="23327156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FA49F-993D-454F-A55D-566F20B6638D}"/>
              </a:ext>
            </a:extLst>
          </p:cNvPr>
          <p:cNvSpPr>
            <a:spLocks noGrp="1"/>
          </p:cNvSpPr>
          <p:nvPr>
            <p:ph type="title"/>
          </p:nvPr>
        </p:nvSpPr>
        <p:spPr/>
        <p:txBody>
          <a:bodyPr>
            <a:normAutofit fontScale="90000"/>
          </a:bodyPr>
          <a:lstStyle/>
          <a:p>
            <a:r>
              <a:rPr lang="en-GB" dirty="0">
                <a:solidFill>
                  <a:srgbClr val="0000CC"/>
                </a:solidFill>
              </a:rPr>
              <a:t>L.O. To find out about the poet Edward Lear</a:t>
            </a:r>
          </a:p>
        </p:txBody>
      </p:sp>
      <p:sp>
        <p:nvSpPr>
          <p:cNvPr id="3" name="Content Placeholder 2">
            <a:extLst>
              <a:ext uri="{FF2B5EF4-FFF2-40B4-BE49-F238E27FC236}">
                <a16:creationId xmlns:a16="http://schemas.microsoft.com/office/drawing/2014/main" id="{ECC57209-5F22-4111-9DAE-212424CC361E}"/>
              </a:ext>
            </a:extLst>
          </p:cNvPr>
          <p:cNvSpPr>
            <a:spLocks noGrp="1"/>
          </p:cNvSpPr>
          <p:nvPr>
            <p:ph idx="1"/>
          </p:nvPr>
        </p:nvSpPr>
        <p:spPr/>
        <p:txBody>
          <a:bodyPr>
            <a:normAutofit fontScale="92500" lnSpcReduction="10000"/>
          </a:bodyPr>
          <a:lstStyle/>
          <a:p>
            <a:pPr marL="0" indent="0">
              <a:buNone/>
            </a:pPr>
            <a:r>
              <a:rPr lang="en-GB" dirty="0">
                <a:solidFill>
                  <a:srgbClr val="0000CC"/>
                </a:solidFill>
              </a:rPr>
              <a:t>Edward Lear also wrote lots of limericks. </a:t>
            </a:r>
          </a:p>
          <a:p>
            <a:pPr marL="0" indent="0">
              <a:buNone/>
            </a:pPr>
            <a:r>
              <a:rPr lang="en-GB" dirty="0">
                <a:solidFill>
                  <a:srgbClr val="0000CC"/>
                </a:solidFill>
              </a:rPr>
              <a:t>Here is one example.  </a:t>
            </a:r>
          </a:p>
          <a:p>
            <a:pPr marL="0" indent="0">
              <a:buNone/>
            </a:pPr>
            <a:endParaRPr lang="en-GB" dirty="0">
              <a:solidFill>
                <a:srgbClr val="0000CC"/>
              </a:solidFill>
            </a:endParaRPr>
          </a:p>
          <a:p>
            <a:pPr marL="0" indent="0">
              <a:lnSpc>
                <a:spcPct val="115000"/>
              </a:lnSpc>
              <a:spcAft>
                <a:spcPts val="0"/>
              </a:spcAft>
              <a:buNone/>
            </a:pPr>
            <a:r>
              <a:rPr lang="en-GB" sz="2600" b="1" u="sng"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Derry Down Derry </a:t>
            </a:r>
            <a:endParaRPr lang="en-GB" sz="2600" b="1" u="sng"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There was an old Derry Down Derry,</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Who loved to see little folks merry,</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So he made them a book,</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And with laughter they shook,</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100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At the fun of that Derry Down Derry.</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dirty="0">
              <a:solidFill>
                <a:srgbClr val="0000CC"/>
              </a:solidFill>
            </a:endParaRPr>
          </a:p>
          <a:p>
            <a:pPr marL="0" indent="0">
              <a:buNone/>
            </a:pPr>
            <a:endParaRPr lang="en-GB" dirty="0">
              <a:solidFill>
                <a:srgbClr val="0000CC"/>
              </a:solidFill>
            </a:endParaRPr>
          </a:p>
        </p:txBody>
      </p:sp>
    </p:spTree>
    <p:extLst>
      <p:ext uri="{BB962C8B-B14F-4D97-AF65-F5344CB8AC3E}">
        <p14:creationId xmlns:p14="http://schemas.microsoft.com/office/powerpoint/2010/main" val="9257917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060625-991E-444B-B52A-80150CD6D29E}"/>
              </a:ext>
            </a:extLst>
          </p:cNvPr>
          <p:cNvSpPr>
            <a:spLocks noGrp="1"/>
          </p:cNvSpPr>
          <p:nvPr>
            <p:ph type="title"/>
          </p:nvPr>
        </p:nvSpPr>
        <p:spPr/>
        <p:txBody>
          <a:bodyPr/>
          <a:lstStyle/>
          <a:p>
            <a:r>
              <a:rPr lang="en-GB" dirty="0">
                <a:solidFill>
                  <a:srgbClr val="0000CC"/>
                </a:solidFill>
              </a:rPr>
              <a:t>Derry Down Derry </a:t>
            </a:r>
          </a:p>
        </p:txBody>
      </p:sp>
      <p:sp>
        <p:nvSpPr>
          <p:cNvPr id="3" name="Content Placeholder 2">
            <a:extLst>
              <a:ext uri="{FF2B5EF4-FFF2-40B4-BE49-F238E27FC236}">
                <a16:creationId xmlns:a16="http://schemas.microsoft.com/office/drawing/2014/main" id="{604B515B-AA67-4BDF-9078-395BC3387E56}"/>
              </a:ext>
            </a:extLst>
          </p:cNvPr>
          <p:cNvSpPr>
            <a:spLocks noGrp="1"/>
          </p:cNvSpPr>
          <p:nvPr>
            <p:ph idx="1"/>
          </p:nvPr>
        </p:nvSpPr>
        <p:spPr/>
        <p:txBody>
          <a:bodyPr/>
          <a:lstStyle/>
          <a:p>
            <a:pPr marL="0" indent="0">
              <a:buNone/>
            </a:pPr>
            <a:r>
              <a:rPr lang="en-GB" dirty="0">
                <a:solidFill>
                  <a:srgbClr val="0000CC"/>
                </a:solidFill>
              </a:rPr>
              <a:t>The information you read at the start of the lesson told us that Edward Lear called himself Derry Down Derry. </a:t>
            </a:r>
          </a:p>
          <a:p>
            <a:pPr marL="0" indent="0">
              <a:buNone/>
            </a:pPr>
            <a:endParaRPr lang="en-GB" dirty="0">
              <a:solidFill>
                <a:srgbClr val="0000CC"/>
              </a:solidFill>
            </a:endParaRPr>
          </a:p>
          <a:p>
            <a:pPr marL="0" indent="0">
              <a:buNone/>
            </a:pPr>
            <a:r>
              <a:rPr lang="en-GB" b="1" i="1" dirty="0">
                <a:solidFill>
                  <a:srgbClr val="0000CC"/>
                </a:solidFill>
              </a:rPr>
              <a:t>What is the limerick about? </a:t>
            </a:r>
          </a:p>
          <a:p>
            <a:pPr marL="0" indent="0">
              <a:buNone/>
            </a:pPr>
            <a:r>
              <a:rPr lang="en-GB" dirty="0">
                <a:solidFill>
                  <a:srgbClr val="0000CC"/>
                </a:solidFill>
              </a:rPr>
              <a:t>Read it again. </a:t>
            </a:r>
          </a:p>
          <a:p>
            <a:pPr marL="0" indent="0">
              <a:buNone/>
            </a:pPr>
            <a:r>
              <a:rPr lang="en-GB" dirty="0">
                <a:solidFill>
                  <a:srgbClr val="0000CC"/>
                </a:solidFill>
              </a:rPr>
              <a:t>Answer: A man who liked making children happy and wrote a book which made them laugh. </a:t>
            </a:r>
          </a:p>
          <a:p>
            <a:pPr marL="0" indent="0">
              <a:buNone/>
            </a:pPr>
            <a:endParaRPr lang="en-GB" dirty="0">
              <a:solidFill>
                <a:srgbClr val="0000CC"/>
              </a:solidFill>
            </a:endParaRPr>
          </a:p>
        </p:txBody>
      </p:sp>
      <p:sp>
        <p:nvSpPr>
          <p:cNvPr id="4" name="Rectangle 3">
            <a:extLst>
              <a:ext uri="{FF2B5EF4-FFF2-40B4-BE49-F238E27FC236}">
                <a16:creationId xmlns:a16="http://schemas.microsoft.com/office/drawing/2014/main" id="{C3336E46-6218-4E7F-85AB-046C47967D86}"/>
              </a:ext>
            </a:extLst>
          </p:cNvPr>
          <p:cNvSpPr/>
          <p:nvPr/>
        </p:nvSpPr>
        <p:spPr>
          <a:xfrm>
            <a:off x="498376" y="5085184"/>
            <a:ext cx="8147248"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37038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FA49F-993D-454F-A55D-566F20B6638D}"/>
              </a:ext>
            </a:extLst>
          </p:cNvPr>
          <p:cNvSpPr>
            <a:spLocks noGrp="1"/>
          </p:cNvSpPr>
          <p:nvPr>
            <p:ph type="title"/>
          </p:nvPr>
        </p:nvSpPr>
        <p:spPr/>
        <p:txBody>
          <a:bodyPr>
            <a:normAutofit fontScale="90000"/>
          </a:bodyPr>
          <a:lstStyle/>
          <a:p>
            <a:r>
              <a:rPr lang="en-GB" dirty="0">
                <a:solidFill>
                  <a:srgbClr val="0000CC"/>
                </a:solidFill>
              </a:rPr>
              <a:t>L.O. To find out about the poet Edward Lear</a:t>
            </a:r>
          </a:p>
        </p:txBody>
      </p:sp>
      <p:sp>
        <p:nvSpPr>
          <p:cNvPr id="3" name="Content Placeholder 2">
            <a:extLst>
              <a:ext uri="{FF2B5EF4-FFF2-40B4-BE49-F238E27FC236}">
                <a16:creationId xmlns:a16="http://schemas.microsoft.com/office/drawing/2014/main" id="{ECC57209-5F22-4111-9DAE-212424CC361E}"/>
              </a:ext>
            </a:extLst>
          </p:cNvPr>
          <p:cNvSpPr>
            <a:spLocks noGrp="1"/>
          </p:cNvSpPr>
          <p:nvPr>
            <p:ph idx="1"/>
          </p:nvPr>
        </p:nvSpPr>
        <p:spPr/>
        <p:txBody>
          <a:bodyPr/>
          <a:lstStyle/>
          <a:p>
            <a:pPr marL="0" indent="0">
              <a:buNone/>
            </a:pPr>
            <a:r>
              <a:rPr lang="en-GB" b="1" dirty="0">
                <a:solidFill>
                  <a:srgbClr val="0000CC"/>
                </a:solidFill>
              </a:rPr>
              <a:t>Task 3 of 3</a:t>
            </a:r>
            <a:r>
              <a:rPr lang="en-GB" dirty="0">
                <a:solidFill>
                  <a:srgbClr val="0000CC"/>
                </a:solidFill>
              </a:rPr>
              <a:t>: Have a read or listen to some more of the limericks on the Word document. </a:t>
            </a:r>
          </a:p>
          <a:p>
            <a:pPr marL="0" indent="0">
              <a:buNone/>
            </a:pPr>
            <a:endParaRPr lang="en-GB" dirty="0">
              <a:solidFill>
                <a:srgbClr val="0000CC"/>
              </a:solidFill>
            </a:endParaRPr>
          </a:p>
          <a:p>
            <a:pPr marL="0" indent="0">
              <a:buNone/>
            </a:pPr>
            <a:r>
              <a:rPr lang="en-GB" dirty="0">
                <a:solidFill>
                  <a:srgbClr val="0000CC"/>
                </a:solidFill>
              </a:rPr>
              <a:t>Get a feel for the rhythm and structure. We will look at this further in lesson 2. </a:t>
            </a:r>
          </a:p>
          <a:p>
            <a:pPr marL="0" indent="0">
              <a:buNone/>
            </a:pPr>
            <a:endParaRPr lang="en-GB" dirty="0">
              <a:solidFill>
                <a:srgbClr val="0000CC"/>
              </a:solidFill>
            </a:endParaRPr>
          </a:p>
          <a:p>
            <a:pPr marL="0" indent="0">
              <a:buNone/>
            </a:pPr>
            <a:endParaRPr lang="en-GB" dirty="0">
              <a:solidFill>
                <a:srgbClr val="0000CC"/>
              </a:solidFill>
            </a:endParaRPr>
          </a:p>
        </p:txBody>
      </p:sp>
    </p:spTree>
    <p:extLst>
      <p:ext uri="{BB962C8B-B14F-4D97-AF65-F5344CB8AC3E}">
        <p14:creationId xmlns:p14="http://schemas.microsoft.com/office/powerpoint/2010/main" val="15482129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B744A9-2113-4332-805E-A730FEA1F127}"/>
              </a:ext>
            </a:extLst>
          </p:cNvPr>
          <p:cNvSpPr>
            <a:spLocks noGrp="1"/>
          </p:cNvSpPr>
          <p:nvPr>
            <p:ph idx="1"/>
          </p:nvPr>
        </p:nvSpPr>
        <p:spPr/>
        <p:txBody>
          <a:bodyPr/>
          <a:lstStyle/>
          <a:p>
            <a:pPr marL="0" indent="0" algn="ctr">
              <a:buNone/>
            </a:pPr>
            <a:r>
              <a:rPr lang="en-GB" sz="5000" dirty="0">
                <a:solidFill>
                  <a:srgbClr val="0000CC"/>
                </a:solidFill>
              </a:rPr>
              <a:t>Lesson 2 of 3: Nonsense Poems</a:t>
            </a:r>
          </a:p>
          <a:p>
            <a:pPr marL="0" indent="0">
              <a:buNone/>
            </a:pPr>
            <a:endParaRPr lang="en-GB" dirty="0">
              <a:solidFill>
                <a:srgbClr val="0000CC"/>
              </a:solidFill>
            </a:endParaRPr>
          </a:p>
          <a:p>
            <a:pPr marL="0" indent="0">
              <a:buNone/>
            </a:pPr>
            <a:r>
              <a:rPr lang="en-GB" dirty="0">
                <a:solidFill>
                  <a:srgbClr val="0000CC"/>
                </a:solidFill>
              </a:rPr>
              <a:t>L.O. To understand the structure of limericks </a:t>
            </a:r>
          </a:p>
        </p:txBody>
      </p:sp>
    </p:spTree>
    <p:extLst>
      <p:ext uri="{BB962C8B-B14F-4D97-AF65-F5344CB8AC3E}">
        <p14:creationId xmlns:p14="http://schemas.microsoft.com/office/powerpoint/2010/main" val="39149712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D008C-2FEA-45F2-89C1-300F5D965990}"/>
              </a:ext>
            </a:extLst>
          </p:cNvPr>
          <p:cNvSpPr>
            <a:spLocks noGrp="1"/>
          </p:cNvSpPr>
          <p:nvPr>
            <p:ph type="title"/>
          </p:nvPr>
        </p:nvSpPr>
        <p:spPr/>
        <p:txBody>
          <a:bodyPr>
            <a:normAutofit fontScale="90000"/>
          </a:bodyPr>
          <a:lstStyle/>
          <a:p>
            <a:r>
              <a:rPr lang="en-GB" dirty="0">
                <a:solidFill>
                  <a:srgbClr val="0000CC"/>
                </a:solidFill>
              </a:rPr>
              <a:t/>
            </a:r>
            <a:br>
              <a:rPr lang="en-GB" dirty="0">
                <a:solidFill>
                  <a:srgbClr val="0000CC"/>
                </a:solidFill>
              </a:rPr>
            </a:br>
            <a:r>
              <a:rPr lang="en-GB" dirty="0">
                <a:solidFill>
                  <a:srgbClr val="0000CC"/>
                </a:solidFill>
              </a:rPr>
              <a:t>L.O. To understand the structure of limericks </a:t>
            </a:r>
            <a:br>
              <a:rPr lang="en-GB" dirty="0">
                <a:solidFill>
                  <a:srgbClr val="0000CC"/>
                </a:solidFill>
              </a:rPr>
            </a:br>
            <a:endParaRPr lang="en-GB" dirty="0">
              <a:solidFill>
                <a:srgbClr val="0000CC"/>
              </a:solidFill>
            </a:endParaRPr>
          </a:p>
        </p:txBody>
      </p:sp>
      <p:sp>
        <p:nvSpPr>
          <p:cNvPr id="3" name="Content Placeholder 2">
            <a:extLst>
              <a:ext uri="{FF2B5EF4-FFF2-40B4-BE49-F238E27FC236}">
                <a16:creationId xmlns:a16="http://schemas.microsoft.com/office/drawing/2014/main" id="{99403AC5-92A0-480C-B772-0E8F47844FCE}"/>
              </a:ext>
            </a:extLst>
          </p:cNvPr>
          <p:cNvSpPr>
            <a:spLocks noGrp="1"/>
          </p:cNvSpPr>
          <p:nvPr>
            <p:ph idx="1"/>
          </p:nvPr>
        </p:nvSpPr>
        <p:spPr/>
        <p:txBody>
          <a:bodyPr>
            <a:normAutofit fontScale="92500" lnSpcReduction="10000"/>
          </a:bodyPr>
          <a:lstStyle/>
          <a:p>
            <a:pPr marL="0" indent="0">
              <a:buNone/>
            </a:pPr>
            <a:r>
              <a:rPr lang="en-GB" dirty="0">
                <a:solidFill>
                  <a:srgbClr val="0000CC"/>
                </a:solidFill>
              </a:rPr>
              <a:t>Today, we are going to have a look at the structure of limericks and then amend one and make it our own. </a:t>
            </a:r>
          </a:p>
          <a:p>
            <a:pPr marL="0" indent="0">
              <a:buNone/>
            </a:pPr>
            <a:r>
              <a:rPr lang="en-GB" dirty="0">
                <a:solidFill>
                  <a:srgbClr val="0000CC"/>
                </a:solidFill>
              </a:rPr>
              <a:t>What did you notice about the structure? (Have another look at them if you like)</a:t>
            </a:r>
          </a:p>
          <a:p>
            <a:pPr marL="0" indent="0">
              <a:buNone/>
            </a:pPr>
            <a:r>
              <a:rPr lang="en-GB" dirty="0">
                <a:solidFill>
                  <a:srgbClr val="0000CC"/>
                </a:solidFill>
              </a:rPr>
              <a:t>Think about:</a:t>
            </a:r>
          </a:p>
          <a:p>
            <a:pPr marL="0" indent="0">
              <a:buNone/>
            </a:pPr>
            <a:r>
              <a:rPr lang="en-GB" dirty="0">
                <a:solidFill>
                  <a:srgbClr val="0000CC"/>
                </a:solidFill>
              </a:rPr>
              <a:t>The number of lines</a:t>
            </a:r>
          </a:p>
          <a:p>
            <a:pPr marL="0" indent="0">
              <a:buNone/>
            </a:pPr>
            <a:r>
              <a:rPr lang="en-GB" dirty="0">
                <a:solidFill>
                  <a:srgbClr val="0000CC"/>
                </a:solidFill>
              </a:rPr>
              <a:t>Which words rhyme </a:t>
            </a:r>
          </a:p>
          <a:p>
            <a:pPr marL="0" indent="0">
              <a:buNone/>
            </a:pPr>
            <a:r>
              <a:rPr lang="en-GB" dirty="0">
                <a:solidFill>
                  <a:srgbClr val="0000CC"/>
                </a:solidFill>
              </a:rPr>
              <a:t>The number of syllables on each line </a:t>
            </a:r>
          </a:p>
          <a:p>
            <a:pPr marL="0" indent="0">
              <a:buNone/>
            </a:pPr>
            <a:endParaRPr lang="en-GB" dirty="0">
              <a:solidFill>
                <a:srgbClr val="0000CC"/>
              </a:solidFill>
            </a:endParaRPr>
          </a:p>
          <a:p>
            <a:pPr marL="0" indent="0">
              <a:buNone/>
            </a:pPr>
            <a:endParaRPr lang="en-GB" dirty="0">
              <a:solidFill>
                <a:srgbClr val="0000CC"/>
              </a:solidFill>
            </a:endParaRPr>
          </a:p>
          <a:p>
            <a:pPr marL="0" indent="0">
              <a:buNone/>
            </a:pPr>
            <a:endParaRPr lang="en-GB" dirty="0">
              <a:solidFill>
                <a:srgbClr val="0000CC"/>
              </a:solidFill>
            </a:endParaRPr>
          </a:p>
        </p:txBody>
      </p:sp>
    </p:spTree>
    <p:extLst>
      <p:ext uri="{BB962C8B-B14F-4D97-AF65-F5344CB8AC3E}">
        <p14:creationId xmlns:p14="http://schemas.microsoft.com/office/powerpoint/2010/main" val="30572349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66536-DED7-46DE-81AD-5A3D48D03821}"/>
              </a:ext>
            </a:extLst>
          </p:cNvPr>
          <p:cNvSpPr>
            <a:spLocks noGrp="1"/>
          </p:cNvSpPr>
          <p:nvPr>
            <p:ph type="title"/>
          </p:nvPr>
        </p:nvSpPr>
        <p:spPr/>
        <p:txBody>
          <a:bodyPr>
            <a:normAutofit fontScale="90000"/>
          </a:bodyPr>
          <a:lstStyle/>
          <a:p>
            <a:r>
              <a:rPr lang="en-GB" dirty="0">
                <a:solidFill>
                  <a:srgbClr val="0000CC"/>
                </a:solidFill>
              </a:rPr>
              <a:t>Here is a limerick about the structure of a limerick</a:t>
            </a:r>
          </a:p>
        </p:txBody>
      </p:sp>
      <p:sp>
        <p:nvSpPr>
          <p:cNvPr id="3" name="Content Placeholder 2">
            <a:extLst>
              <a:ext uri="{FF2B5EF4-FFF2-40B4-BE49-F238E27FC236}">
                <a16:creationId xmlns:a16="http://schemas.microsoft.com/office/drawing/2014/main" id="{A9172B69-D88E-44B9-BCD1-EA0EAF107891}"/>
              </a:ext>
            </a:extLst>
          </p:cNvPr>
          <p:cNvSpPr>
            <a:spLocks noGrp="1"/>
          </p:cNvSpPr>
          <p:nvPr>
            <p:ph idx="1"/>
          </p:nvPr>
        </p:nvSpPr>
        <p:spPr/>
        <p:txBody>
          <a:bodyPr>
            <a:normAutofit fontScale="92500"/>
          </a:bodyPr>
          <a:lstStyle/>
          <a:p>
            <a:pPr marL="0" indent="0">
              <a:lnSpc>
                <a:spcPct val="115000"/>
              </a:lnSpc>
              <a:spcAft>
                <a:spcPts val="0"/>
              </a:spcAft>
              <a:buNone/>
            </a:pPr>
            <a:endParaRPr lang="en-GB" sz="2600"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Writing a Limerick's absurd,</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Line one and line five rhyme in word,</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And just as you've reckoned</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They rhyme with the second;</a:t>
            </a:r>
            <a:endParaRPr lang="en-GB" sz="2600" b="1"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1000"/>
              </a:spcAft>
              <a:buNone/>
            </a:pPr>
            <a:r>
              <a:rPr lang="en-GB" sz="26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The fourth line must rhyme with the third. </a:t>
            </a:r>
          </a:p>
          <a:p>
            <a:pPr marL="0" indent="0">
              <a:lnSpc>
                <a:spcPct val="115000"/>
              </a:lnSpc>
              <a:spcAft>
                <a:spcPts val="1000"/>
              </a:spcAft>
              <a:buNone/>
            </a:pPr>
            <a:endParaRPr lang="en-GB" sz="2600" b="1" dirty="0">
              <a:solidFill>
                <a:srgbClr val="0000CC"/>
              </a:solidFill>
              <a:latin typeface="Comic Sans MS" panose="030F0702030302020204" pitchFamily="66" charset="0"/>
              <a:cs typeface="Times New Roman" panose="02020603050405020304" pitchFamily="18" charset="0"/>
            </a:endParaRPr>
          </a:p>
          <a:p>
            <a:pPr marL="0" indent="0">
              <a:lnSpc>
                <a:spcPct val="115000"/>
              </a:lnSpc>
              <a:spcAft>
                <a:spcPts val="1000"/>
              </a:spcAft>
              <a:buNone/>
            </a:pPr>
            <a:r>
              <a:rPr lang="en-GB" sz="3000" b="1" dirty="0">
                <a:solidFill>
                  <a:srgbClr val="0000CC"/>
                </a:solidFill>
                <a:latin typeface="+mj-lt"/>
                <a:cs typeface="Times New Roman" panose="02020603050405020304" pitchFamily="18" charset="0"/>
              </a:rPr>
              <a:t>You can write a limerick about pretty much anything.</a:t>
            </a:r>
          </a:p>
        </p:txBody>
      </p:sp>
    </p:spTree>
    <p:extLst>
      <p:ext uri="{BB962C8B-B14F-4D97-AF65-F5344CB8AC3E}">
        <p14:creationId xmlns:p14="http://schemas.microsoft.com/office/powerpoint/2010/main" val="12916931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5D3B9-4B5C-42A4-B4F2-7164056293C2}"/>
              </a:ext>
            </a:extLst>
          </p:cNvPr>
          <p:cNvSpPr>
            <a:spLocks noGrp="1"/>
          </p:cNvSpPr>
          <p:nvPr>
            <p:ph type="title"/>
          </p:nvPr>
        </p:nvSpPr>
        <p:spPr/>
        <p:txBody>
          <a:bodyPr/>
          <a:lstStyle/>
          <a:p>
            <a:r>
              <a:rPr lang="en-GB" dirty="0">
                <a:solidFill>
                  <a:srgbClr val="0000CC"/>
                </a:solidFill>
              </a:rPr>
              <a:t>A Limerick’s Structure </a:t>
            </a:r>
          </a:p>
        </p:txBody>
      </p:sp>
      <p:sp>
        <p:nvSpPr>
          <p:cNvPr id="3" name="Content Placeholder 2">
            <a:extLst>
              <a:ext uri="{FF2B5EF4-FFF2-40B4-BE49-F238E27FC236}">
                <a16:creationId xmlns:a16="http://schemas.microsoft.com/office/drawing/2014/main" id="{FB4A010B-EECA-44D4-9B10-29F966D9174E}"/>
              </a:ext>
            </a:extLst>
          </p:cNvPr>
          <p:cNvSpPr>
            <a:spLocks noGrp="1"/>
          </p:cNvSpPr>
          <p:nvPr>
            <p:ph idx="1"/>
          </p:nvPr>
        </p:nvSpPr>
        <p:spPr>
          <a:xfrm>
            <a:off x="457200" y="1600200"/>
            <a:ext cx="8229600" cy="4525963"/>
          </a:xfrm>
        </p:spPr>
        <p:txBody>
          <a:bodyPr>
            <a:normAutofit fontScale="92500" lnSpcReduction="10000"/>
          </a:bodyPr>
          <a:lstStyle/>
          <a:p>
            <a:r>
              <a:rPr lang="en-GB" dirty="0">
                <a:solidFill>
                  <a:srgbClr val="0000CC"/>
                </a:solidFill>
              </a:rPr>
              <a:t>Limericks are 5 lines long. </a:t>
            </a:r>
          </a:p>
          <a:p>
            <a:r>
              <a:rPr lang="en-GB" dirty="0">
                <a:solidFill>
                  <a:srgbClr val="0000CC"/>
                </a:solidFill>
              </a:rPr>
              <a:t>The end word of lines 1,2 and 5 rhyme with each other.</a:t>
            </a:r>
          </a:p>
          <a:p>
            <a:r>
              <a:rPr lang="en-GB" dirty="0">
                <a:solidFill>
                  <a:srgbClr val="0000CC"/>
                </a:solidFill>
              </a:rPr>
              <a:t> The end word of lines 3 and 4 rhyme with each other. </a:t>
            </a:r>
          </a:p>
          <a:p>
            <a:r>
              <a:rPr lang="en-GB" dirty="0">
                <a:solidFill>
                  <a:srgbClr val="0000CC"/>
                </a:solidFill>
              </a:rPr>
              <a:t>They often begin with: </a:t>
            </a:r>
            <a:r>
              <a:rPr lang="en-GB" b="1" i="1" dirty="0">
                <a:solidFill>
                  <a:srgbClr val="0000CC"/>
                </a:solidFill>
              </a:rPr>
              <a:t>There was a……</a:t>
            </a:r>
          </a:p>
          <a:p>
            <a:r>
              <a:rPr lang="en-GB" dirty="0">
                <a:solidFill>
                  <a:srgbClr val="0000CC"/>
                </a:solidFill>
              </a:rPr>
              <a:t>Lines 1,2, and 5 are longer (often 8 or 9 syllables).</a:t>
            </a:r>
          </a:p>
          <a:p>
            <a:r>
              <a:rPr lang="en-GB" dirty="0">
                <a:solidFill>
                  <a:srgbClr val="0000CC"/>
                </a:solidFill>
              </a:rPr>
              <a:t>Lines 3 and 4 are shorter (often with 5 or 6 syllables).</a:t>
            </a:r>
          </a:p>
          <a:p>
            <a:endParaRPr lang="en-GB" dirty="0">
              <a:solidFill>
                <a:srgbClr val="0000CC"/>
              </a:solidFill>
            </a:endParaRPr>
          </a:p>
          <a:p>
            <a:endParaRPr lang="en-GB" dirty="0">
              <a:solidFill>
                <a:srgbClr val="0000CC"/>
              </a:solidFill>
            </a:endParaRPr>
          </a:p>
        </p:txBody>
      </p:sp>
    </p:spTree>
    <p:extLst>
      <p:ext uri="{BB962C8B-B14F-4D97-AF65-F5344CB8AC3E}">
        <p14:creationId xmlns:p14="http://schemas.microsoft.com/office/powerpoint/2010/main" val="3064310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6819C5-F220-40F4-B23C-65D4FAC72BED}"/>
              </a:ext>
            </a:extLst>
          </p:cNvPr>
          <p:cNvSpPr>
            <a:spLocks noGrp="1"/>
          </p:cNvSpPr>
          <p:nvPr>
            <p:ph type="title"/>
          </p:nvPr>
        </p:nvSpPr>
        <p:spPr/>
        <p:txBody>
          <a:bodyPr/>
          <a:lstStyle/>
          <a:p>
            <a:r>
              <a:rPr lang="en-GB" dirty="0">
                <a:solidFill>
                  <a:srgbClr val="0000CC"/>
                </a:solidFill>
              </a:rPr>
              <a:t>Nonsense Poems </a:t>
            </a:r>
          </a:p>
        </p:txBody>
      </p:sp>
      <p:sp>
        <p:nvSpPr>
          <p:cNvPr id="3" name="Content Placeholder 2">
            <a:extLst>
              <a:ext uri="{FF2B5EF4-FFF2-40B4-BE49-F238E27FC236}">
                <a16:creationId xmlns:a16="http://schemas.microsoft.com/office/drawing/2014/main" id="{496505E4-90C5-4CB5-8C2B-4875DDF3A125}"/>
              </a:ext>
            </a:extLst>
          </p:cNvPr>
          <p:cNvSpPr>
            <a:spLocks noGrp="1"/>
          </p:cNvSpPr>
          <p:nvPr>
            <p:ph idx="1"/>
          </p:nvPr>
        </p:nvSpPr>
        <p:spPr/>
        <p:txBody>
          <a:bodyPr/>
          <a:lstStyle/>
          <a:p>
            <a:pPr marL="0" indent="0">
              <a:buNone/>
            </a:pPr>
            <a:r>
              <a:rPr lang="en-GB" dirty="0">
                <a:solidFill>
                  <a:srgbClr val="0000CC"/>
                </a:solidFill>
              </a:rPr>
              <a:t>This week, we have chosen to do some light-hearted poetry. We understand that this has been a very long term and lots of you are ready to have a break from work. </a:t>
            </a:r>
          </a:p>
          <a:p>
            <a:pPr marL="0" indent="0">
              <a:buNone/>
            </a:pPr>
            <a:r>
              <a:rPr lang="en-GB" dirty="0">
                <a:solidFill>
                  <a:srgbClr val="0000CC"/>
                </a:solidFill>
              </a:rPr>
              <a:t>With two weeks left of school, we wanted some activities which don’t involve much writing and will hopefully make you smile. </a:t>
            </a:r>
          </a:p>
        </p:txBody>
      </p:sp>
    </p:spTree>
    <p:extLst>
      <p:ext uri="{BB962C8B-B14F-4D97-AF65-F5344CB8AC3E}">
        <p14:creationId xmlns:p14="http://schemas.microsoft.com/office/powerpoint/2010/main" val="26088114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0E1F7-6133-40A5-B765-14EEB2E9155F}"/>
              </a:ext>
            </a:extLst>
          </p:cNvPr>
          <p:cNvSpPr>
            <a:spLocks noGrp="1"/>
          </p:cNvSpPr>
          <p:nvPr>
            <p:ph type="title"/>
          </p:nvPr>
        </p:nvSpPr>
        <p:spPr/>
        <p:txBody>
          <a:bodyPr/>
          <a:lstStyle/>
          <a:p>
            <a:r>
              <a:rPr lang="en-GB" dirty="0">
                <a:solidFill>
                  <a:srgbClr val="0000CC"/>
                </a:solidFill>
              </a:rPr>
              <a:t>Tips for writing your limerick </a:t>
            </a:r>
          </a:p>
        </p:txBody>
      </p:sp>
      <p:sp>
        <p:nvSpPr>
          <p:cNvPr id="3" name="Content Placeholder 2">
            <a:extLst>
              <a:ext uri="{FF2B5EF4-FFF2-40B4-BE49-F238E27FC236}">
                <a16:creationId xmlns:a16="http://schemas.microsoft.com/office/drawing/2014/main" id="{7622D45B-C296-48C9-9607-F2B2D4E9B8B6}"/>
              </a:ext>
            </a:extLst>
          </p:cNvPr>
          <p:cNvSpPr>
            <a:spLocks noGrp="1"/>
          </p:cNvSpPr>
          <p:nvPr>
            <p:ph idx="1"/>
          </p:nvPr>
        </p:nvSpPr>
        <p:spPr/>
        <p:txBody>
          <a:bodyPr>
            <a:normAutofit fontScale="62500" lnSpcReduction="20000"/>
          </a:bodyPr>
          <a:lstStyle/>
          <a:p>
            <a:pPr marL="0" indent="0">
              <a:buNone/>
            </a:pPr>
            <a:r>
              <a:rPr lang="en-GB" dirty="0">
                <a:solidFill>
                  <a:srgbClr val="0000CC"/>
                </a:solidFill>
              </a:rPr>
              <a:t>On the next slide is a partly written limerick that we would like you to complete. </a:t>
            </a:r>
          </a:p>
          <a:p>
            <a:pPr marL="0" indent="0">
              <a:buNone/>
            </a:pPr>
            <a:r>
              <a:rPr lang="en-GB" b="1" dirty="0">
                <a:solidFill>
                  <a:srgbClr val="0000CC"/>
                </a:solidFill>
              </a:rPr>
              <a:t>Tips: </a:t>
            </a:r>
          </a:p>
          <a:p>
            <a:r>
              <a:rPr lang="en-GB" dirty="0">
                <a:solidFill>
                  <a:srgbClr val="0000CC"/>
                </a:solidFill>
              </a:rPr>
              <a:t>Think about words that you could use which rhyme (the last word in lines 1,2, and 5 and the last word in lines 3 and 4).</a:t>
            </a:r>
          </a:p>
          <a:p>
            <a:endParaRPr lang="en-GB" dirty="0">
              <a:solidFill>
                <a:srgbClr val="0000CC"/>
              </a:solidFill>
            </a:endParaRPr>
          </a:p>
          <a:p>
            <a:r>
              <a:rPr lang="en-GB" dirty="0">
                <a:solidFill>
                  <a:srgbClr val="0000CC"/>
                </a:solidFill>
              </a:rPr>
              <a:t>Jot some rhyming words down that link to the person, animal or thing you are writing about. </a:t>
            </a:r>
          </a:p>
          <a:p>
            <a:endParaRPr lang="en-GB" dirty="0">
              <a:solidFill>
                <a:srgbClr val="0000CC"/>
              </a:solidFill>
            </a:endParaRPr>
          </a:p>
          <a:p>
            <a:r>
              <a:rPr lang="en-GB" dirty="0">
                <a:solidFill>
                  <a:srgbClr val="0000CC"/>
                </a:solidFill>
              </a:rPr>
              <a:t>Re-read the limericks from Lesson 1 to help. </a:t>
            </a:r>
          </a:p>
          <a:p>
            <a:endParaRPr lang="en-GB" dirty="0">
              <a:solidFill>
                <a:srgbClr val="0000CC"/>
              </a:solidFill>
            </a:endParaRPr>
          </a:p>
          <a:p>
            <a:r>
              <a:rPr lang="en-GB" dirty="0">
                <a:solidFill>
                  <a:srgbClr val="0000CC"/>
                </a:solidFill>
              </a:rPr>
              <a:t>Once you have written it, clap the rhythm of your poem. Do you have 2 long lines, then 2 shorter lines, then a final long line? </a:t>
            </a:r>
          </a:p>
          <a:p>
            <a:endParaRPr lang="en-GB" dirty="0">
              <a:solidFill>
                <a:srgbClr val="0000CC"/>
              </a:solidFill>
            </a:endParaRPr>
          </a:p>
          <a:p>
            <a:r>
              <a:rPr lang="en-GB" dirty="0">
                <a:solidFill>
                  <a:srgbClr val="0000CC"/>
                </a:solidFill>
              </a:rPr>
              <a:t>Share it with a member of your family. What do they think? </a:t>
            </a:r>
          </a:p>
        </p:txBody>
      </p:sp>
    </p:spTree>
    <p:extLst>
      <p:ext uri="{BB962C8B-B14F-4D97-AF65-F5344CB8AC3E}">
        <p14:creationId xmlns:p14="http://schemas.microsoft.com/office/powerpoint/2010/main" val="10659504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E619D-012A-4E2F-82ED-3E757AD6CDBA}"/>
              </a:ext>
            </a:extLst>
          </p:cNvPr>
          <p:cNvSpPr>
            <a:spLocks noGrp="1"/>
          </p:cNvSpPr>
          <p:nvPr>
            <p:ph type="title"/>
          </p:nvPr>
        </p:nvSpPr>
        <p:spPr/>
        <p:txBody>
          <a:bodyPr>
            <a:normAutofit fontScale="90000"/>
          </a:bodyPr>
          <a:lstStyle/>
          <a:p>
            <a:pPr algn="l"/>
            <a:r>
              <a:rPr lang="en-GB" dirty="0">
                <a:solidFill>
                  <a:srgbClr val="0000CC"/>
                </a:solidFill>
              </a:rPr>
              <a:t/>
            </a:r>
            <a:br>
              <a:rPr lang="en-GB" dirty="0">
                <a:solidFill>
                  <a:srgbClr val="0000CC"/>
                </a:solidFill>
              </a:rPr>
            </a:br>
            <a:r>
              <a:rPr lang="en-GB" dirty="0">
                <a:solidFill>
                  <a:srgbClr val="0000CC"/>
                </a:solidFill>
              </a:rPr>
              <a:t>Today, we are going to have a try at writing a limerick.</a:t>
            </a:r>
            <a:br>
              <a:rPr lang="en-GB" dirty="0">
                <a:solidFill>
                  <a:srgbClr val="0000CC"/>
                </a:solidFill>
              </a:rPr>
            </a:br>
            <a:endParaRPr lang="en-GB" dirty="0">
              <a:solidFill>
                <a:srgbClr val="0000CC"/>
              </a:solidFill>
            </a:endParaRPr>
          </a:p>
        </p:txBody>
      </p:sp>
      <p:sp>
        <p:nvSpPr>
          <p:cNvPr id="3" name="Content Placeholder 2">
            <a:extLst>
              <a:ext uri="{FF2B5EF4-FFF2-40B4-BE49-F238E27FC236}">
                <a16:creationId xmlns:a16="http://schemas.microsoft.com/office/drawing/2014/main" id="{D746CD32-6EB4-41DD-92E8-2A734CB238F2}"/>
              </a:ext>
            </a:extLst>
          </p:cNvPr>
          <p:cNvSpPr>
            <a:spLocks noGrp="1"/>
          </p:cNvSpPr>
          <p:nvPr>
            <p:ph idx="1"/>
          </p:nvPr>
        </p:nvSpPr>
        <p:spPr/>
        <p:txBody>
          <a:bodyPr>
            <a:normAutofit fontScale="92500"/>
          </a:bodyPr>
          <a:lstStyle/>
          <a:p>
            <a:pPr marL="0" indent="0">
              <a:buNone/>
            </a:pPr>
            <a:r>
              <a:rPr lang="en-GB" dirty="0">
                <a:solidFill>
                  <a:srgbClr val="0000CC"/>
                </a:solidFill>
              </a:rPr>
              <a:t>There was an old man with a _________,</a:t>
            </a:r>
          </a:p>
          <a:p>
            <a:pPr marL="0" indent="0">
              <a:buNone/>
            </a:pPr>
            <a:r>
              <a:rPr lang="en-GB" dirty="0">
                <a:solidFill>
                  <a:srgbClr val="0000CC"/>
                </a:solidFill>
              </a:rPr>
              <a:t>Who_____________________________,</a:t>
            </a:r>
          </a:p>
          <a:p>
            <a:pPr marL="0" indent="0">
              <a:buNone/>
            </a:pPr>
            <a:r>
              <a:rPr lang="en-GB" sz="2200" i="1" dirty="0">
                <a:solidFill>
                  <a:srgbClr val="0000CC"/>
                </a:solidFill>
              </a:rPr>
              <a:t>(Try to make these two lines rhyme) </a:t>
            </a:r>
          </a:p>
          <a:p>
            <a:pPr marL="0" indent="0">
              <a:buNone/>
            </a:pPr>
            <a:endParaRPr lang="en-GB" sz="2600" dirty="0">
              <a:solidFill>
                <a:srgbClr val="0000CC"/>
              </a:solidFill>
            </a:endParaRPr>
          </a:p>
          <a:p>
            <a:pPr marL="0" indent="0">
              <a:buNone/>
            </a:pPr>
            <a:r>
              <a:rPr lang="en-GB" dirty="0">
                <a:solidFill>
                  <a:srgbClr val="0000CC"/>
                </a:solidFill>
              </a:rPr>
              <a:t>He_______________________,</a:t>
            </a:r>
          </a:p>
          <a:p>
            <a:pPr marL="0" indent="0">
              <a:buNone/>
            </a:pPr>
            <a:r>
              <a:rPr lang="en-GB" dirty="0">
                <a:solidFill>
                  <a:srgbClr val="0000CC"/>
                </a:solidFill>
              </a:rPr>
              <a:t>_________________________,</a:t>
            </a:r>
          </a:p>
          <a:p>
            <a:pPr marL="0" indent="0">
              <a:buNone/>
            </a:pPr>
            <a:r>
              <a:rPr lang="en-GB" dirty="0">
                <a:solidFill>
                  <a:srgbClr val="0000CC"/>
                </a:solidFill>
              </a:rPr>
              <a:t>That _______old man with a __________ .</a:t>
            </a:r>
          </a:p>
          <a:p>
            <a:pPr marL="0" indent="0">
              <a:buNone/>
            </a:pPr>
            <a:endParaRPr lang="en-GB" sz="2600" dirty="0">
              <a:solidFill>
                <a:srgbClr val="0000CC"/>
              </a:solidFill>
            </a:endParaRPr>
          </a:p>
          <a:p>
            <a:pPr marL="0" indent="0">
              <a:buNone/>
            </a:pPr>
            <a:r>
              <a:rPr lang="en-GB" sz="2200" dirty="0">
                <a:solidFill>
                  <a:srgbClr val="0000CC"/>
                </a:solidFill>
              </a:rPr>
              <a:t>(remember lines 3 and 4 rhyme together. Line 5 rhymes with lines 1 and 2)</a:t>
            </a:r>
          </a:p>
          <a:p>
            <a:pPr marL="0" indent="0">
              <a:buNone/>
            </a:pPr>
            <a:endParaRPr lang="en-GB" dirty="0">
              <a:solidFill>
                <a:srgbClr val="0000CC"/>
              </a:solidFill>
            </a:endParaRPr>
          </a:p>
        </p:txBody>
      </p:sp>
    </p:spTree>
    <p:extLst>
      <p:ext uri="{BB962C8B-B14F-4D97-AF65-F5344CB8AC3E}">
        <p14:creationId xmlns:p14="http://schemas.microsoft.com/office/powerpoint/2010/main" val="5454937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6F280-4740-4BD0-A8F5-573F4786CE23}"/>
              </a:ext>
            </a:extLst>
          </p:cNvPr>
          <p:cNvSpPr>
            <a:spLocks noGrp="1"/>
          </p:cNvSpPr>
          <p:nvPr>
            <p:ph type="title"/>
          </p:nvPr>
        </p:nvSpPr>
        <p:spPr/>
        <p:txBody>
          <a:bodyPr/>
          <a:lstStyle/>
          <a:p>
            <a:r>
              <a:rPr lang="en-GB" dirty="0">
                <a:solidFill>
                  <a:srgbClr val="0000CC"/>
                </a:solidFill>
              </a:rPr>
              <a:t>Performing your poem </a:t>
            </a:r>
          </a:p>
        </p:txBody>
      </p:sp>
      <p:sp>
        <p:nvSpPr>
          <p:cNvPr id="3" name="Content Placeholder 2">
            <a:extLst>
              <a:ext uri="{FF2B5EF4-FFF2-40B4-BE49-F238E27FC236}">
                <a16:creationId xmlns:a16="http://schemas.microsoft.com/office/drawing/2014/main" id="{9FF34F69-E85F-408A-9FB1-43D18EC55E65}"/>
              </a:ext>
            </a:extLst>
          </p:cNvPr>
          <p:cNvSpPr>
            <a:spLocks noGrp="1"/>
          </p:cNvSpPr>
          <p:nvPr>
            <p:ph idx="1"/>
          </p:nvPr>
        </p:nvSpPr>
        <p:spPr/>
        <p:txBody>
          <a:bodyPr>
            <a:normAutofit fontScale="85000" lnSpcReduction="10000"/>
          </a:bodyPr>
          <a:lstStyle/>
          <a:p>
            <a:pPr marL="0" indent="0">
              <a:buNone/>
            </a:pPr>
            <a:r>
              <a:rPr lang="en-GB" dirty="0">
                <a:solidFill>
                  <a:srgbClr val="0000CC"/>
                </a:solidFill>
              </a:rPr>
              <a:t>Poetry can be enjoyed by reading it but it is also nice to listen to poems being performed. </a:t>
            </a:r>
          </a:p>
          <a:p>
            <a:pPr marL="0" indent="0">
              <a:buNone/>
            </a:pPr>
            <a:endParaRPr lang="en-GB" dirty="0">
              <a:solidFill>
                <a:srgbClr val="0000CC"/>
              </a:solidFill>
            </a:endParaRPr>
          </a:p>
          <a:p>
            <a:pPr marL="0" indent="0">
              <a:buNone/>
            </a:pPr>
            <a:r>
              <a:rPr lang="en-GB" dirty="0">
                <a:solidFill>
                  <a:srgbClr val="0000CC"/>
                </a:solidFill>
              </a:rPr>
              <a:t>Try to learn the poem you have written today. You could then perform it to your family. If you would rather not perform it, you could always learn it alone in your room and see if you can remember it. </a:t>
            </a:r>
          </a:p>
          <a:p>
            <a:pPr marL="0" indent="0">
              <a:buNone/>
            </a:pPr>
            <a:r>
              <a:rPr lang="en-GB" dirty="0">
                <a:solidFill>
                  <a:srgbClr val="0000CC"/>
                </a:solidFill>
              </a:rPr>
              <a:t>Watch this video of Michael Rosen, the children’s author, performing The </a:t>
            </a:r>
            <a:r>
              <a:rPr lang="en-GB" dirty="0" err="1">
                <a:solidFill>
                  <a:srgbClr val="0000CC"/>
                </a:solidFill>
              </a:rPr>
              <a:t>Jumblies</a:t>
            </a:r>
            <a:r>
              <a:rPr lang="en-GB" dirty="0">
                <a:solidFill>
                  <a:srgbClr val="0000CC"/>
                </a:solidFill>
              </a:rPr>
              <a:t> and have a think about what he does to keep you listening and interested. </a:t>
            </a:r>
          </a:p>
          <a:p>
            <a:pPr marL="0" indent="0">
              <a:buNone/>
            </a:pPr>
            <a:r>
              <a:rPr lang="en-GB" dirty="0">
                <a:solidFill>
                  <a:srgbClr val="0000CC"/>
                </a:solidFill>
                <a:hlinkClick r:id="rId2">
                  <a:extLst>
                    <a:ext uri="{A12FA001-AC4F-418D-AE19-62706E023703}">
                      <ahyp:hlinkClr xmlns:ahyp="http://schemas.microsoft.com/office/drawing/2018/hyperlinkcolor" xmlns="" val="tx"/>
                    </a:ext>
                  </a:extLst>
                </a:hlinkClick>
              </a:rPr>
              <a:t>https://www.youtube.com/watch?v=RB_5tGsvEBQ</a:t>
            </a:r>
            <a:endParaRPr lang="en-GB" dirty="0">
              <a:solidFill>
                <a:srgbClr val="0000CC"/>
              </a:solidFill>
            </a:endParaRPr>
          </a:p>
          <a:p>
            <a:pPr marL="0" indent="0">
              <a:buNone/>
            </a:pPr>
            <a:endParaRPr lang="en-GB" dirty="0">
              <a:solidFill>
                <a:srgbClr val="0000CC"/>
              </a:solidFill>
            </a:endParaRPr>
          </a:p>
        </p:txBody>
      </p:sp>
    </p:spTree>
    <p:extLst>
      <p:ext uri="{BB962C8B-B14F-4D97-AF65-F5344CB8AC3E}">
        <p14:creationId xmlns:p14="http://schemas.microsoft.com/office/powerpoint/2010/main" val="6526130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AF0FA-2C99-4A08-971F-48DA23A574CA}"/>
              </a:ext>
            </a:extLst>
          </p:cNvPr>
          <p:cNvSpPr>
            <a:spLocks noGrp="1"/>
          </p:cNvSpPr>
          <p:nvPr>
            <p:ph type="title"/>
          </p:nvPr>
        </p:nvSpPr>
        <p:spPr/>
        <p:txBody>
          <a:bodyPr/>
          <a:lstStyle/>
          <a:p>
            <a:r>
              <a:rPr lang="en-GB" dirty="0">
                <a:solidFill>
                  <a:srgbClr val="0000CC"/>
                </a:solidFill>
              </a:rPr>
              <a:t>Tips for performing poetry</a:t>
            </a:r>
          </a:p>
        </p:txBody>
      </p:sp>
      <p:sp>
        <p:nvSpPr>
          <p:cNvPr id="3" name="Content Placeholder 2">
            <a:extLst>
              <a:ext uri="{FF2B5EF4-FFF2-40B4-BE49-F238E27FC236}">
                <a16:creationId xmlns:a16="http://schemas.microsoft.com/office/drawing/2014/main" id="{C9117935-D0EC-4BF8-9D86-BAA1A754CE34}"/>
              </a:ext>
            </a:extLst>
          </p:cNvPr>
          <p:cNvSpPr>
            <a:spLocks noGrp="1"/>
          </p:cNvSpPr>
          <p:nvPr>
            <p:ph idx="1"/>
          </p:nvPr>
        </p:nvSpPr>
        <p:spPr/>
        <p:txBody>
          <a:bodyPr/>
          <a:lstStyle/>
          <a:p>
            <a:r>
              <a:rPr lang="en-GB" dirty="0">
                <a:solidFill>
                  <a:srgbClr val="0000CC"/>
                </a:solidFill>
              </a:rPr>
              <a:t>Try using some actions with your hands</a:t>
            </a:r>
          </a:p>
          <a:p>
            <a:r>
              <a:rPr lang="en-GB" dirty="0">
                <a:solidFill>
                  <a:srgbClr val="0000CC"/>
                </a:solidFill>
              </a:rPr>
              <a:t>Put more emphasis on certain words</a:t>
            </a:r>
          </a:p>
          <a:p>
            <a:r>
              <a:rPr lang="en-GB" dirty="0">
                <a:solidFill>
                  <a:srgbClr val="0000CC"/>
                </a:solidFill>
              </a:rPr>
              <a:t>Use the rhythm of the words </a:t>
            </a:r>
          </a:p>
          <a:p>
            <a:r>
              <a:rPr lang="en-GB" dirty="0">
                <a:solidFill>
                  <a:srgbClr val="0000CC"/>
                </a:solidFill>
              </a:rPr>
              <a:t>Use short pauses to make your poem clear</a:t>
            </a:r>
          </a:p>
          <a:p>
            <a:r>
              <a:rPr lang="en-GB" dirty="0">
                <a:solidFill>
                  <a:srgbClr val="0000CC"/>
                </a:solidFill>
              </a:rPr>
              <a:t>Use different accents for different characters</a:t>
            </a:r>
          </a:p>
          <a:p>
            <a:pPr marL="0" indent="0">
              <a:buNone/>
            </a:pPr>
            <a:endParaRPr lang="en-GB" dirty="0">
              <a:solidFill>
                <a:srgbClr val="0000CC"/>
              </a:solidFill>
            </a:endParaRPr>
          </a:p>
          <a:p>
            <a:pPr marL="0" indent="0">
              <a:buNone/>
            </a:pPr>
            <a:endParaRPr lang="en-GB" dirty="0">
              <a:solidFill>
                <a:srgbClr val="0000CC"/>
              </a:solidFill>
            </a:endParaRPr>
          </a:p>
          <a:p>
            <a:endParaRPr lang="en-GB" dirty="0">
              <a:solidFill>
                <a:srgbClr val="0000CC"/>
              </a:solidFill>
            </a:endParaRPr>
          </a:p>
        </p:txBody>
      </p:sp>
    </p:spTree>
    <p:extLst>
      <p:ext uri="{BB962C8B-B14F-4D97-AF65-F5344CB8AC3E}">
        <p14:creationId xmlns:p14="http://schemas.microsoft.com/office/powerpoint/2010/main" val="28556722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B744A9-2113-4332-805E-A730FEA1F127}"/>
              </a:ext>
            </a:extLst>
          </p:cNvPr>
          <p:cNvSpPr>
            <a:spLocks noGrp="1"/>
          </p:cNvSpPr>
          <p:nvPr>
            <p:ph idx="1"/>
          </p:nvPr>
        </p:nvSpPr>
        <p:spPr/>
        <p:txBody>
          <a:bodyPr/>
          <a:lstStyle/>
          <a:p>
            <a:pPr marL="0" indent="0" algn="ctr">
              <a:buNone/>
            </a:pPr>
            <a:r>
              <a:rPr lang="en-GB" sz="5000" dirty="0">
                <a:solidFill>
                  <a:srgbClr val="0000CC"/>
                </a:solidFill>
              </a:rPr>
              <a:t>Lesson 3 of 3: Nonsense Poems</a:t>
            </a:r>
          </a:p>
          <a:p>
            <a:pPr marL="0" indent="0">
              <a:buNone/>
            </a:pPr>
            <a:endParaRPr lang="en-GB" dirty="0">
              <a:solidFill>
                <a:srgbClr val="0000CC"/>
              </a:solidFill>
            </a:endParaRPr>
          </a:p>
          <a:p>
            <a:pPr marL="0" indent="0">
              <a:buNone/>
            </a:pPr>
            <a:r>
              <a:rPr lang="en-GB" dirty="0">
                <a:solidFill>
                  <a:srgbClr val="0000CC"/>
                </a:solidFill>
              </a:rPr>
              <a:t>L.O. To write a limerick</a:t>
            </a:r>
          </a:p>
        </p:txBody>
      </p:sp>
    </p:spTree>
    <p:extLst>
      <p:ext uri="{BB962C8B-B14F-4D97-AF65-F5344CB8AC3E}">
        <p14:creationId xmlns:p14="http://schemas.microsoft.com/office/powerpoint/2010/main" val="4039023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66F1A-1479-454D-8AB7-43F7B378A21F}"/>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00254547-FACF-4195-9136-1ECC66643B23}"/>
              </a:ext>
            </a:extLst>
          </p:cNvPr>
          <p:cNvSpPr>
            <a:spLocks noGrp="1"/>
          </p:cNvSpPr>
          <p:nvPr>
            <p:ph idx="1"/>
          </p:nvPr>
        </p:nvSpPr>
        <p:spPr/>
        <p:txBody>
          <a:bodyPr>
            <a:normAutofit/>
          </a:bodyPr>
          <a:lstStyle/>
          <a:p>
            <a:pPr marL="0" indent="0">
              <a:buNone/>
            </a:pPr>
            <a:r>
              <a:rPr lang="en-GB" dirty="0">
                <a:solidFill>
                  <a:srgbClr val="0000CC"/>
                </a:solidFill>
              </a:rPr>
              <a:t>Today it’s your turn to have a play with some words and ideas and come up with your own limerick. </a:t>
            </a:r>
          </a:p>
          <a:p>
            <a:pPr marL="0" indent="0">
              <a:buNone/>
            </a:pPr>
            <a:r>
              <a:rPr lang="en-GB" dirty="0">
                <a:solidFill>
                  <a:srgbClr val="0000CC"/>
                </a:solidFill>
              </a:rPr>
              <a:t>Have a look at this video for a step by step guide and some more examples of limericks.</a:t>
            </a:r>
          </a:p>
          <a:p>
            <a:pPr marL="0" indent="0">
              <a:buNone/>
            </a:pPr>
            <a:r>
              <a:rPr lang="en-GB" dirty="0">
                <a:solidFill>
                  <a:srgbClr val="0000CC"/>
                </a:solidFill>
                <a:hlinkClick r:id="rId2">
                  <a:extLst>
                    <a:ext uri="{A12FA001-AC4F-418D-AE19-62706E023703}">
                      <ahyp:hlinkClr xmlns:ahyp="http://schemas.microsoft.com/office/drawing/2018/hyperlinkcolor" xmlns="" val="tx"/>
                    </a:ext>
                  </a:extLst>
                </a:hlinkClick>
              </a:rPr>
              <a:t>https://www.youtube.com/watch?v=WfmTrw3X8-w</a:t>
            </a:r>
            <a:endParaRPr lang="en-GB" dirty="0">
              <a:solidFill>
                <a:srgbClr val="0000CC"/>
              </a:solidFill>
            </a:endParaRPr>
          </a:p>
        </p:txBody>
      </p:sp>
    </p:spTree>
    <p:extLst>
      <p:ext uri="{BB962C8B-B14F-4D97-AF65-F5344CB8AC3E}">
        <p14:creationId xmlns:p14="http://schemas.microsoft.com/office/powerpoint/2010/main" val="31119460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1D8FD0B-C6B5-4CFB-9771-EF02A21B530E}"/>
              </a:ext>
            </a:extLst>
          </p:cNvPr>
          <p:cNvSpPr>
            <a:spLocks noGrp="1"/>
          </p:cNvSpPr>
          <p:nvPr>
            <p:ph idx="1"/>
          </p:nvPr>
        </p:nvSpPr>
        <p:spPr/>
        <p:txBody>
          <a:bodyPr>
            <a:normAutofit fontScale="92500" lnSpcReduction="20000"/>
          </a:bodyPr>
          <a:lstStyle/>
          <a:p>
            <a:pPr marL="0" indent="0" algn="ctr">
              <a:buNone/>
            </a:pPr>
            <a:r>
              <a:rPr lang="en-GB" dirty="0">
                <a:solidFill>
                  <a:srgbClr val="0000CC"/>
                </a:solidFill>
              </a:rPr>
              <a:t>You may want to write more than one. </a:t>
            </a:r>
          </a:p>
          <a:p>
            <a:pPr marL="0" indent="0" algn="ctr">
              <a:buNone/>
            </a:pPr>
            <a:endParaRPr lang="en-GB" dirty="0">
              <a:solidFill>
                <a:srgbClr val="0000CC"/>
              </a:solidFill>
            </a:endParaRPr>
          </a:p>
          <a:p>
            <a:pPr marL="0" indent="0" algn="ctr">
              <a:buNone/>
            </a:pPr>
            <a:r>
              <a:rPr lang="en-GB" dirty="0">
                <a:solidFill>
                  <a:srgbClr val="0000CC"/>
                </a:solidFill>
              </a:rPr>
              <a:t>Have a try at performing your poem today to a family member.  </a:t>
            </a:r>
          </a:p>
          <a:p>
            <a:pPr marL="0" indent="0" algn="ctr">
              <a:buNone/>
            </a:pPr>
            <a:endParaRPr lang="en-GB" dirty="0">
              <a:solidFill>
                <a:srgbClr val="0000CC"/>
              </a:solidFill>
            </a:endParaRPr>
          </a:p>
          <a:p>
            <a:pPr marL="0" indent="0" algn="ctr">
              <a:buNone/>
            </a:pPr>
            <a:r>
              <a:rPr lang="en-GB" dirty="0">
                <a:solidFill>
                  <a:srgbClr val="0000CC"/>
                </a:solidFill>
              </a:rPr>
              <a:t>It would be really lovely to see them (on paper or as a video) and maybe share some in our Zoom meetings too. </a:t>
            </a:r>
          </a:p>
          <a:p>
            <a:pPr marL="0" indent="0" algn="ctr">
              <a:buNone/>
            </a:pPr>
            <a:endParaRPr lang="en-GB" dirty="0">
              <a:solidFill>
                <a:srgbClr val="0000CC"/>
              </a:solidFill>
            </a:endParaRPr>
          </a:p>
          <a:p>
            <a:pPr marL="0" indent="0" algn="ctr">
              <a:buNone/>
            </a:pPr>
            <a:r>
              <a:rPr lang="en-GB" dirty="0">
                <a:solidFill>
                  <a:srgbClr val="0000CC"/>
                </a:solidFill>
              </a:rPr>
              <a:t>Have fun!</a:t>
            </a:r>
          </a:p>
        </p:txBody>
      </p:sp>
    </p:spTree>
    <p:extLst>
      <p:ext uri="{BB962C8B-B14F-4D97-AF65-F5344CB8AC3E}">
        <p14:creationId xmlns:p14="http://schemas.microsoft.com/office/powerpoint/2010/main" val="2640592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44824"/>
            <a:ext cx="8229600" cy="1143000"/>
          </a:xfrm>
        </p:spPr>
        <p:txBody>
          <a:bodyPr>
            <a:noAutofit/>
          </a:bodyPr>
          <a:lstStyle/>
          <a:p>
            <a:r>
              <a:rPr lang="en-GB" sz="5000" b="1" dirty="0" err="1">
                <a:solidFill>
                  <a:srgbClr val="0000CC"/>
                </a:solidFill>
              </a:rPr>
              <a:t>SPaG</a:t>
            </a:r>
            <a:r>
              <a:rPr lang="en-GB" sz="5000" b="1" dirty="0">
                <a:solidFill>
                  <a:srgbClr val="0000CC"/>
                </a:solidFill>
              </a:rPr>
              <a:t> lesson </a:t>
            </a:r>
            <a:r>
              <a:rPr lang="en-GB" sz="3000" b="1" dirty="0">
                <a:solidFill>
                  <a:srgbClr val="0000CC"/>
                </a:solidFill>
              </a:rPr>
              <a:t/>
            </a:r>
            <a:br>
              <a:rPr lang="en-GB" sz="3000" b="1" dirty="0">
                <a:solidFill>
                  <a:srgbClr val="0000CC"/>
                </a:solidFill>
              </a:rPr>
            </a:br>
            <a:r>
              <a:rPr lang="en-GB" sz="2500" b="1" dirty="0">
                <a:solidFill>
                  <a:srgbClr val="0000CC"/>
                </a:solidFill>
              </a:rPr>
              <a:t>(which can be completed on any day)</a:t>
            </a:r>
            <a:br>
              <a:rPr lang="en-GB" sz="2500" b="1" dirty="0">
                <a:solidFill>
                  <a:srgbClr val="0000CC"/>
                </a:solidFill>
              </a:rPr>
            </a:br>
            <a:r>
              <a:rPr lang="en-GB" sz="2500" b="1" dirty="0">
                <a:solidFill>
                  <a:srgbClr val="0000CC"/>
                </a:solidFill>
              </a:rPr>
              <a:t>Please complete the </a:t>
            </a:r>
            <a:r>
              <a:rPr lang="en-GB" sz="2500" b="1" dirty="0" err="1">
                <a:solidFill>
                  <a:srgbClr val="0000CC"/>
                </a:solidFill>
              </a:rPr>
              <a:t>SPaG</a:t>
            </a:r>
            <a:r>
              <a:rPr lang="en-GB" sz="2500" b="1" dirty="0">
                <a:solidFill>
                  <a:srgbClr val="0000CC"/>
                </a:solidFill>
              </a:rPr>
              <a:t> mat like we have been doing in our Zoom lesson. Choose the one star, two star or three star sheet (three being the most challenging). The answers are included for you to check. </a:t>
            </a:r>
            <a:br>
              <a:rPr lang="en-GB" sz="2500" b="1" dirty="0">
                <a:solidFill>
                  <a:srgbClr val="0000CC"/>
                </a:solidFill>
              </a:rPr>
            </a:br>
            <a:endParaRPr lang="en-GB" sz="2500" b="1" dirty="0">
              <a:solidFill>
                <a:srgbClr val="0000CC"/>
              </a:solidFill>
            </a:endParaRPr>
          </a:p>
        </p:txBody>
      </p:sp>
      <p:pic>
        <p:nvPicPr>
          <p:cNvPr id="4" name="Picture 3" descr="A screenshot of a cell phone&#10;&#10;Description automatically generated">
            <a:extLst>
              <a:ext uri="{FF2B5EF4-FFF2-40B4-BE49-F238E27FC236}">
                <a16:creationId xmlns:a16="http://schemas.microsoft.com/office/drawing/2014/main" id="{443A9CFD-48B9-405D-BF1B-57B4D74B06E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9792" y="3870177"/>
            <a:ext cx="3187061" cy="2043656"/>
          </a:xfrm>
          <a:prstGeom prst="rect">
            <a:avLst/>
          </a:prstGeom>
        </p:spPr>
      </p:pic>
    </p:spTree>
    <p:extLst>
      <p:ext uri="{BB962C8B-B14F-4D97-AF65-F5344CB8AC3E}">
        <p14:creationId xmlns:p14="http://schemas.microsoft.com/office/powerpoint/2010/main" val="30704079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00CC"/>
                </a:solidFill>
              </a:rPr>
              <a:t>Spellings </a:t>
            </a:r>
          </a:p>
        </p:txBody>
      </p:sp>
      <p:sp>
        <p:nvSpPr>
          <p:cNvPr id="3" name="Content Placeholder 2"/>
          <p:cNvSpPr>
            <a:spLocks noGrp="1"/>
          </p:cNvSpPr>
          <p:nvPr>
            <p:ph idx="1"/>
          </p:nvPr>
        </p:nvSpPr>
        <p:spPr/>
        <p:txBody>
          <a:bodyPr>
            <a:normAutofit fontScale="92500"/>
          </a:bodyPr>
          <a:lstStyle/>
          <a:p>
            <a:pPr marL="0" indent="0" algn="ctr">
              <a:buNone/>
            </a:pPr>
            <a:r>
              <a:rPr lang="en-GB" sz="5000" dirty="0">
                <a:solidFill>
                  <a:srgbClr val="0000CC"/>
                </a:solidFill>
              </a:rPr>
              <a:t>Friday 10th July</a:t>
            </a:r>
          </a:p>
          <a:p>
            <a:pPr marL="0" indent="0" algn="ctr">
              <a:buNone/>
            </a:pPr>
            <a:endParaRPr lang="en-GB" sz="5000" dirty="0">
              <a:solidFill>
                <a:srgbClr val="0000CC"/>
              </a:solidFill>
            </a:endParaRPr>
          </a:p>
          <a:p>
            <a:pPr marL="0" indent="0" algn="ctr">
              <a:buNone/>
            </a:pPr>
            <a:r>
              <a:rPr lang="en-GB" sz="5000" dirty="0">
                <a:solidFill>
                  <a:srgbClr val="0000CC"/>
                </a:solidFill>
              </a:rPr>
              <a:t>Try writing your 10 Year 3 /4 spellings in your own sentences. </a:t>
            </a:r>
            <a:r>
              <a:rPr lang="en-GB" sz="2700" dirty="0">
                <a:solidFill>
                  <a:srgbClr val="0000CC"/>
                </a:solidFill>
              </a:rPr>
              <a:t>Remember to also think about punctuation, homophones, apostrophes and other spellings. </a:t>
            </a:r>
          </a:p>
        </p:txBody>
      </p:sp>
    </p:spTree>
    <p:extLst>
      <p:ext uri="{BB962C8B-B14F-4D97-AF65-F5344CB8AC3E}">
        <p14:creationId xmlns:p14="http://schemas.microsoft.com/office/powerpoint/2010/main" val="2181133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00CC"/>
                </a:solidFill>
              </a:rPr>
              <a:t>Nonsense Poems </a:t>
            </a:r>
          </a:p>
        </p:txBody>
      </p:sp>
      <p:sp>
        <p:nvSpPr>
          <p:cNvPr id="3" name="Content Placeholder 2"/>
          <p:cNvSpPr>
            <a:spLocks noGrp="1"/>
          </p:cNvSpPr>
          <p:nvPr>
            <p:ph idx="1"/>
          </p:nvPr>
        </p:nvSpPr>
        <p:spPr>
          <a:xfrm>
            <a:off x="539552" y="1628800"/>
            <a:ext cx="8229600" cy="4525963"/>
          </a:xfrm>
        </p:spPr>
        <p:txBody>
          <a:bodyPr>
            <a:normAutofit fontScale="92500" lnSpcReduction="20000"/>
          </a:bodyPr>
          <a:lstStyle/>
          <a:p>
            <a:pPr marL="0" indent="0" algn="ctr">
              <a:buNone/>
            </a:pPr>
            <a:r>
              <a:rPr lang="en-GB" sz="4800" dirty="0">
                <a:solidFill>
                  <a:srgbClr val="0000CC"/>
                </a:solidFill>
              </a:rPr>
              <a:t>Week Commencing Monday 6</a:t>
            </a:r>
            <a:r>
              <a:rPr lang="en-GB" sz="4800" baseline="30000" dirty="0">
                <a:solidFill>
                  <a:srgbClr val="0000CC"/>
                </a:solidFill>
              </a:rPr>
              <a:t>th</a:t>
            </a:r>
            <a:r>
              <a:rPr lang="en-GB" sz="4800" dirty="0">
                <a:solidFill>
                  <a:srgbClr val="0000CC"/>
                </a:solidFill>
              </a:rPr>
              <a:t> July</a:t>
            </a:r>
          </a:p>
          <a:p>
            <a:r>
              <a:rPr lang="en-GB" sz="3400" dirty="0">
                <a:solidFill>
                  <a:srgbClr val="0000CC"/>
                </a:solidFill>
              </a:rPr>
              <a:t>This PowerPoint has been written so that children can either work through it independently or with the support of an adult. </a:t>
            </a:r>
          </a:p>
          <a:p>
            <a:pPr marL="0" indent="0">
              <a:buNone/>
            </a:pPr>
            <a:endParaRPr lang="en-GB" sz="3400" dirty="0">
              <a:solidFill>
                <a:srgbClr val="0000CC"/>
              </a:solidFill>
            </a:endParaRPr>
          </a:p>
          <a:p>
            <a:r>
              <a:rPr lang="en-GB" dirty="0">
                <a:solidFill>
                  <a:srgbClr val="0000CC"/>
                </a:solidFill>
              </a:rPr>
              <a:t>Please do what you can, when you can. We appreciate that the amount of time that children wish to spend on these tasks may vary from child to child</a:t>
            </a:r>
            <a:r>
              <a:rPr lang="en-GB" sz="2800" dirty="0">
                <a:solidFill>
                  <a:srgbClr val="0000CC"/>
                </a:solidFill>
              </a:rPr>
              <a:t>. </a:t>
            </a:r>
          </a:p>
        </p:txBody>
      </p:sp>
    </p:spTree>
    <p:extLst>
      <p:ext uri="{BB962C8B-B14F-4D97-AF65-F5344CB8AC3E}">
        <p14:creationId xmlns:p14="http://schemas.microsoft.com/office/powerpoint/2010/main" val="546743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60623-5722-4F56-8F1D-DC4C9E97812E}"/>
              </a:ext>
            </a:extLst>
          </p:cNvPr>
          <p:cNvSpPr>
            <a:spLocks noGrp="1"/>
          </p:cNvSpPr>
          <p:nvPr>
            <p:ph type="title"/>
          </p:nvPr>
        </p:nvSpPr>
        <p:spPr/>
        <p:txBody>
          <a:bodyPr>
            <a:normAutofit/>
          </a:bodyPr>
          <a:lstStyle/>
          <a:p>
            <a:r>
              <a:rPr lang="en-GB" dirty="0" err="1">
                <a:solidFill>
                  <a:srgbClr val="0000CC"/>
                </a:solidFill>
              </a:rPr>
              <a:t>SPaG</a:t>
            </a:r>
            <a:r>
              <a:rPr lang="en-GB" dirty="0">
                <a:solidFill>
                  <a:srgbClr val="0000CC"/>
                </a:solidFill>
              </a:rPr>
              <a:t> Activity Mat </a:t>
            </a:r>
          </a:p>
        </p:txBody>
      </p:sp>
      <p:sp>
        <p:nvSpPr>
          <p:cNvPr id="3" name="Content Placeholder 2">
            <a:extLst>
              <a:ext uri="{FF2B5EF4-FFF2-40B4-BE49-F238E27FC236}">
                <a16:creationId xmlns:a16="http://schemas.microsoft.com/office/drawing/2014/main" id="{CFCAEC6B-C3A5-4578-B073-74476000A7F6}"/>
              </a:ext>
            </a:extLst>
          </p:cNvPr>
          <p:cNvSpPr>
            <a:spLocks noGrp="1"/>
          </p:cNvSpPr>
          <p:nvPr>
            <p:ph idx="1"/>
          </p:nvPr>
        </p:nvSpPr>
        <p:spPr/>
        <p:txBody>
          <a:bodyPr>
            <a:normAutofit/>
          </a:bodyPr>
          <a:lstStyle/>
          <a:p>
            <a:pPr marL="0" indent="0">
              <a:buNone/>
            </a:pPr>
            <a:r>
              <a:rPr lang="en-GB" dirty="0">
                <a:solidFill>
                  <a:srgbClr val="0000CC"/>
                </a:solidFill>
              </a:rPr>
              <a:t>Due to the ‘meet the teacher Zooms’ which are taking place, we will not be having a Year 4 </a:t>
            </a:r>
            <a:r>
              <a:rPr lang="en-GB" dirty="0" err="1">
                <a:solidFill>
                  <a:srgbClr val="0000CC"/>
                </a:solidFill>
              </a:rPr>
              <a:t>SPaG</a:t>
            </a:r>
            <a:r>
              <a:rPr lang="en-GB" dirty="0">
                <a:solidFill>
                  <a:srgbClr val="0000CC"/>
                </a:solidFill>
              </a:rPr>
              <a:t> lesson this week. </a:t>
            </a:r>
          </a:p>
          <a:p>
            <a:pPr marL="0" indent="0">
              <a:buNone/>
            </a:pPr>
            <a:endParaRPr lang="en-GB" dirty="0">
              <a:solidFill>
                <a:srgbClr val="0000CC"/>
              </a:solidFill>
            </a:endParaRPr>
          </a:p>
          <a:p>
            <a:pPr marL="0" indent="0">
              <a:buNone/>
            </a:pPr>
            <a:r>
              <a:rPr lang="en-GB" dirty="0">
                <a:solidFill>
                  <a:srgbClr val="0000CC"/>
                </a:solidFill>
              </a:rPr>
              <a:t>We have included a </a:t>
            </a:r>
            <a:r>
              <a:rPr lang="en-GB" dirty="0" err="1">
                <a:solidFill>
                  <a:srgbClr val="0000CC"/>
                </a:solidFill>
              </a:rPr>
              <a:t>SPaG</a:t>
            </a:r>
            <a:r>
              <a:rPr lang="en-GB" dirty="0">
                <a:solidFill>
                  <a:srgbClr val="0000CC"/>
                </a:solidFill>
              </a:rPr>
              <a:t> mat in this week’s resources, if you would like to give it a try. </a:t>
            </a:r>
          </a:p>
        </p:txBody>
      </p:sp>
    </p:spTree>
    <p:extLst>
      <p:ext uri="{BB962C8B-B14F-4D97-AF65-F5344CB8AC3E}">
        <p14:creationId xmlns:p14="http://schemas.microsoft.com/office/powerpoint/2010/main" val="31101193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0A7F3-D99C-4DD7-98D4-462DEECC8F64}"/>
              </a:ext>
            </a:extLst>
          </p:cNvPr>
          <p:cNvSpPr>
            <a:spLocks noGrp="1"/>
          </p:cNvSpPr>
          <p:nvPr>
            <p:ph type="title"/>
          </p:nvPr>
        </p:nvSpPr>
        <p:spPr/>
        <p:txBody>
          <a:bodyPr/>
          <a:lstStyle/>
          <a:p>
            <a:r>
              <a:rPr lang="en-GB" dirty="0">
                <a:solidFill>
                  <a:srgbClr val="0000CC"/>
                </a:solidFill>
              </a:rPr>
              <a:t>SPaG.com </a:t>
            </a:r>
          </a:p>
        </p:txBody>
      </p:sp>
      <p:sp>
        <p:nvSpPr>
          <p:cNvPr id="3" name="Content Placeholder 2">
            <a:extLst>
              <a:ext uri="{FF2B5EF4-FFF2-40B4-BE49-F238E27FC236}">
                <a16:creationId xmlns:a16="http://schemas.microsoft.com/office/drawing/2014/main" id="{D60098EC-1EB2-40BF-855E-228FD6A4BB2D}"/>
              </a:ext>
            </a:extLst>
          </p:cNvPr>
          <p:cNvSpPr>
            <a:spLocks noGrp="1"/>
          </p:cNvSpPr>
          <p:nvPr>
            <p:ph idx="1"/>
          </p:nvPr>
        </p:nvSpPr>
        <p:spPr/>
        <p:txBody>
          <a:bodyPr/>
          <a:lstStyle/>
          <a:p>
            <a:pPr marL="0" indent="0">
              <a:buNone/>
            </a:pPr>
            <a:r>
              <a:rPr lang="en-GB" dirty="0">
                <a:solidFill>
                  <a:srgbClr val="0000CC"/>
                </a:solidFill>
              </a:rPr>
              <a:t>There are 2 activities which were set on 2</a:t>
            </a:r>
            <a:r>
              <a:rPr lang="en-GB" baseline="30000" dirty="0">
                <a:solidFill>
                  <a:srgbClr val="0000CC"/>
                </a:solidFill>
              </a:rPr>
              <a:t>nd</a:t>
            </a:r>
            <a:r>
              <a:rPr lang="en-GB" dirty="0">
                <a:solidFill>
                  <a:srgbClr val="0000CC"/>
                </a:solidFill>
              </a:rPr>
              <a:t> July for you to have a try at.</a:t>
            </a:r>
          </a:p>
          <a:p>
            <a:r>
              <a:rPr lang="en-GB" dirty="0">
                <a:solidFill>
                  <a:srgbClr val="0000CC"/>
                </a:solidFill>
              </a:rPr>
              <a:t>Grammar Year 4E</a:t>
            </a:r>
          </a:p>
          <a:p>
            <a:r>
              <a:rPr lang="en-GB" dirty="0">
                <a:solidFill>
                  <a:srgbClr val="0000CC"/>
                </a:solidFill>
              </a:rPr>
              <a:t>Terminology Year 4B</a:t>
            </a:r>
          </a:p>
        </p:txBody>
      </p:sp>
    </p:spTree>
    <p:extLst>
      <p:ext uri="{BB962C8B-B14F-4D97-AF65-F5344CB8AC3E}">
        <p14:creationId xmlns:p14="http://schemas.microsoft.com/office/powerpoint/2010/main" val="1205882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7CEFF-7D9C-47C5-AEDD-9A79C237DC0E}"/>
              </a:ext>
            </a:extLst>
          </p:cNvPr>
          <p:cNvSpPr>
            <a:spLocks noGrp="1"/>
          </p:cNvSpPr>
          <p:nvPr>
            <p:ph type="title"/>
          </p:nvPr>
        </p:nvSpPr>
        <p:spPr/>
        <p:txBody>
          <a:bodyPr>
            <a:noAutofit/>
          </a:bodyPr>
          <a:lstStyle/>
          <a:p>
            <a:r>
              <a:rPr lang="en-GB" sz="6000" dirty="0"/>
              <a:t/>
            </a:r>
            <a:br>
              <a:rPr lang="en-GB" sz="6000" dirty="0"/>
            </a:br>
            <a:r>
              <a:rPr lang="en-GB" sz="6000" dirty="0">
                <a:solidFill>
                  <a:srgbClr val="0000CC"/>
                </a:solidFill>
              </a:rPr>
              <a:t>Reading Comprehension </a:t>
            </a:r>
            <a:r>
              <a:rPr lang="en-GB" sz="6000" dirty="0"/>
              <a:t/>
            </a:r>
            <a:br>
              <a:rPr lang="en-GB" sz="6000" dirty="0"/>
            </a:br>
            <a:endParaRPr lang="en-GB" sz="6000" dirty="0"/>
          </a:p>
        </p:txBody>
      </p:sp>
      <p:sp>
        <p:nvSpPr>
          <p:cNvPr id="3" name="Content Placeholder 2">
            <a:extLst>
              <a:ext uri="{FF2B5EF4-FFF2-40B4-BE49-F238E27FC236}">
                <a16:creationId xmlns:a16="http://schemas.microsoft.com/office/drawing/2014/main" id="{3881EAAF-1BA4-4187-A52D-C014453F28EA}"/>
              </a:ext>
            </a:extLst>
          </p:cNvPr>
          <p:cNvSpPr>
            <a:spLocks noGrp="1"/>
          </p:cNvSpPr>
          <p:nvPr>
            <p:ph idx="1"/>
          </p:nvPr>
        </p:nvSpPr>
        <p:spPr/>
        <p:txBody>
          <a:bodyPr>
            <a:normAutofit/>
          </a:bodyPr>
          <a:lstStyle/>
          <a:p>
            <a:pPr marL="0" indent="0">
              <a:buNone/>
            </a:pPr>
            <a:r>
              <a:rPr lang="en-GB" dirty="0">
                <a:solidFill>
                  <a:srgbClr val="0000CC"/>
                </a:solidFill>
              </a:rPr>
              <a:t>Rather than a reading comprehension this week, we would like you to read/ listen to the information about Edward Lear, a 19</a:t>
            </a:r>
            <a:r>
              <a:rPr lang="en-GB" baseline="30000" dirty="0">
                <a:solidFill>
                  <a:srgbClr val="0000CC"/>
                </a:solidFill>
              </a:rPr>
              <a:t>th</a:t>
            </a:r>
            <a:r>
              <a:rPr lang="en-GB" dirty="0">
                <a:solidFill>
                  <a:srgbClr val="0000CC"/>
                </a:solidFill>
              </a:rPr>
              <a:t> Century poet. There is a Word document saved in this week’s file. </a:t>
            </a:r>
          </a:p>
          <a:p>
            <a:pPr marL="0" indent="0">
              <a:buNone/>
            </a:pPr>
            <a:endParaRPr lang="en-GB" dirty="0">
              <a:solidFill>
                <a:srgbClr val="FF0000"/>
              </a:solidFill>
            </a:endParaRPr>
          </a:p>
          <a:p>
            <a:pPr marL="0" indent="0">
              <a:buNone/>
            </a:pPr>
            <a:endParaRPr lang="en-GB" dirty="0">
              <a:solidFill>
                <a:srgbClr val="FF0000"/>
              </a:solidFill>
            </a:endParaRPr>
          </a:p>
          <a:p>
            <a:pPr marL="0" indent="0">
              <a:buNone/>
            </a:pPr>
            <a:endParaRPr lang="en-GB" dirty="0"/>
          </a:p>
        </p:txBody>
      </p:sp>
    </p:spTree>
    <p:extLst>
      <p:ext uri="{BB962C8B-B14F-4D97-AF65-F5344CB8AC3E}">
        <p14:creationId xmlns:p14="http://schemas.microsoft.com/office/powerpoint/2010/main" val="4976857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fontScale="90000"/>
          </a:bodyPr>
          <a:lstStyle/>
          <a:p>
            <a:r>
              <a:rPr lang="en-GB" dirty="0">
                <a:solidFill>
                  <a:srgbClr val="0000CC"/>
                </a:solidFill>
              </a:rPr>
              <a:t>Spellings </a:t>
            </a:r>
            <a:br>
              <a:rPr lang="en-GB" dirty="0">
                <a:solidFill>
                  <a:srgbClr val="0000CC"/>
                </a:solidFill>
              </a:rPr>
            </a:br>
            <a:r>
              <a:rPr lang="en-GB" dirty="0">
                <a:solidFill>
                  <a:srgbClr val="0000CC"/>
                </a:solidFill>
              </a:rPr>
              <a:t>for Friday 10th July </a:t>
            </a:r>
          </a:p>
        </p:txBody>
      </p:sp>
      <p:sp>
        <p:nvSpPr>
          <p:cNvPr id="4" name="Content Placeholder 3">
            <a:extLst>
              <a:ext uri="{FF2B5EF4-FFF2-40B4-BE49-F238E27FC236}">
                <a16:creationId xmlns:a16="http://schemas.microsoft.com/office/drawing/2014/main" id="{20F41CD0-CBDA-470B-84BD-F30E1101CBD6}"/>
              </a:ext>
            </a:extLst>
          </p:cNvPr>
          <p:cNvSpPr>
            <a:spLocks noGrp="1"/>
          </p:cNvSpPr>
          <p:nvPr>
            <p:ph idx="1"/>
          </p:nvPr>
        </p:nvSpPr>
        <p:spPr>
          <a:xfrm>
            <a:off x="395536" y="1807396"/>
            <a:ext cx="8229600" cy="4525963"/>
          </a:xfrm>
        </p:spPr>
        <p:txBody>
          <a:bodyPr>
            <a:normAutofit fontScale="92500" lnSpcReduction="20000"/>
          </a:bodyPr>
          <a:lstStyle/>
          <a:p>
            <a:pPr marL="0" indent="0">
              <a:buNone/>
            </a:pPr>
            <a:r>
              <a:rPr lang="en-GB" dirty="0">
                <a:solidFill>
                  <a:srgbClr val="0000CC"/>
                </a:solidFill>
              </a:rPr>
              <a:t>We have now covered all the spellings from the Year 4 lists. This week, we would like you to choose 10 spellings from the Year 3 / 4 list that you find tricky and focus on learning those. </a:t>
            </a:r>
          </a:p>
          <a:p>
            <a:pPr marL="0" indent="0">
              <a:buNone/>
            </a:pPr>
            <a:r>
              <a:rPr lang="en-GB" dirty="0">
                <a:solidFill>
                  <a:srgbClr val="0000CC"/>
                </a:solidFill>
              </a:rPr>
              <a:t>Remember, often you are only one letter away from getting these words correct e.g. mistakenly spelling calend</a:t>
            </a:r>
            <a:r>
              <a:rPr lang="en-GB" b="1" u="sng" dirty="0">
                <a:solidFill>
                  <a:srgbClr val="0000CC"/>
                </a:solidFill>
              </a:rPr>
              <a:t>ar</a:t>
            </a:r>
            <a:r>
              <a:rPr lang="en-GB" dirty="0">
                <a:solidFill>
                  <a:srgbClr val="0000CC"/>
                </a:solidFill>
              </a:rPr>
              <a:t> with an ‘</a:t>
            </a:r>
            <a:r>
              <a:rPr lang="en-GB" dirty="0" err="1">
                <a:solidFill>
                  <a:srgbClr val="0000CC"/>
                </a:solidFill>
              </a:rPr>
              <a:t>er</a:t>
            </a:r>
            <a:r>
              <a:rPr lang="en-GB" dirty="0">
                <a:solidFill>
                  <a:srgbClr val="0000CC"/>
                </a:solidFill>
              </a:rPr>
              <a:t>’ at the end. </a:t>
            </a:r>
          </a:p>
          <a:p>
            <a:pPr marL="0" indent="0">
              <a:buNone/>
            </a:pPr>
            <a:r>
              <a:rPr lang="en-GB" dirty="0">
                <a:solidFill>
                  <a:srgbClr val="0000CC"/>
                </a:solidFill>
              </a:rPr>
              <a:t>If you know all of these spellings, recap on the rules you have learned in Year 4. Each half term overview will be in this week’s resources folder to help you recap. </a:t>
            </a:r>
          </a:p>
        </p:txBody>
      </p:sp>
    </p:spTree>
    <p:extLst>
      <p:ext uri="{BB962C8B-B14F-4D97-AF65-F5344CB8AC3E}">
        <p14:creationId xmlns:p14="http://schemas.microsoft.com/office/powerpoint/2010/main" val="2760391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solidFill>
                  <a:srgbClr val="0000CC"/>
                </a:solidFill>
              </a:rPr>
              <a:t>Nonsense Poems</a:t>
            </a:r>
          </a:p>
        </p:txBody>
      </p:sp>
      <p:sp>
        <p:nvSpPr>
          <p:cNvPr id="3" name="Content Placeholder 2"/>
          <p:cNvSpPr>
            <a:spLocks noGrp="1"/>
          </p:cNvSpPr>
          <p:nvPr>
            <p:ph idx="1"/>
          </p:nvPr>
        </p:nvSpPr>
        <p:spPr/>
        <p:txBody>
          <a:bodyPr>
            <a:normAutofit/>
          </a:bodyPr>
          <a:lstStyle/>
          <a:p>
            <a:pPr marL="0" indent="0">
              <a:buNone/>
            </a:pPr>
            <a:r>
              <a:rPr lang="en-GB" u="sng" dirty="0">
                <a:solidFill>
                  <a:srgbClr val="0000CC"/>
                </a:solidFill>
              </a:rPr>
              <a:t>Weekly Overview </a:t>
            </a:r>
          </a:p>
          <a:p>
            <a:r>
              <a:rPr lang="en-GB" dirty="0">
                <a:solidFill>
                  <a:srgbClr val="0000CC"/>
                </a:solidFill>
              </a:rPr>
              <a:t>We will be learning about Edward Lear, the poet. </a:t>
            </a:r>
          </a:p>
          <a:p>
            <a:r>
              <a:rPr lang="en-GB" dirty="0">
                <a:solidFill>
                  <a:srgbClr val="0000CC"/>
                </a:solidFill>
              </a:rPr>
              <a:t>We will be listening to some poems. </a:t>
            </a:r>
          </a:p>
          <a:p>
            <a:r>
              <a:rPr lang="en-GB" dirty="0">
                <a:solidFill>
                  <a:srgbClr val="0000CC"/>
                </a:solidFill>
              </a:rPr>
              <a:t>We will be looking at the structure of limericks.</a:t>
            </a:r>
          </a:p>
          <a:p>
            <a:r>
              <a:rPr lang="en-GB" dirty="0">
                <a:solidFill>
                  <a:srgbClr val="0000CC"/>
                </a:solidFill>
              </a:rPr>
              <a:t>We will be writing our own limerick.</a:t>
            </a:r>
          </a:p>
        </p:txBody>
      </p:sp>
    </p:spTree>
    <p:extLst>
      <p:ext uri="{BB962C8B-B14F-4D97-AF65-F5344CB8AC3E}">
        <p14:creationId xmlns:p14="http://schemas.microsoft.com/office/powerpoint/2010/main" val="1109905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solidFill>
                  <a:srgbClr val="0000CC"/>
                </a:solidFill>
              </a:rPr>
              <a:t>Lesson 1 of 3: Nonsense Poems</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rgbClr val="0000CC"/>
                </a:solidFill>
              </a:rPr>
              <a:t>L.O. To find out about the poet Edward Lear</a:t>
            </a:r>
          </a:p>
        </p:txBody>
      </p:sp>
    </p:spTree>
    <p:extLst>
      <p:ext uri="{BB962C8B-B14F-4D97-AF65-F5344CB8AC3E}">
        <p14:creationId xmlns:p14="http://schemas.microsoft.com/office/powerpoint/2010/main" val="18401066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8171</TotalTime>
  <Words>1519</Words>
  <Application>Microsoft Office PowerPoint</Application>
  <PresentationFormat>On-screen Show (4:3)</PresentationFormat>
  <Paragraphs>147</Paragraphs>
  <Slides>28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Comic Sans MS</vt:lpstr>
      <vt:lpstr>Times New Roman</vt:lpstr>
      <vt:lpstr>Office Theme</vt:lpstr>
      <vt:lpstr>ENGLISH LESSONS MONDAY 6th JULY TO FRIDAY 10th JULY</vt:lpstr>
      <vt:lpstr>Nonsense Poems </vt:lpstr>
      <vt:lpstr>Nonsense Poems </vt:lpstr>
      <vt:lpstr>SPaG Activity Mat </vt:lpstr>
      <vt:lpstr>SPaG.com </vt:lpstr>
      <vt:lpstr> Reading Comprehension  </vt:lpstr>
      <vt:lpstr>Spellings  for Friday 10th July </vt:lpstr>
      <vt:lpstr>Nonsense Poems</vt:lpstr>
      <vt:lpstr>Lesson 1 of 3: Nonsense Poems</vt:lpstr>
      <vt:lpstr>Edward Lear </vt:lpstr>
      <vt:lpstr>L.O. To find out about the poet Edward Lear </vt:lpstr>
      <vt:lpstr>L.O. To find out about the poet Edward Lear</vt:lpstr>
      <vt:lpstr>L.O. To find out about the poet Edward Lear</vt:lpstr>
      <vt:lpstr>Derry Down Derry </vt:lpstr>
      <vt:lpstr>L.O. To find out about the poet Edward Lear</vt:lpstr>
      <vt:lpstr>PowerPoint Presentation</vt:lpstr>
      <vt:lpstr> L.O. To understand the structure of limericks  </vt:lpstr>
      <vt:lpstr>Here is a limerick about the structure of a limerick</vt:lpstr>
      <vt:lpstr>A Limerick’s Structure </vt:lpstr>
      <vt:lpstr>Tips for writing your limerick </vt:lpstr>
      <vt:lpstr> Today, we are going to have a try at writing a limerick. </vt:lpstr>
      <vt:lpstr>Performing your poem </vt:lpstr>
      <vt:lpstr>Tips for performing poetry</vt:lpstr>
      <vt:lpstr>PowerPoint Presentation</vt:lpstr>
      <vt:lpstr>PowerPoint Presentation</vt:lpstr>
      <vt:lpstr>PowerPoint Presentation</vt:lpstr>
      <vt:lpstr>SPaG lesson  (which can be completed on any day) Please complete the SPaG mat like we have been doing in our Zoom lesson. Choose the one star, two star or three star sheet (three being the most challenging). The answers are included for you to check.  </vt:lpstr>
      <vt:lpstr>Spellings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jase</dc:creator>
  <cp:lastModifiedBy>DPreston</cp:lastModifiedBy>
  <cp:revision>444</cp:revision>
  <dcterms:created xsi:type="dcterms:W3CDTF">2020-04-22T19:30:28Z</dcterms:created>
  <dcterms:modified xsi:type="dcterms:W3CDTF">2020-07-03T14:20:23Z</dcterms:modified>
</cp:coreProperties>
</file>