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69" r:id="rId2"/>
    <p:sldId id="271" r:id="rId3"/>
    <p:sldId id="273" r:id="rId4"/>
    <p:sldId id="277" r:id="rId5"/>
  </p:sldIdLst>
  <p:sldSz cx="9144000" cy="6858000" type="screen4x3"/>
  <p:notesSz cx="6858000" cy="9144000"/>
  <p:embeddedFontLst>
    <p:embeddedFont>
      <p:font typeface="Twinkl SemiBold" pitchFamily="2" charset="0"/>
      <p:bold r:id="rId8"/>
    </p:embeddedFont>
    <p:embeddedFont>
      <p:font typeface="Twinkl" panose="020B0604020202020204" pitchFamily="2" charset="0"/>
      <p:regular r:id="rId9"/>
      <p:bold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Sassoon Infant Rg" panose="02000503030000020003" pitchFamily="50" charset="0"/>
      <p:regular r:id="rId15"/>
      <p:bold r:id="rId16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7">
          <p15:clr>
            <a:srgbClr val="A4A3A4"/>
          </p15:clr>
        </p15:guide>
        <p15:guide id="3" orient="horz" pos="3997">
          <p15:clr>
            <a:srgbClr val="A4A3A4"/>
          </p15:clr>
        </p15:guide>
        <p15:guide id="4" pos="5420">
          <p15:clr>
            <a:srgbClr val="A4A3A4"/>
          </p15:clr>
        </p15:guide>
        <p15:guide id="5" orient="horz" pos="346">
          <p15:clr>
            <a:srgbClr val="A4A3A4"/>
          </p15:clr>
        </p15:guide>
        <p15:guide id="6" pos="476">
          <p15:clr>
            <a:srgbClr val="A4A3A4"/>
          </p15:clr>
        </p15:guide>
        <p15:guide id="7" orient="horz" pos="482">
          <p15:clr>
            <a:srgbClr val="A4A3A4"/>
          </p15:clr>
        </p15:guide>
        <p15:guide id="8" orient="horz" pos="3838">
          <p15:clr>
            <a:srgbClr val="A4A3A4"/>
          </p15:clr>
        </p15:guide>
        <p15:guide id="9" pos="530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F3EF"/>
    <a:srgbClr val="EFFBFA"/>
    <a:srgbClr val="EBFAF9"/>
    <a:srgbClr val="A2E7E4"/>
    <a:srgbClr val="34CBC2"/>
    <a:srgbClr val="77DCD6"/>
    <a:srgbClr val="DE1E5A"/>
    <a:srgbClr val="18A0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1" autoAdjust="0"/>
    <p:restoredTop sz="95602" autoAdjust="0"/>
  </p:normalViewPr>
  <p:slideViewPr>
    <p:cSldViewPr snapToGrid="0">
      <p:cViewPr varScale="1">
        <p:scale>
          <a:sx n="69" d="100"/>
          <a:sy n="69" d="100"/>
        </p:scale>
        <p:origin x="1356" y="66"/>
      </p:cViewPr>
      <p:guideLst>
        <p:guide orient="horz" pos="2160"/>
        <p:guide pos="317"/>
        <p:guide orient="horz" pos="3997"/>
        <p:guide pos="5420"/>
        <p:guide orient="horz" pos="346"/>
        <p:guide pos="476"/>
        <p:guide orient="horz" pos="482"/>
        <p:guide orient="horz" pos="3838"/>
        <p:guide pos="5307"/>
      </p:guideLst>
    </p:cSldViewPr>
  </p:slideViewPr>
  <p:notesTextViewPr>
    <p:cViewPr>
      <p:scale>
        <a:sx n="400" d="100"/>
        <a:sy n="400" d="100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font" Target="fonts/font5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64EF52E-04E0-43FE-A757-83DB246A17D4}" type="datetimeFigureOut">
              <a:rPr lang="en-GB"/>
              <a:pPr>
                <a:defRPr/>
              </a:pPr>
              <a:t>30/04/2020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F5C3850-A263-463A-9A6D-191703A230F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7BF6F06-9C2B-4D86-8764-EDBF51C6B155}" type="datetimeFigureOut">
              <a:rPr lang="en-GB"/>
              <a:pPr>
                <a:defRPr/>
              </a:pPr>
              <a:t>30/04/2020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16F442F-EDAA-4EE0-8E72-13FCEA3A449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288" y="6196013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7055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pic>
        <p:nvPicPr>
          <p:cNvPr id="3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5734050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8966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9004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 bwMode="auto">
          <a:xfrm>
            <a:off x="503238" y="2930525"/>
            <a:ext cx="8137525" cy="341471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4" name="Rounded Rectangle 3"/>
          <p:cNvSpPr/>
          <p:nvPr userDrawn="1"/>
        </p:nvSpPr>
        <p:spPr bwMode="auto">
          <a:xfrm>
            <a:off x="503238" y="512763"/>
            <a:ext cx="8137525" cy="2192337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5" name="Title 1"/>
          <p:cNvSpPr txBox="1">
            <a:spLocks/>
          </p:cNvSpPr>
          <p:nvPr userDrawn="1"/>
        </p:nvSpPr>
        <p:spPr>
          <a:xfrm>
            <a:off x="628650" y="3071813"/>
            <a:ext cx="7886700" cy="539750"/>
          </a:xfrm>
          <a:prstGeom prst="rect">
            <a:avLst/>
          </a:prstGeom>
        </p:spPr>
        <p:txBody>
          <a:bodyPr lIns="0" tIns="0" rIns="0" bIns="0" anchor="ctr" anchorCtr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latin typeface="Twinkl" pitchFamily="50" charset="0"/>
              </a:rPr>
              <a:t>Success Criteria</a:t>
            </a:r>
          </a:p>
        </p:txBody>
      </p:sp>
      <p:sp>
        <p:nvSpPr>
          <p:cNvPr id="6" name="Title 1"/>
          <p:cNvSpPr txBox="1">
            <a:spLocks/>
          </p:cNvSpPr>
          <p:nvPr userDrawn="1"/>
        </p:nvSpPr>
        <p:spPr>
          <a:xfrm>
            <a:off x="628650" y="735013"/>
            <a:ext cx="7886700" cy="539750"/>
          </a:xfrm>
          <a:prstGeom prst="rect">
            <a:avLst/>
          </a:prstGeom>
        </p:spPr>
        <p:txBody>
          <a:bodyPr lIns="0" tIns="0" rIns="0" bIns="0" anchor="ctr" anchorCtr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latin typeface="Twinkl" pitchFamily="50" charset="0"/>
              </a:rPr>
              <a:t>Aim</a:t>
            </a:r>
          </a:p>
        </p:txBody>
      </p:sp>
      <p:sp>
        <p:nvSpPr>
          <p:cNvPr id="7" name="Content Placeholder 15"/>
          <p:cNvSpPr txBox="1">
            <a:spLocks/>
          </p:cNvSpPr>
          <p:nvPr userDrawn="1"/>
        </p:nvSpPr>
        <p:spPr>
          <a:xfrm>
            <a:off x="628650" y="3467100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lIns="180000" tIns="252000" rIns="252000" bIns="18000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GB" dirty="0">
                <a:latin typeface="Twinkl" pitchFamily="50" charset="0"/>
              </a:rPr>
              <a:t>Statement 1 Lorem ipsum </a:t>
            </a:r>
            <a:r>
              <a:rPr lang="en-GB" dirty="0" err="1">
                <a:latin typeface="Twinkl" pitchFamily="50" charset="0"/>
              </a:rPr>
              <a:t>dolor</a:t>
            </a:r>
            <a:r>
              <a:rPr lang="en-GB" dirty="0">
                <a:latin typeface="Twinkl" pitchFamily="50" charset="0"/>
              </a:rPr>
              <a:t> sit </a:t>
            </a:r>
            <a:r>
              <a:rPr lang="en-GB" dirty="0" err="1">
                <a:latin typeface="Twinkl" pitchFamily="50" charset="0"/>
              </a:rPr>
              <a:t>amet</a:t>
            </a:r>
            <a:r>
              <a:rPr lang="en-GB" dirty="0">
                <a:latin typeface="Twinkl" pitchFamily="50" charset="0"/>
              </a:rPr>
              <a:t>, </a:t>
            </a:r>
            <a:r>
              <a:rPr lang="en-GB" dirty="0" err="1">
                <a:latin typeface="Twinkl" pitchFamily="50" charset="0"/>
              </a:rPr>
              <a:t>consectetur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adipiscing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elit</a:t>
            </a:r>
            <a:r>
              <a:rPr lang="en-GB" dirty="0">
                <a:latin typeface="Twinkl" pitchFamily="50" charset="0"/>
              </a:rPr>
              <a:t>.</a:t>
            </a:r>
          </a:p>
          <a:p>
            <a:pPr fontAlgn="auto">
              <a:spcAft>
                <a:spcPts val="0"/>
              </a:spcAft>
              <a:defRPr/>
            </a:pPr>
            <a:r>
              <a:rPr lang="en-GB" dirty="0">
                <a:latin typeface="Twinkl" pitchFamily="50" charset="0"/>
              </a:rPr>
              <a:t>Statement 2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dirty="0">
                <a:latin typeface="Twinkl" pitchFamily="50" charset="0"/>
              </a:rPr>
              <a:t>Sub statement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571262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288" y="6196013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4527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90538" y="695325"/>
            <a:ext cx="8162925" cy="1150938"/>
          </a:xfrm>
          <a:prstGeom prst="roundRect">
            <a:avLst>
              <a:gd name="adj" fmla="val 96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0538" y="1957388"/>
            <a:ext cx="8162925" cy="4387850"/>
          </a:xfrm>
          <a:prstGeom prst="roundRect">
            <a:avLst>
              <a:gd name="adj" fmla="val 258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20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sz="3600" smtClean="0"/>
              <a:t>Correct?</a:t>
            </a:r>
          </a:p>
        </p:txBody>
      </p:sp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755650" y="1514475"/>
            <a:ext cx="7632700" cy="125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dirty="0">
                <a:solidFill>
                  <a:schemeClr val="tx1"/>
                </a:solidFill>
                <a:cs typeface="Twinkl" pitchFamily="2" charset="0"/>
              </a:rPr>
              <a:t>With formal methods, you </a:t>
            </a:r>
            <a:r>
              <a:rPr lang="en-US" altLang="en-US" dirty="0" smtClean="0">
                <a:solidFill>
                  <a:schemeClr val="tx1"/>
                </a:solidFill>
                <a:cs typeface="Twinkl" pitchFamily="2" charset="0"/>
              </a:rPr>
              <a:t>MUST </a:t>
            </a:r>
            <a:r>
              <a:rPr lang="en-US" altLang="en-US" dirty="0">
                <a:solidFill>
                  <a:schemeClr val="tx1"/>
                </a:solidFill>
                <a:cs typeface="Twinkl" pitchFamily="2" charset="0"/>
              </a:rPr>
              <a:t>line up the different place values. The decimal point </a:t>
            </a:r>
            <a:r>
              <a:rPr lang="en-US" altLang="en-US" dirty="0" smtClean="0">
                <a:solidFill>
                  <a:schemeClr val="tx1"/>
                </a:solidFill>
                <a:cs typeface="Twinkl" pitchFamily="2" charset="0"/>
              </a:rPr>
              <a:t>MUST </a:t>
            </a:r>
            <a:r>
              <a:rPr lang="en-US" altLang="en-US" dirty="0">
                <a:solidFill>
                  <a:schemeClr val="tx1"/>
                </a:solidFill>
                <a:cs typeface="Twinkl" pitchFamily="2" charset="0"/>
              </a:rPr>
              <a:t>be lined up.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dirty="0">
              <a:solidFill>
                <a:schemeClr val="tx1"/>
              </a:solidFill>
              <a:cs typeface="Twinkl" pitchFamily="2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dirty="0">
                <a:solidFill>
                  <a:schemeClr val="tx1"/>
                </a:solidFill>
                <a:cs typeface="Twinkl" pitchFamily="2" charset="0"/>
              </a:rPr>
              <a:t>Which calculation is correct? Explain why.</a:t>
            </a:r>
          </a:p>
        </p:txBody>
      </p:sp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1774825" y="3255963"/>
            <a:ext cx="17526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u="sng" dirty="0" smtClean="0">
                <a:solidFill>
                  <a:schemeClr val="tx1"/>
                </a:solidFill>
              </a:rPr>
              <a:t>- </a:t>
            </a:r>
            <a:r>
              <a:rPr lang="en-US" altLang="en-US" sz="3600" u="sng" dirty="0">
                <a:solidFill>
                  <a:schemeClr val="tx1"/>
                </a:solidFill>
              </a:rPr>
              <a:t>49.24</a:t>
            </a: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u="sng" dirty="0">
                <a:solidFill>
                  <a:schemeClr val="tx1"/>
                </a:solidFill>
              </a:rPr>
              <a:t>           </a:t>
            </a: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3600" u="sng" dirty="0">
              <a:solidFill>
                <a:schemeClr val="tx1"/>
              </a:solidFill>
            </a:endParaRPr>
          </a:p>
        </p:txBody>
      </p:sp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5641975" y="2767013"/>
            <a:ext cx="175418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dirty="0">
                <a:solidFill>
                  <a:schemeClr val="tx1"/>
                </a:solidFill>
              </a:rPr>
              <a:t>   345.6</a:t>
            </a: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u="sng" dirty="0" smtClean="0">
                <a:solidFill>
                  <a:schemeClr val="tx1"/>
                </a:solidFill>
              </a:rPr>
              <a:t>- </a:t>
            </a:r>
            <a:r>
              <a:rPr lang="en-US" altLang="en-US" sz="3600" u="sng" dirty="0">
                <a:solidFill>
                  <a:schemeClr val="tx1"/>
                </a:solidFill>
              </a:rPr>
              <a:t>49.24</a:t>
            </a: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 u="sng" dirty="0">
                <a:solidFill>
                  <a:schemeClr val="tx1"/>
                </a:solidFill>
              </a:rPr>
              <a:t>           </a:t>
            </a:r>
          </a:p>
        </p:txBody>
      </p:sp>
      <p:sp>
        <p:nvSpPr>
          <p:cNvPr id="12294" name="Rectangle 1"/>
          <p:cNvSpPr>
            <a:spLocks noChangeArrowheads="1"/>
          </p:cNvSpPr>
          <p:nvPr/>
        </p:nvSpPr>
        <p:spPr bwMode="auto">
          <a:xfrm>
            <a:off x="1989138" y="2830513"/>
            <a:ext cx="12874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chemeClr val="tx1"/>
                </a:solidFill>
              </a:rPr>
              <a:t>345.6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620000" y="5832475"/>
            <a:ext cx="996950" cy="500063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/>
              <a:t>Show Answers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620000" y="5832475"/>
            <a:ext cx="996950" cy="50006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/>
              <a:t>Hide Answers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55650" y="4549775"/>
            <a:ext cx="3790950" cy="749300"/>
          </a:xfrm>
          <a:prstGeom prst="roundRect">
            <a:avLst>
              <a:gd name="adj" fmla="val 0"/>
            </a:avLst>
          </a:prstGeom>
          <a:solidFill>
            <a:srgbClr val="A2E7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  <a:cs typeface="Twinkl"/>
              </a:rPr>
              <a:t>The matching place values and decimal point are lined up.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624388" y="4549775"/>
            <a:ext cx="3790950" cy="749300"/>
          </a:xfrm>
          <a:prstGeom prst="roundRect">
            <a:avLst>
              <a:gd name="adj" fmla="val 0"/>
            </a:avLst>
          </a:prstGeom>
          <a:solidFill>
            <a:srgbClr val="A2E7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  <a:cs typeface="Twinkl"/>
              </a:rPr>
              <a:t>The matching place values and decimal point are </a:t>
            </a:r>
            <a:r>
              <a:rPr lang="en-US" b="1" dirty="0">
                <a:solidFill>
                  <a:schemeClr val="tx1"/>
                </a:solidFill>
                <a:cs typeface="Twinkl"/>
              </a:rPr>
              <a:t>not </a:t>
            </a:r>
            <a:r>
              <a:rPr lang="en-US" dirty="0">
                <a:solidFill>
                  <a:schemeClr val="tx1"/>
                </a:solidFill>
                <a:cs typeface="Twinkl"/>
              </a:rPr>
              <a:t>lined up.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384425" y="5295900"/>
            <a:ext cx="533400" cy="749300"/>
          </a:xfrm>
          <a:prstGeom prst="roundRect">
            <a:avLst>
              <a:gd name="adj" fmla="val 0"/>
            </a:avLst>
          </a:prstGeom>
          <a:solidFill>
            <a:srgbClr val="A2E7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schemeClr val="tx1"/>
                </a:solidFill>
              </a:rPr>
              <a:t>✔</a:t>
            </a:r>
            <a:endParaRPr lang="en-US" dirty="0">
              <a:solidFill>
                <a:schemeClr val="tx1"/>
              </a:solidFill>
              <a:cs typeface="Twinkl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6253163" y="5295900"/>
            <a:ext cx="531812" cy="749300"/>
          </a:xfrm>
          <a:prstGeom prst="roundRect">
            <a:avLst>
              <a:gd name="adj" fmla="val 0"/>
            </a:avLst>
          </a:prstGeom>
          <a:solidFill>
            <a:srgbClr val="A2E7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schemeClr val="tx1"/>
                </a:solidFill>
              </a:rPr>
              <a:t>x</a:t>
            </a:r>
            <a:endParaRPr lang="en-US" dirty="0">
              <a:solidFill>
                <a:schemeClr val="tx1"/>
              </a:solidFill>
              <a:cs typeface="Twink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20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sz="3600" smtClean="0"/>
              <a:t>Using 0’s</a:t>
            </a:r>
          </a:p>
        </p:txBody>
      </p:sp>
      <p:sp>
        <p:nvSpPr>
          <p:cNvPr id="14339" name="Content Placeholder 2"/>
          <p:cNvSpPr txBox="1">
            <a:spLocks/>
          </p:cNvSpPr>
          <p:nvPr/>
        </p:nvSpPr>
        <p:spPr bwMode="auto">
          <a:xfrm>
            <a:off x="755650" y="1336675"/>
            <a:ext cx="7921625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GB" altLang="en-US" dirty="0" smtClean="0"/>
              <a:t>It </a:t>
            </a:r>
            <a:r>
              <a:rPr lang="en-GB" altLang="en-US" dirty="0"/>
              <a:t>is </a:t>
            </a:r>
            <a:r>
              <a:rPr lang="en-GB" altLang="en-US" dirty="0" smtClean="0"/>
              <a:t>always helpful </a:t>
            </a:r>
            <a:r>
              <a:rPr lang="en-GB" altLang="en-US" dirty="0"/>
              <a:t>to place a 0 where a digit is not given.</a:t>
            </a:r>
            <a:endParaRPr lang="en-US" altLang="en-US" dirty="0">
              <a:cs typeface="Twinkl" pitchFamily="2" charset="0"/>
            </a:endParaRPr>
          </a:p>
        </p:txBody>
      </p:sp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2655582" y="2211388"/>
            <a:ext cx="164019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 </a:t>
            </a:r>
            <a:r>
              <a:rPr lang="en-US" altLang="en-US" sz="2800" u="sng" dirty="0" smtClean="0">
                <a:solidFill>
                  <a:schemeClr val="tx1"/>
                </a:solidFill>
              </a:rPr>
              <a:t>-   </a:t>
            </a:r>
            <a:r>
              <a:rPr lang="en-US" altLang="en-US" sz="2800" u="sng" dirty="0">
                <a:solidFill>
                  <a:schemeClr val="tx1"/>
                </a:solidFill>
              </a:rPr>
              <a:t>49.24</a:t>
            </a: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800" u="sng" dirty="0">
                <a:solidFill>
                  <a:schemeClr val="tx1"/>
                </a:solidFill>
              </a:rPr>
              <a:t>            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965700" y="2252663"/>
            <a:ext cx="14001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800" u="sng" dirty="0" smtClean="0">
                <a:solidFill>
                  <a:schemeClr val="tx1"/>
                </a:solidFill>
              </a:rPr>
              <a:t>- </a:t>
            </a:r>
            <a:r>
              <a:rPr lang="en-US" altLang="en-US" sz="2800" u="sng" dirty="0">
                <a:solidFill>
                  <a:schemeClr val="tx1"/>
                </a:solidFill>
              </a:rPr>
              <a:t>49.24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800" u="sng" dirty="0">
                <a:solidFill>
                  <a:schemeClr val="tx1"/>
                </a:solidFill>
              </a:rPr>
              <a:t>          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578100" y="4425950"/>
            <a:ext cx="16398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800" u="sng" dirty="0">
                <a:solidFill>
                  <a:schemeClr val="tx1"/>
                </a:solidFill>
              </a:rPr>
              <a:t>-    </a:t>
            </a:r>
            <a:r>
              <a:rPr lang="en-US" altLang="en-US" sz="2800" u="sng" dirty="0" smtClean="0">
                <a:solidFill>
                  <a:schemeClr val="tx1"/>
                </a:solidFill>
              </a:rPr>
              <a:t>35.26</a:t>
            </a:r>
            <a:endParaRPr lang="en-US" altLang="en-US" sz="2800" u="sng" dirty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800" u="sng" dirty="0">
                <a:solidFill>
                  <a:schemeClr val="tx1"/>
                </a:solidFill>
              </a:rPr>
              <a:t>             </a:t>
            </a:r>
          </a:p>
        </p:txBody>
      </p:sp>
      <p:sp>
        <p:nvSpPr>
          <p:cNvPr id="14343" name="Rectangle 14"/>
          <p:cNvSpPr>
            <a:spLocks noChangeArrowheads="1"/>
          </p:cNvSpPr>
          <p:nvPr/>
        </p:nvSpPr>
        <p:spPr bwMode="auto">
          <a:xfrm>
            <a:off x="3063875" y="1831975"/>
            <a:ext cx="10445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345.6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5076536" y="1847393"/>
            <a:ext cx="12684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chemeClr val="tx1"/>
                </a:solidFill>
              </a:rPr>
              <a:t>345.6</a:t>
            </a:r>
            <a:r>
              <a:rPr lang="en-US" altLang="en-US" sz="2800" dirty="0">
                <a:solidFill>
                  <a:srgbClr val="34CBC2"/>
                </a:solidFill>
              </a:rPr>
              <a:t>0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962275" y="3984625"/>
            <a:ext cx="10038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800" dirty="0" smtClean="0">
                <a:solidFill>
                  <a:schemeClr val="tx1"/>
                </a:solidFill>
              </a:rPr>
              <a:t>128.9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757738" y="4425950"/>
            <a:ext cx="162256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800" u="sng" dirty="0">
                <a:solidFill>
                  <a:schemeClr val="tx1"/>
                </a:solidFill>
              </a:rPr>
              <a:t>-    </a:t>
            </a:r>
            <a:r>
              <a:rPr lang="en-US" altLang="en-US" sz="2800" u="sng" dirty="0" smtClean="0">
                <a:solidFill>
                  <a:schemeClr val="tx1"/>
                </a:solidFill>
              </a:rPr>
              <a:t>35.26</a:t>
            </a:r>
            <a:endParaRPr lang="en-US" altLang="en-US" sz="2800" u="sng" dirty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800" u="sng" dirty="0">
                <a:solidFill>
                  <a:schemeClr val="tx1"/>
                </a:solidFill>
              </a:rPr>
              <a:t>             </a:t>
            </a: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5152077" y="3984625"/>
            <a:ext cx="12282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800" dirty="0" smtClean="0">
                <a:solidFill>
                  <a:schemeClr val="tx1"/>
                </a:solidFill>
              </a:rPr>
              <a:t>128.9</a:t>
            </a:r>
            <a:r>
              <a:rPr lang="en-US" altLang="en-US" sz="2800" dirty="0" smtClean="0">
                <a:solidFill>
                  <a:srgbClr val="34CBC2"/>
                </a:solidFill>
              </a:rPr>
              <a:t>0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4361511" y="2252663"/>
            <a:ext cx="649288" cy="365846"/>
          </a:xfrm>
          <a:prstGeom prst="rightArrow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ight Arrow 13"/>
          <p:cNvSpPr/>
          <p:nvPr/>
        </p:nvSpPr>
        <p:spPr>
          <a:xfrm>
            <a:off x="4217988" y="4302121"/>
            <a:ext cx="649288" cy="365846"/>
          </a:xfrm>
          <a:prstGeom prst="rightArrow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20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sz="3600" smtClean="0"/>
              <a:t>Subtracting</a:t>
            </a:r>
          </a:p>
        </p:txBody>
      </p: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468313" y="1411288"/>
            <a:ext cx="2325687" cy="4949825"/>
            <a:chOff x="468713" y="3035699"/>
            <a:chExt cx="2325904" cy="4949254"/>
          </a:xfrm>
        </p:grpSpPr>
        <p:sp>
          <p:nvSpPr>
            <p:cNvPr id="5" name="Rectangle 4"/>
            <p:cNvSpPr/>
            <p:nvPr/>
          </p:nvSpPr>
          <p:spPr>
            <a:xfrm>
              <a:off x="522693" y="3035699"/>
              <a:ext cx="1940106" cy="4933381"/>
            </a:xfrm>
            <a:prstGeom prst="rect">
              <a:avLst/>
            </a:prstGeom>
            <a:solidFill>
              <a:srgbClr val="CDF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" name="Rectangle 2"/>
            <p:cNvSpPr/>
            <p:nvPr/>
          </p:nvSpPr>
          <p:spPr>
            <a:xfrm>
              <a:off x="1834090" y="3376972"/>
              <a:ext cx="204806" cy="1319061"/>
            </a:xfrm>
            <a:prstGeom prst="rect">
              <a:avLst/>
            </a:prstGeom>
            <a:solidFill>
              <a:srgbClr val="A2E7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800"/>
            </a:p>
          </p:txBody>
        </p:sp>
        <p:sp>
          <p:nvSpPr>
            <p:cNvPr id="17461" name="TextBox 13"/>
            <p:cNvSpPr txBox="1">
              <a:spLocks noChangeArrowheads="1"/>
            </p:cNvSpPr>
            <p:nvPr/>
          </p:nvSpPr>
          <p:spPr bwMode="auto">
            <a:xfrm>
              <a:off x="468713" y="4661650"/>
              <a:ext cx="1964628" cy="3323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cs typeface="Twinkl" pitchFamily="2" charset="0"/>
                </a:rPr>
                <a:t>Start by subtracting the smallest value. In this example, this is the hundredths column.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cs typeface="Twinkl" pitchFamily="2" charset="0"/>
                </a:rPr>
                <a:t>0 – 4 hundredths. This cannot be done therefore we exchange a tenth for 10 hundredths and regroup these. 10 + 0 = 10 hundredths.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cs typeface="Twinkl" pitchFamily="2" charset="0"/>
                </a:rPr>
                <a:t>10 hundredths – 4 hundredths = 6 hundredths.</a:t>
              </a:r>
            </a:p>
          </p:txBody>
        </p:sp>
        <p:sp>
          <p:nvSpPr>
            <p:cNvPr id="17462" name="TextBox 41"/>
            <p:cNvSpPr txBox="1">
              <a:spLocks noChangeArrowheads="1"/>
            </p:cNvSpPr>
            <p:nvPr/>
          </p:nvSpPr>
          <p:spPr bwMode="auto">
            <a:xfrm>
              <a:off x="1672541" y="3254971"/>
              <a:ext cx="2728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1</a:t>
              </a:r>
              <a:endParaRPr lang="en-US" altLang="en-US" u="sng">
                <a:solidFill>
                  <a:schemeClr val="tx1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1601" y="3319828"/>
              <a:ext cx="2183016" cy="13841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>
                  <a:latin typeface="+mn-lt"/>
                </a:rPr>
                <a:t> </a:t>
              </a:r>
              <a:r>
                <a:rPr lang="en-US" sz="2800" spc="-300" dirty="0">
                  <a:latin typeface="+mn-lt"/>
                </a:rPr>
                <a:t>  </a:t>
              </a:r>
              <a:r>
                <a:rPr lang="en-US" sz="2800" dirty="0">
                  <a:latin typeface="+mn-lt"/>
                </a:rPr>
                <a:t>345.60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u="sng" dirty="0">
                  <a:latin typeface="+mn-lt"/>
                </a:rPr>
                <a:t>-   49.24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u="sng" dirty="0">
                  <a:latin typeface="+mn-lt"/>
                </a:rPr>
                <a:t>        .</a:t>
              </a:r>
              <a:r>
                <a:rPr lang="en-US" sz="2800" u="sng" spc="-150" dirty="0">
                  <a:latin typeface="+mn-lt"/>
                </a:rPr>
                <a:t>  </a:t>
              </a:r>
              <a:r>
                <a:rPr lang="en-US" sz="2800" u="sng" dirty="0">
                  <a:latin typeface="+mn-lt"/>
                </a:rPr>
                <a:t>6</a:t>
              </a:r>
            </a:p>
          </p:txBody>
        </p:sp>
        <p:cxnSp>
          <p:nvCxnSpPr>
            <p:cNvPr id="4" name="Straight Connector 3"/>
            <p:cNvCxnSpPr/>
            <p:nvPr/>
          </p:nvCxnSpPr>
          <p:spPr>
            <a:xfrm flipH="1">
              <a:off x="1622933" y="3505545"/>
              <a:ext cx="141301" cy="23651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65" name="TextBox 43"/>
            <p:cNvSpPr txBox="1">
              <a:spLocks noChangeArrowheads="1"/>
            </p:cNvSpPr>
            <p:nvPr/>
          </p:nvSpPr>
          <p:spPr bwMode="auto">
            <a:xfrm>
              <a:off x="1550789" y="3035701"/>
              <a:ext cx="3064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5</a:t>
              </a:r>
              <a:endParaRPr lang="en-US" altLang="en-US" u="sng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4032250" y="1411288"/>
            <a:ext cx="2182813" cy="4456112"/>
            <a:chOff x="3809887" y="3035700"/>
            <a:chExt cx="2183362" cy="4455246"/>
          </a:xfrm>
        </p:grpSpPr>
        <p:sp>
          <p:nvSpPr>
            <p:cNvPr id="104" name="Rectangle 103"/>
            <p:cNvSpPr/>
            <p:nvPr/>
          </p:nvSpPr>
          <p:spPr>
            <a:xfrm>
              <a:off x="3846409" y="3035700"/>
              <a:ext cx="1479922" cy="4455246"/>
            </a:xfrm>
            <a:prstGeom prst="rect">
              <a:avLst/>
            </a:prstGeom>
            <a:solidFill>
              <a:srgbClr val="CDF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7450" name="TextBox 45"/>
            <p:cNvSpPr txBox="1">
              <a:spLocks noChangeArrowheads="1"/>
            </p:cNvSpPr>
            <p:nvPr/>
          </p:nvSpPr>
          <p:spPr bwMode="auto">
            <a:xfrm>
              <a:off x="3849296" y="4813841"/>
              <a:ext cx="1477035" cy="2677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cs typeface="Twinkl" pitchFamily="2" charset="0"/>
                </a:rPr>
                <a:t>5 ones – 9 ones. This cannot be done so we exchange 1 ten for 10 ones and regroup these into the ones column: 10 ones + 5 ones = 15 ones.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cs typeface="Twinkl" pitchFamily="2" charset="0"/>
                </a:rPr>
                <a:t>15 ones – 9 ones = 6 ones.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586370" y="3319807"/>
              <a:ext cx="206427" cy="1376096"/>
            </a:xfrm>
            <a:prstGeom prst="rect">
              <a:avLst/>
            </a:prstGeom>
            <a:solidFill>
              <a:srgbClr val="A2E7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800"/>
            </a:p>
          </p:txBody>
        </p:sp>
        <p:sp>
          <p:nvSpPr>
            <p:cNvPr id="17452" name="TextBox 47"/>
            <p:cNvSpPr txBox="1">
              <a:spLocks noChangeArrowheads="1"/>
            </p:cNvSpPr>
            <p:nvPr/>
          </p:nvSpPr>
          <p:spPr bwMode="auto">
            <a:xfrm>
              <a:off x="4928323" y="3254971"/>
              <a:ext cx="2728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1</a:t>
              </a:r>
              <a:endParaRPr lang="en-US" altLang="en-US" u="sng">
                <a:solidFill>
                  <a:schemeClr val="tx1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809887" y="3319807"/>
              <a:ext cx="2183362" cy="13840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>
                  <a:latin typeface="+mn-lt"/>
                </a:rPr>
                <a:t>  </a:t>
              </a:r>
              <a:r>
                <a:rPr lang="en-US" sz="2800" spc="-300" dirty="0">
                  <a:latin typeface="+mn-lt"/>
                </a:rPr>
                <a:t> </a:t>
              </a:r>
              <a:r>
                <a:rPr lang="en-US" sz="2800" dirty="0">
                  <a:latin typeface="+mn-lt"/>
                </a:rPr>
                <a:t>345.60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u="sng" dirty="0">
                  <a:latin typeface="+mn-lt"/>
                </a:rPr>
                <a:t>-   49.24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u="sng" dirty="0">
                  <a:latin typeface="+mn-lt"/>
                </a:rPr>
                <a:t>      6.36</a:t>
              </a:r>
            </a:p>
          </p:txBody>
        </p:sp>
        <p:cxnSp>
          <p:nvCxnSpPr>
            <p:cNvPr id="56" name="Straight Connector 55"/>
            <p:cNvCxnSpPr/>
            <p:nvPr/>
          </p:nvCxnSpPr>
          <p:spPr>
            <a:xfrm flipH="1">
              <a:off x="4878544" y="3459480"/>
              <a:ext cx="141323" cy="238079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55" name="TextBox 56"/>
            <p:cNvSpPr txBox="1">
              <a:spLocks noChangeArrowheads="1"/>
            </p:cNvSpPr>
            <p:nvPr/>
          </p:nvSpPr>
          <p:spPr bwMode="auto">
            <a:xfrm>
              <a:off x="4806571" y="3035701"/>
              <a:ext cx="3064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5</a:t>
              </a:r>
              <a:endParaRPr lang="en-US" altLang="en-US" u="sng">
                <a:solidFill>
                  <a:schemeClr val="tx1"/>
                </a:solidFill>
              </a:endParaRPr>
            </a:p>
          </p:txBody>
        </p:sp>
        <p:sp>
          <p:nvSpPr>
            <p:cNvPr id="17456" name="TextBox 57"/>
            <p:cNvSpPr txBox="1">
              <a:spLocks noChangeArrowheads="1"/>
            </p:cNvSpPr>
            <p:nvPr/>
          </p:nvSpPr>
          <p:spPr bwMode="auto">
            <a:xfrm>
              <a:off x="4459176" y="3247356"/>
              <a:ext cx="2728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1</a:t>
              </a:r>
              <a:endParaRPr lang="en-US" altLang="en-US" u="sng">
                <a:solidFill>
                  <a:schemeClr val="tx1"/>
                </a:solidFill>
              </a:endParaRPr>
            </a:p>
          </p:txBody>
        </p:sp>
        <p:cxnSp>
          <p:nvCxnSpPr>
            <p:cNvPr id="59" name="Straight Connector 58"/>
            <p:cNvCxnSpPr/>
            <p:nvPr/>
          </p:nvCxnSpPr>
          <p:spPr>
            <a:xfrm flipH="1">
              <a:off x="4391058" y="3459480"/>
              <a:ext cx="142911" cy="238079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58" name="TextBox 59"/>
            <p:cNvSpPr txBox="1">
              <a:spLocks noChangeArrowheads="1"/>
            </p:cNvSpPr>
            <p:nvPr/>
          </p:nvSpPr>
          <p:spPr bwMode="auto">
            <a:xfrm>
              <a:off x="4338469" y="3035701"/>
              <a:ext cx="3064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3</a:t>
              </a:r>
              <a:endParaRPr lang="en-US" altLang="en-US" u="sng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Group 14"/>
          <p:cNvGrpSpPr>
            <a:grpSpLocks/>
          </p:cNvGrpSpPr>
          <p:nvPr/>
        </p:nvGrpSpPr>
        <p:grpSpPr bwMode="auto">
          <a:xfrm>
            <a:off x="2406650" y="1411288"/>
            <a:ext cx="2295525" cy="4456112"/>
            <a:chOff x="2112842" y="3035699"/>
            <a:chExt cx="2295858" cy="4455245"/>
          </a:xfrm>
        </p:grpSpPr>
        <p:sp>
          <p:nvSpPr>
            <p:cNvPr id="103" name="Rectangle 102"/>
            <p:cNvSpPr/>
            <p:nvPr/>
          </p:nvSpPr>
          <p:spPr>
            <a:xfrm>
              <a:off x="2247800" y="3035699"/>
              <a:ext cx="1479765" cy="4455245"/>
            </a:xfrm>
            <a:prstGeom prst="rect">
              <a:avLst/>
            </a:prstGeom>
            <a:solidFill>
              <a:srgbClr val="CDF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3263947" y="3122994"/>
              <a:ext cx="204817" cy="1572907"/>
            </a:xfrm>
            <a:prstGeom prst="rect">
              <a:avLst/>
            </a:prstGeom>
            <a:solidFill>
              <a:srgbClr val="A2E7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800"/>
            </a:p>
          </p:txBody>
        </p:sp>
        <p:sp>
          <p:nvSpPr>
            <p:cNvPr id="17444" name="TextBox 62"/>
            <p:cNvSpPr txBox="1">
              <a:spLocks noChangeArrowheads="1"/>
            </p:cNvSpPr>
            <p:nvPr/>
          </p:nvSpPr>
          <p:spPr bwMode="auto">
            <a:xfrm>
              <a:off x="2112842" y="5861910"/>
              <a:ext cx="1752423" cy="523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cs typeface="Twinkl" pitchFamily="2" charset="0"/>
                </a:rPr>
                <a:t>5 tenths - 2 tenths = 3 tenths</a:t>
              </a:r>
            </a:p>
          </p:txBody>
        </p:sp>
        <p:sp>
          <p:nvSpPr>
            <p:cNvPr id="17445" name="TextBox 63"/>
            <p:cNvSpPr txBox="1">
              <a:spLocks noChangeArrowheads="1"/>
            </p:cNvSpPr>
            <p:nvPr/>
          </p:nvSpPr>
          <p:spPr bwMode="auto">
            <a:xfrm>
              <a:off x="3312024" y="3254971"/>
              <a:ext cx="2728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1</a:t>
              </a:r>
              <a:endParaRPr lang="en-US" altLang="en-US" u="sng">
                <a:solidFill>
                  <a:schemeClr val="tx1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225571" y="3319806"/>
              <a:ext cx="2183129" cy="13840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>
                  <a:latin typeface="+mn-lt"/>
                </a:rPr>
                <a:t> </a:t>
              </a:r>
              <a:r>
                <a:rPr lang="en-US" sz="2800" spc="-300" dirty="0">
                  <a:latin typeface="+mn-lt"/>
                </a:rPr>
                <a:t>  </a:t>
              </a:r>
              <a:r>
                <a:rPr lang="en-US" sz="2800" dirty="0">
                  <a:latin typeface="+mn-lt"/>
                </a:rPr>
                <a:t>345.60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u="sng" dirty="0">
                  <a:latin typeface="+mn-lt"/>
                </a:rPr>
                <a:t>-   49.24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u="sng" dirty="0">
                  <a:latin typeface="+mn-lt"/>
                </a:rPr>
                <a:t>        .36</a:t>
              </a:r>
            </a:p>
          </p:txBody>
        </p:sp>
        <p:cxnSp>
          <p:nvCxnSpPr>
            <p:cNvPr id="66" name="Straight Connector 65"/>
            <p:cNvCxnSpPr/>
            <p:nvPr/>
          </p:nvCxnSpPr>
          <p:spPr>
            <a:xfrm flipH="1">
              <a:off x="3260772" y="3451543"/>
              <a:ext cx="142896" cy="238079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48" name="TextBox 66"/>
            <p:cNvSpPr txBox="1">
              <a:spLocks noChangeArrowheads="1"/>
            </p:cNvSpPr>
            <p:nvPr/>
          </p:nvSpPr>
          <p:spPr bwMode="auto">
            <a:xfrm>
              <a:off x="3190272" y="3035701"/>
              <a:ext cx="3064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5</a:t>
              </a:r>
              <a:endParaRPr lang="en-US" altLang="en-US" u="sng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5518150" y="1411288"/>
            <a:ext cx="2227263" cy="4456112"/>
            <a:chOff x="5376833" y="3035700"/>
            <a:chExt cx="2226817" cy="4455247"/>
          </a:xfrm>
        </p:grpSpPr>
        <p:sp>
          <p:nvSpPr>
            <p:cNvPr id="105" name="Rectangle 104"/>
            <p:cNvSpPr/>
            <p:nvPr/>
          </p:nvSpPr>
          <p:spPr>
            <a:xfrm>
              <a:off x="5446669" y="3035700"/>
              <a:ext cx="1479254" cy="4455247"/>
            </a:xfrm>
            <a:prstGeom prst="rect">
              <a:avLst/>
            </a:prstGeom>
            <a:solidFill>
              <a:srgbClr val="CDF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7431" name="TextBox 70"/>
            <p:cNvSpPr txBox="1">
              <a:spLocks noChangeArrowheads="1"/>
            </p:cNvSpPr>
            <p:nvPr/>
          </p:nvSpPr>
          <p:spPr bwMode="auto">
            <a:xfrm>
              <a:off x="5376833" y="4813841"/>
              <a:ext cx="1543216" cy="2677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1400">
                  <a:solidFill>
                    <a:schemeClr val="tx1"/>
                  </a:solidFill>
                  <a:cs typeface="Twinkl" pitchFamily="2" charset="0"/>
                </a:rPr>
                <a:t>3 tens - 4 tens. This cannot be done, therefore we exchange 1 hundred for 10 tens and regroup these into the tens column: 10 tens + 3 tens = 13 tens.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1400">
                  <a:solidFill>
                    <a:schemeClr val="tx1"/>
                  </a:solidFill>
                  <a:cs typeface="Twinkl" pitchFamily="2" charset="0"/>
                </a:rPr>
                <a:t>13 tens – 4 tens = 9 tens</a:t>
              </a:r>
              <a:endParaRPr lang="en-US" altLang="en-US" sz="1400">
                <a:solidFill>
                  <a:schemeClr val="tx1"/>
                </a:solidFill>
                <a:cs typeface="Twinkl" pitchFamily="2" charset="0"/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5972027" y="3115060"/>
              <a:ext cx="204746" cy="1574494"/>
            </a:xfrm>
            <a:prstGeom prst="rect">
              <a:avLst/>
            </a:prstGeom>
            <a:solidFill>
              <a:srgbClr val="A2E7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800"/>
            </a:p>
          </p:txBody>
        </p:sp>
        <p:sp>
          <p:nvSpPr>
            <p:cNvPr id="17433" name="TextBox 73"/>
            <p:cNvSpPr txBox="1">
              <a:spLocks noChangeArrowheads="1"/>
            </p:cNvSpPr>
            <p:nvPr/>
          </p:nvSpPr>
          <p:spPr bwMode="auto">
            <a:xfrm>
              <a:off x="6519674" y="3254971"/>
              <a:ext cx="2728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1</a:t>
              </a:r>
              <a:endParaRPr lang="en-US" altLang="en-US" u="sng">
                <a:solidFill>
                  <a:schemeClr val="tx1"/>
                </a:solidFill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5419687" y="3319807"/>
              <a:ext cx="2183963" cy="13840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>
                  <a:latin typeface="+mn-lt"/>
                </a:rPr>
                <a:t>  </a:t>
              </a:r>
              <a:r>
                <a:rPr lang="en-US" sz="2800" spc="-300" dirty="0">
                  <a:latin typeface="+mn-lt"/>
                </a:rPr>
                <a:t> </a:t>
              </a:r>
              <a:r>
                <a:rPr lang="en-US" sz="2800" dirty="0">
                  <a:latin typeface="+mn-lt"/>
                </a:rPr>
                <a:t>345.60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u="sng" dirty="0">
                  <a:latin typeface="+mn-lt"/>
                </a:rPr>
                <a:t>-   49.24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u="sng" dirty="0">
                  <a:latin typeface="+mn-lt"/>
                </a:rPr>
                <a:t>    96.36</a:t>
              </a:r>
            </a:p>
          </p:txBody>
        </p:sp>
        <p:cxnSp>
          <p:nvCxnSpPr>
            <p:cNvPr id="76" name="Straight Connector 75"/>
            <p:cNvCxnSpPr/>
            <p:nvPr/>
          </p:nvCxnSpPr>
          <p:spPr>
            <a:xfrm flipH="1">
              <a:off x="6468814" y="3475352"/>
              <a:ext cx="141260" cy="236492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36" name="TextBox 76"/>
            <p:cNvSpPr txBox="1">
              <a:spLocks noChangeArrowheads="1"/>
            </p:cNvSpPr>
            <p:nvPr/>
          </p:nvSpPr>
          <p:spPr bwMode="auto">
            <a:xfrm>
              <a:off x="6397922" y="3035701"/>
              <a:ext cx="3064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5</a:t>
              </a:r>
              <a:endParaRPr lang="en-US" altLang="en-US" u="sng">
                <a:solidFill>
                  <a:schemeClr val="tx1"/>
                </a:solidFill>
              </a:endParaRPr>
            </a:p>
          </p:txBody>
        </p:sp>
        <p:sp>
          <p:nvSpPr>
            <p:cNvPr id="17437" name="TextBox 77"/>
            <p:cNvSpPr txBox="1">
              <a:spLocks noChangeArrowheads="1"/>
            </p:cNvSpPr>
            <p:nvPr/>
          </p:nvSpPr>
          <p:spPr bwMode="auto">
            <a:xfrm>
              <a:off x="6050527" y="3247356"/>
              <a:ext cx="2728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1</a:t>
              </a:r>
              <a:endParaRPr lang="en-US" altLang="en-US" u="sng">
                <a:solidFill>
                  <a:schemeClr val="tx1"/>
                </a:solidFill>
              </a:endParaRPr>
            </a:p>
          </p:txBody>
        </p:sp>
        <p:cxnSp>
          <p:nvCxnSpPr>
            <p:cNvPr id="79" name="Straight Connector 78"/>
            <p:cNvCxnSpPr/>
            <p:nvPr/>
          </p:nvCxnSpPr>
          <p:spPr>
            <a:xfrm flipH="1">
              <a:off x="5983137" y="3475352"/>
              <a:ext cx="141260" cy="236492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39" name="TextBox 79"/>
            <p:cNvSpPr txBox="1">
              <a:spLocks noChangeArrowheads="1"/>
            </p:cNvSpPr>
            <p:nvPr/>
          </p:nvSpPr>
          <p:spPr bwMode="auto">
            <a:xfrm>
              <a:off x="5929820" y="3035701"/>
              <a:ext cx="3064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3</a:t>
              </a:r>
              <a:endParaRPr lang="en-US" altLang="en-US" u="sng">
                <a:solidFill>
                  <a:schemeClr val="tx1"/>
                </a:solidFill>
              </a:endParaRPr>
            </a:p>
          </p:txBody>
        </p:sp>
        <p:sp>
          <p:nvSpPr>
            <p:cNvPr id="17440" name="TextBox 80"/>
            <p:cNvSpPr txBox="1">
              <a:spLocks noChangeArrowheads="1"/>
            </p:cNvSpPr>
            <p:nvPr/>
          </p:nvSpPr>
          <p:spPr bwMode="auto">
            <a:xfrm>
              <a:off x="5861098" y="3247356"/>
              <a:ext cx="2728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1</a:t>
              </a:r>
              <a:endParaRPr lang="en-US" altLang="en-US" u="sng">
                <a:solidFill>
                  <a:schemeClr val="tx1"/>
                </a:solidFill>
              </a:endParaRPr>
            </a:p>
          </p:txBody>
        </p:sp>
        <p:sp>
          <p:nvSpPr>
            <p:cNvPr id="17441" name="TextBox 81"/>
            <p:cNvSpPr txBox="1">
              <a:spLocks noChangeArrowheads="1"/>
            </p:cNvSpPr>
            <p:nvPr/>
          </p:nvSpPr>
          <p:spPr bwMode="auto">
            <a:xfrm>
              <a:off x="5724241" y="3035701"/>
              <a:ext cx="3064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2</a:t>
              </a:r>
              <a:endParaRPr lang="en-US" altLang="en-US" u="sng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6981825" y="1411288"/>
            <a:ext cx="2319338" cy="4456112"/>
            <a:chOff x="6909589" y="3035700"/>
            <a:chExt cx="2320710" cy="4455244"/>
          </a:xfrm>
        </p:grpSpPr>
        <p:sp>
          <p:nvSpPr>
            <p:cNvPr id="106" name="Rectangle 105"/>
            <p:cNvSpPr/>
            <p:nvPr/>
          </p:nvSpPr>
          <p:spPr>
            <a:xfrm>
              <a:off x="7046195" y="3035700"/>
              <a:ext cx="1478837" cy="4455244"/>
            </a:xfrm>
            <a:prstGeom prst="rect">
              <a:avLst/>
            </a:prstGeom>
            <a:solidFill>
              <a:srgbClr val="CDF3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7390887" y="3115060"/>
              <a:ext cx="204908" cy="1574493"/>
            </a:xfrm>
            <a:prstGeom prst="rect">
              <a:avLst/>
            </a:prstGeom>
            <a:solidFill>
              <a:srgbClr val="A2E7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800"/>
            </a:p>
          </p:txBody>
        </p:sp>
        <p:sp>
          <p:nvSpPr>
            <p:cNvPr id="17419" name="TextBox 85"/>
            <p:cNvSpPr txBox="1">
              <a:spLocks noChangeArrowheads="1"/>
            </p:cNvSpPr>
            <p:nvPr/>
          </p:nvSpPr>
          <p:spPr bwMode="auto">
            <a:xfrm>
              <a:off x="8136798" y="3254971"/>
              <a:ext cx="2728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1</a:t>
              </a:r>
              <a:endParaRPr lang="en-US" altLang="en-US" u="sng">
                <a:solidFill>
                  <a:schemeClr val="tx1"/>
                </a:solidFill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7046195" y="3343615"/>
              <a:ext cx="2184104" cy="13856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>
                  <a:latin typeface="+mn-lt"/>
                </a:rPr>
                <a:t> </a:t>
              </a:r>
              <a:r>
                <a:rPr lang="en-US" sz="2800" spc="-300" dirty="0">
                  <a:latin typeface="+mn-lt"/>
                </a:rPr>
                <a:t>  </a:t>
              </a:r>
              <a:r>
                <a:rPr lang="en-US" sz="2800" dirty="0">
                  <a:latin typeface="+mn-lt"/>
                </a:rPr>
                <a:t>345.60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u="sng" dirty="0">
                  <a:latin typeface="+mn-lt"/>
                </a:rPr>
                <a:t>-   49.24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u="sng" spc="300" dirty="0">
                  <a:latin typeface="+mn-lt"/>
                </a:rPr>
                <a:t>  </a:t>
              </a:r>
              <a:r>
                <a:rPr lang="en-US" sz="2800" u="sng" dirty="0">
                  <a:latin typeface="+mn-lt"/>
                </a:rPr>
                <a:t>296.36</a:t>
              </a:r>
            </a:p>
          </p:txBody>
        </p:sp>
        <p:cxnSp>
          <p:nvCxnSpPr>
            <p:cNvPr id="88" name="Straight Connector 87"/>
            <p:cNvCxnSpPr/>
            <p:nvPr/>
          </p:nvCxnSpPr>
          <p:spPr>
            <a:xfrm flipH="1">
              <a:off x="8086623" y="3475351"/>
              <a:ext cx="141371" cy="236492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22" name="TextBox 88"/>
            <p:cNvSpPr txBox="1">
              <a:spLocks noChangeArrowheads="1"/>
            </p:cNvSpPr>
            <p:nvPr/>
          </p:nvSpPr>
          <p:spPr bwMode="auto">
            <a:xfrm>
              <a:off x="8015046" y="3035701"/>
              <a:ext cx="3064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5</a:t>
              </a:r>
              <a:endParaRPr lang="en-US" altLang="en-US" u="sng">
                <a:solidFill>
                  <a:schemeClr val="tx1"/>
                </a:solidFill>
              </a:endParaRPr>
            </a:p>
          </p:txBody>
        </p:sp>
        <p:sp>
          <p:nvSpPr>
            <p:cNvPr id="17423" name="TextBox 89"/>
            <p:cNvSpPr txBox="1">
              <a:spLocks noChangeArrowheads="1"/>
            </p:cNvSpPr>
            <p:nvPr/>
          </p:nvSpPr>
          <p:spPr bwMode="auto">
            <a:xfrm>
              <a:off x="7667651" y="3247356"/>
              <a:ext cx="2728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1</a:t>
              </a:r>
              <a:endParaRPr lang="en-US" altLang="en-US" u="sng">
                <a:solidFill>
                  <a:schemeClr val="tx1"/>
                </a:solidFill>
              </a:endParaRPr>
            </a:p>
          </p:txBody>
        </p:sp>
        <p:cxnSp>
          <p:nvCxnSpPr>
            <p:cNvPr id="91" name="Straight Connector 90"/>
            <p:cNvCxnSpPr/>
            <p:nvPr/>
          </p:nvCxnSpPr>
          <p:spPr>
            <a:xfrm flipH="1">
              <a:off x="7598972" y="3475351"/>
              <a:ext cx="142960" cy="236492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25" name="TextBox 91"/>
            <p:cNvSpPr txBox="1">
              <a:spLocks noChangeArrowheads="1"/>
            </p:cNvSpPr>
            <p:nvPr/>
          </p:nvSpPr>
          <p:spPr bwMode="auto">
            <a:xfrm>
              <a:off x="7546944" y="3035701"/>
              <a:ext cx="3064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3</a:t>
              </a:r>
              <a:endParaRPr lang="en-US" altLang="en-US" u="sng">
                <a:solidFill>
                  <a:schemeClr val="tx1"/>
                </a:solidFill>
              </a:endParaRPr>
            </a:p>
          </p:txBody>
        </p:sp>
        <p:sp>
          <p:nvSpPr>
            <p:cNvPr id="17426" name="TextBox 92"/>
            <p:cNvSpPr txBox="1">
              <a:spLocks noChangeArrowheads="1"/>
            </p:cNvSpPr>
            <p:nvPr/>
          </p:nvSpPr>
          <p:spPr bwMode="auto">
            <a:xfrm>
              <a:off x="7478222" y="3247356"/>
              <a:ext cx="2728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1</a:t>
              </a:r>
              <a:endParaRPr lang="en-US" altLang="en-US" u="sng">
                <a:solidFill>
                  <a:schemeClr val="tx1"/>
                </a:solidFill>
              </a:endParaRPr>
            </a:p>
          </p:txBody>
        </p:sp>
        <p:sp>
          <p:nvSpPr>
            <p:cNvPr id="17427" name="TextBox 93"/>
            <p:cNvSpPr txBox="1">
              <a:spLocks noChangeArrowheads="1"/>
            </p:cNvSpPr>
            <p:nvPr/>
          </p:nvSpPr>
          <p:spPr bwMode="auto">
            <a:xfrm>
              <a:off x="7341365" y="3035701"/>
              <a:ext cx="3064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>
                  <a:solidFill>
                    <a:schemeClr val="tx1"/>
                  </a:solidFill>
                </a:rPr>
                <a:t>2</a:t>
              </a:r>
              <a:endParaRPr lang="en-US" altLang="en-US" u="sng">
                <a:solidFill>
                  <a:schemeClr val="tx1"/>
                </a:solidFill>
              </a:endParaRPr>
            </a:p>
          </p:txBody>
        </p:sp>
        <p:cxnSp>
          <p:nvCxnSpPr>
            <p:cNvPr id="95" name="Straight Connector 94"/>
            <p:cNvCxnSpPr/>
            <p:nvPr/>
          </p:nvCxnSpPr>
          <p:spPr>
            <a:xfrm flipH="1">
              <a:off x="7578322" y="3475351"/>
              <a:ext cx="141371" cy="236492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29" name="TextBox 95"/>
            <p:cNvSpPr txBox="1">
              <a:spLocks noChangeArrowheads="1"/>
            </p:cNvSpPr>
            <p:nvPr/>
          </p:nvSpPr>
          <p:spPr bwMode="auto">
            <a:xfrm>
              <a:off x="6909589" y="5806674"/>
              <a:ext cx="1752423" cy="738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tx1"/>
                  </a:solidFill>
                  <a:cs typeface="Twinkl" pitchFamily="2" charset="0"/>
                </a:rPr>
                <a:t>2 hundreds  - 0 hundreds  = 2 hundreds</a:t>
              </a:r>
            </a:p>
          </p:txBody>
        </p:sp>
      </p:grpSp>
      <p:sp>
        <p:nvSpPr>
          <p:cNvPr id="17416" name="TextBox 13"/>
          <p:cNvSpPr txBox="1">
            <a:spLocks noChangeArrowheads="1"/>
          </p:cNvSpPr>
          <p:nvPr/>
        </p:nvSpPr>
        <p:spPr bwMode="auto">
          <a:xfrm>
            <a:off x="2303463" y="5813425"/>
            <a:ext cx="6327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chemeClr val="tx1"/>
                </a:solidFill>
                <a:cs typeface="Twinkl" pitchFamily="2" charset="0"/>
              </a:rPr>
              <a:t>Remember to place the answers within the correct columns in the answer section.</a:t>
            </a:r>
            <a:endParaRPr lang="en-US" altLang="en-US" sz="2000">
              <a:solidFill>
                <a:schemeClr val="tx1"/>
              </a:solidFill>
              <a:cs typeface="Twinkl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0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sz="3600" smtClean="0"/>
              <a:t>Quick Practise</a:t>
            </a:r>
          </a:p>
        </p:txBody>
      </p:sp>
      <p:sp>
        <p:nvSpPr>
          <p:cNvPr id="18435" name="TextBox 5"/>
          <p:cNvSpPr txBox="1">
            <a:spLocks noChangeArrowheads="1"/>
          </p:cNvSpPr>
          <p:nvPr/>
        </p:nvSpPr>
        <p:spPr bwMode="auto">
          <a:xfrm>
            <a:off x="846138" y="2886075"/>
            <a:ext cx="172878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tx1"/>
                </a:solidFill>
              </a:rPr>
              <a:t> </a:t>
            </a:r>
            <a:r>
              <a:rPr lang="en-US" altLang="en-US" sz="2800" u="sng">
                <a:solidFill>
                  <a:schemeClr val="tx1"/>
                </a:solidFill>
              </a:rPr>
              <a:t>-     121.5</a:t>
            </a:r>
          </a:p>
          <a:p>
            <a:pPr algn="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800" u="sng">
                <a:solidFill>
                  <a:schemeClr val="tx1"/>
                </a:solidFill>
              </a:rPr>
              <a:t>             </a:t>
            </a:r>
          </a:p>
        </p:txBody>
      </p:sp>
      <p:sp>
        <p:nvSpPr>
          <p:cNvPr id="18436" name="Rectangle 14"/>
          <p:cNvSpPr>
            <a:spLocks noChangeArrowheads="1"/>
          </p:cNvSpPr>
          <p:nvPr/>
        </p:nvSpPr>
        <p:spPr bwMode="auto">
          <a:xfrm>
            <a:off x="1603375" y="2538413"/>
            <a:ext cx="10128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tx1"/>
                </a:solidFill>
              </a:rPr>
              <a:t>343.7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620000" y="5832475"/>
            <a:ext cx="996950" cy="500063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/>
              <a:t>Show Answers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20000" y="5832475"/>
            <a:ext cx="996950" cy="50006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/>
              <a:t>Hide Answers</a:t>
            </a:r>
          </a:p>
        </p:txBody>
      </p:sp>
      <p:sp>
        <p:nvSpPr>
          <p:cNvPr id="15" name="Rounded Rectangle 14"/>
          <p:cNvSpPr/>
          <p:nvPr/>
        </p:nvSpPr>
        <p:spPr bwMode="auto">
          <a:xfrm>
            <a:off x="1355725" y="3541713"/>
            <a:ext cx="1393825" cy="454025"/>
          </a:xfrm>
          <a:prstGeom prst="roundRect">
            <a:avLst>
              <a:gd name="adj" fmla="val 0"/>
            </a:avLst>
          </a:prstGeom>
          <a:solidFill>
            <a:srgbClr val="A2E7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dirty="0">
                <a:solidFill>
                  <a:schemeClr val="tx1"/>
                </a:solidFill>
              </a:rPr>
              <a:t>222.2</a:t>
            </a:r>
          </a:p>
        </p:txBody>
      </p:sp>
      <p:sp>
        <p:nvSpPr>
          <p:cNvPr id="18440" name="TextBox 5"/>
          <p:cNvSpPr txBox="1">
            <a:spLocks noChangeArrowheads="1"/>
          </p:cNvSpPr>
          <p:nvPr/>
        </p:nvSpPr>
        <p:spPr bwMode="auto">
          <a:xfrm>
            <a:off x="3332163" y="2886075"/>
            <a:ext cx="18240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tx1"/>
                </a:solidFill>
              </a:rPr>
              <a:t> </a:t>
            </a:r>
            <a:r>
              <a:rPr lang="en-US" altLang="en-US" sz="2800" u="sng">
                <a:solidFill>
                  <a:schemeClr val="tx1"/>
                </a:solidFill>
              </a:rPr>
              <a:t>-   249.56</a:t>
            </a:r>
          </a:p>
          <a:p>
            <a:pPr algn="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800" u="sng">
                <a:solidFill>
                  <a:schemeClr val="tx1"/>
                </a:solidFill>
              </a:rPr>
              <a:t>             </a:t>
            </a:r>
          </a:p>
        </p:txBody>
      </p:sp>
      <p:sp>
        <p:nvSpPr>
          <p:cNvPr id="18441" name="Rectangle 14"/>
          <p:cNvSpPr>
            <a:spLocks noChangeArrowheads="1"/>
          </p:cNvSpPr>
          <p:nvPr/>
        </p:nvSpPr>
        <p:spPr bwMode="auto">
          <a:xfrm>
            <a:off x="4016375" y="2538413"/>
            <a:ext cx="11811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tx1"/>
                </a:solidFill>
              </a:rPr>
              <a:t>587.14</a:t>
            </a:r>
          </a:p>
        </p:txBody>
      </p:sp>
      <p:sp>
        <p:nvSpPr>
          <p:cNvPr id="23" name="Rounded Rectangle 22"/>
          <p:cNvSpPr/>
          <p:nvPr/>
        </p:nvSpPr>
        <p:spPr bwMode="auto">
          <a:xfrm>
            <a:off x="3875088" y="3541713"/>
            <a:ext cx="1393825" cy="454025"/>
          </a:xfrm>
          <a:prstGeom prst="roundRect">
            <a:avLst>
              <a:gd name="adj" fmla="val 0"/>
            </a:avLst>
          </a:prstGeom>
          <a:solidFill>
            <a:srgbClr val="A2E7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dirty="0">
                <a:solidFill>
                  <a:schemeClr val="tx1"/>
                </a:solidFill>
              </a:rPr>
              <a:t>337.58</a:t>
            </a:r>
          </a:p>
        </p:txBody>
      </p:sp>
      <p:sp>
        <p:nvSpPr>
          <p:cNvPr id="18443" name="TextBox 5"/>
          <p:cNvSpPr txBox="1">
            <a:spLocks noChangeArrowheads="1"/>
          </p:cNvSpPr>
          <p:nvPr/>
        </p:nvSpPr>
        <p:spPr bwMode="auto">
          <a:xfrm>
            <a:off x="6088063" y="2886075"/>
            <a:ext cx="1776412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tx1"/>
                </a:solidFill>
              </a:rPr>
              <a:t> </a:t>
            </a:r>
            <a:r>
              <a:rPr lang="en-US" altLang="en-US" sz="2800" u="sng">
                <a:solidFill>
                  <a:schemeClr val="tx1"/>
                </a:solidFill>
              </a:rPr>
              <a:t>-   124.94</a:t>
            </a:r>
          </a:p>
          <a:p>
            <a:pPr algn="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800" u="sng">
                <a:solidFill>
                  <a:schemeClr val="tx1"/>
                </a:solidFill>
              </a:rPr>
              <a:t>             </a:t>
            </a:r>
          </a:p>
        </p:txBody>
      </p:sp>
      <p:sp>
        <p:nvSpPr>
          <p:cNvPr id="18444" name="Rectangle 14"/>
          <p:cNvSpPr>
            <a:spLocks noChangeArrowheads="1"/>
          </p:cNvSpPr>
          <p:nvPr/>
        </p:nvSpPr>
        <p:spPr bwMode="auto">
          <a:xfrm>
            <a:off x="6626225" y="2546350"/>
            <a:ext cx="1225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tx1"/>
                </a:solidFill>
              </a:rPr>
              <a:t>348.75</a:t>
            </a:r>
          </a:p>
        </p:txBody>
      </p:sp>
      <p:sp>
        <p:nvSpPr>
          <p:cNvPr id="26" name="Rounded Rectangle 25"/>
          <p:cNvSpPr/>
          <p:nvPr/>
        </p:nvSpPr>
        <p:spPr bwMode="auto">
          <a:xfrm>
            <a:off x="6538913" y="3541713"/>
            <a:ext cx="1393825" cy="454025"/>
          </a:xfrm>
          <a:prstGeom prst="roundRect">
            <a:avLst>
              <a:gd name="adj" fmla="val 0"/>
            </a:avLst>
          </a:prstGeom>
          <a:solidFill>
            <a:srgbClr val="A2E7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dirty="0">
                <a:solidFill>
                  <a:schemeClr val="tx1"/>
                </a:solidFill>
              </a:rPr>
              <a:t>223.81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23" grpId="0" animBg="1"/>
      <p:bldP spid="23" grpId="1" animBg="1"/>
      <p:bldP spid="23" grpId="2" animBg="1"/>
      <p:bldP spid="26" grpId="0" animBg="1"/>
      <p:bldP spid="26" grpId="1" animBg="1"/>
      <p:bldP spid="26" grpId="2" animBg="1"/>
    </p:bld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2" id="{CBCA707B-BBA2-4E7E-9DB6-705861FD9E17}" vid="{48CF7D95-9755-429D-A1B1-06B08BB4DD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259</TotalTime>
  <Words>352</Words>
  <Application>Microsoft Office PowerPoint</Application>
  <PresentationFormat>On-screen Show (4:3)</PresentationFormat>
  <Paragraphs>91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Twinkl SemiBold</vt:lpstr>
      <vt:lpstr>Twinkl</vt:lpstr>
      <vt:lpstr>Calibri</vt:lpstr>
      <vt:lpstr>Sassoon Infant Rg</vt:lpstr>
      <vt:lpstr>Office Theme</vt:lpstr>
      <vt:lpstr>Correct?</vt:lpstr>
      <vt:lpstr>Using 0’s</vt:lpstr>
      <vt:lpstr>Subtracting</vt:lpstr>
      <vt:lpstr>Quick Practise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Twinkl</dc:creator>
  <cp:lastModifiedBy>CBranson</cp:lastModifiedBy>
  <cp:revision>24</cp:revision>
  <dcterms:created xsi:type="dcterms:W3CDTF">2017-03-21T10:01:24Z</dcterms:created>
  <dcterms:modified xsi:type="dcterms:W3CDTF">2020-04-30T15:15:42Z</dcterms:modified>
</cp:coreProperties>
</file>