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11" r:id="rId2"/>
    <p:sldId id="306" r:id="rId3"/>
    <p:sldId id="318" r:id="rId4"/>
    <p:sldId id="313" r:id="rId5"/>
    <p:sldId id="323" r:id="rId6"/>
    <p:sldId id="324" r:id="rId7"/>
    <p:sldId id="307" r:id="rId8"/>
    <p:sldId id="32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85442" autoAdjust="0"/>
  </p:normalViewPr>
  <p:slideViewPr>
    <p:cSldViewPr snapToGrid="0">
      <p:cViewPr varScale="1">
        <p:scale>
          <a:sx n="58" d="100"/>
          <a:sy n="58" d="100"/>
        </p:scale>
        <p:origin x="172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460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adding 4.72 and 3.45, make sure that children understand that 0.7 + 0.4 = 1.1, not 0.11.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475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Decimal Pyramids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on the next slides and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Alternatively, 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Add pairs of distances (with 2 decimal places and 1 decimal place) to find totals which round to 6m, 7m, 8m, 9m and 10m.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Add pairs of weights (with 2 decimal places and 3 decimal places) to find totals under 7kg.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634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this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Decimal Pyramids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3906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this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Decimal Pyramids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889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Find pairs of distances with a total of less than 7m [mix of 2 decimal places (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dp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and 1dp].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Add pairs of decimals (2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dp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+ 2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dp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3dp + 3dp, 3dp + 2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dp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9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6-maths/" TargetMode="External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756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Use written addition to add numbers with 3 decimal places in the context of measures (litres, km, kg).                                                                                  Use rounding to estimate totals.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Decimals and Fractions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Add numbers with up to three decimal places</a:t>
            </a:r>
          </a:p>
        </p:txBody>
      </p:sp>
    </p:spTree>
    <p:extLst>
      <p:ext uri="{BB962C8B-B14F-4D97-AF65-F5344CB8AC3E}">
        <p14:creationId xmlns:p14="http://schemas.microsoft.com/office/powerpoint/2010/main" val="214673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written addition to add numbers with 3 decimal places in the context of measures (litres, km, kg); Use rounding to estimate totals.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A686930-246E-49D1-BBA4-0C90CC01AB49}"/>
              </a:ext>
            </a:extLst>
          </p:cNvPr>
          <p:cNvGrpSpPr/>
          <p:nvPr/>
        </p:nvGrpSpPr>
        <p:grpSpPr>
          <a:xfrm>
            <a:off x="1138687" y="1147483"/>
            <a:ext cx="4611988" cy="1147585"/>
            <a:chOff x="2113256" y="2320675"/>
            <a:chExt cx="4611988" cy="1147585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A82E20F6-3E6B-40C7-B2DE-5086E1A1150D}"/>
                </a:ext>
              </a:extLst>
            </p:cNvPr>
            <p:cNvSpPr/>
            <p:nvPr/>
          </p:nvSpPr>
          <p:spPr>
            <a:xfrm>
              <a:off x="2113256" y="2398144"/>
              <a:ext cx="4142040" cy="107011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Use written addition to work out 4.72 + 3.45. Round each number to the nearest whole and add to check whether the answer seems reasonable.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41679AA9-67FD-4C26-A120-4EBF1D9CBB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855" y="2320675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1893E11-A79F-4DBC-B47F-C712BC1774E5}"/>
              </a:ext>
            </a:extLst>
          </p:cNvPr>
          <p:cNvSpPr txBox="1"/>
          <p:nvPr/>
        </p:nvSpPr>
        <p:spPr>
          <a:xfrm>
            <a:off x="116680" y="3239414"/>
            <a:ext cx="3070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45.7 + 3.45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A9A081-9B66-4DF0-8912-E04FD9F46C6B}"/>
              </a:ext>
            </a:extLst>
          </p:cNvPr>
          <p:cNvGrpSpPr/>
          <p:nvPr/>
        </p:nvGrpSpPr>
        <p:grpSpPr>
          <a:xfrm>
            <a:off x="-829601" y="3550763"/>
            <a:ext cx="3563272" cy="1775128"/>
            <a:chOff x="1742654" y="1278623"/>
            <a:chExt cx="3563272" cy="177512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A6B94EA-5055-4CDE-AEF3-C7B805A685BA}"/>
                </a:ext>
              </a:extLst>
            </p:cNvPr>
            <p:cNvSpPr/>
            <p:nvPr/>
          </p:nvSpPr>
          <p:spPr>
            <a:xfrm>
              <a:off x="1742654" y="1278623"/>
              <a:ext cx="3433313" cy="1449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7160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 4   5 . 7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+  3 . 4   5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076BB17-0972-450E-9DE2-3C0EEA3C9FA4}"/>
                </a:ext>
              </a:extLst>
            </p:cNvPr>
            <p:cNvCxnSpPr/>
            <p:nvPr/>
          </p:nvCxnSpPr>
          <p:spPr>
            <a:xfrm>
              <a:off x="3640347" y="3053751"/>
              <a:ext cx="1665579" cy="0"/>
            </a:xfrm>
            <a:prstGeom prst="line">
              <a:avLst/>
            </a:prstGeom>
            <a:noFill/>
            <a:ln w="28575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D02CA36E-2B68-42FE-9426-2CBE87BD75AA}"/>
              </a:ext>
            </a:extLst>
          </p:cNvPr>
          <p:cNvSpPr/>
          <p:nvPr/>
        </p:nvSpPr>
        <p:spPr>
          <a:xfrm>
            <a:off x="5609537" y="2084054"/>
            <a:ext cx="2835937" cy="1449628"/>
          </a:xfrm>
          <a:prstGeom prst="wedgeRoundRectCallout">
            <a:avLst>
              <a:gd name="adj1" fmla="val -6841"/>
              <a:gd name="adj2" fmla="val 79150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columns need to be aligned correctly; we need to align tenths with tenths, etc. The easy way to do this is to align the decimal point in each number.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ABEE56-53B5-4625-BE82-CB8E1EC2CB9D}"/>
              </a:ext>
            </a:extLst>
          </p:cNvPr>
          <p:cNvGrpSpPr/>
          <p:nvPr/>
        </p:nvGrpSpPr>
        <p:grpSpPr>
          <a:xfrm>
            <a:off x="3799772" y="3499412"/>
            <a:ext cx="4033013" cy="1775128"/>
            <a:chOff x="1742654" y="1278623"/>
            <a:chExt cx="4033013" cy="177512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E526F6A-5545-4C4D-96BF-0BE043049412}"/>
                </a:ext>
              </a:extLst>
            </p:cNvPr>
            <p:cNvSpPr/>
            <p:nvPr/>
          </p:nvSpPr>
          <p:spPr>
            <a:xfrm>
              <a:off x="1742654" y="1278623"/>
              <a:ext cx="4033013" cy="1449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7160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 4   5 . 7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+       3 . 4   5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C3E641A-B04C-4217-89C0-7356A4DA0AE9}"/>
                </a:ext>
              </a:extLst>
            </p:cNvPr>
            <p:cNvCxnSpPr>
              <a:cxnSpLocks/>
            </p:cNvCxnSpPr>
            <p:nvPr/>
          </p:nvCxnSpPr>
          <p:spPr>
            <a:xfrm>
              <a:off x="3640347" y="3053751"/>
              <a:ext cx="1945539" cy="0"/>
            </a:xfrm>
            <a:prstGeom prst="line">
              <a:avLst/>
            </a:prstGeom>
            <a:noFill/>
            <a:ln w="28575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327087BA-6C24-44EB-B8C3-1747E0284CA4}"/>
              </a:ext>
            </a:extLst>
          </p:cNvPr>
          <p:cNvSpPr txBox="1"/>
          <p:nvPr/>
        </p:nvSpPr>
        <p:spPr>
          <a:xfrm>
            <a:off x="6383430" y="4811578"/>
            <a:ext cx="85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 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71C397-AB63-44B2-B02F-48B9369C39B6}"/>
              </a:ext>
            </a:extLst>
          </p:cNvPr>
          <p:cNvSpPr txBox="1"/>
          <p:nvPr/>
        </p:nvSpPr>
        <p:spPr>
          <a:xfrm>
            <a:off x="7232817" y="5242465"/>
            <a:ext cx="41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4FBD03-FB17-43B7-880C-25F56CDD0B65}"/>
              </a:ext>
            </a:extLst>
          </p:cNvPr>
          <p:cNvSpPr txBox="1"/>
          <p:nvPr/>
        </p:nvSpPr>
        <p:spPr>
          <a:xfrm>
            <a:off x="6375400" y="5257287"/>
            <a:ext cx="652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9 .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7438485-76E4-40C8-8201-3E0BEE88B899}"/>
              </a:ext>
            </a:extLst>
          </p:cNvPr>
          <p:cNvSpPr txBox="1"/>
          <p:nvPr/>
        </p:nvSpPr>
        <p:spPr>
          <a:xfrm>
            <a:off x="5923874" y="5257287"/>
            <a:ext cx="41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4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4F54C2C-2FF6-40D5-88D9-359F85EE60B1}"/>
              </a:ext>
            </a:extLst>
          </p:cNvPr>
          <p:cNvGrpSpPr/>
          <p:nvPr/>
        </p:nvGrpSpPr>
        <p:grpSpPr>
          <a:xfrm>
            <a:off x="2753162" y="3545109"/>
            <a:ext cx="2105104" cy="637440"/>
            <a:chOff x="1652202" y="1074204"/>
            <a:chExt cx="2806806" cy="721769"/>
          </a:xfrm>
        </p:grpSpPr>
        <p:sp>
          <p:nvSpPr>
            <p:cNvPr id="29" name="Speech Bubble: Rectangle with Corners Rounded 28">
              <a:extLst>
                <a:ext uri="{FF2B5EF4-FFF2-40B4-BE49-F238E27FC236}">
                  <a16:creationId xmlns:a16="http://schemas.microsoft.com/office/drawing/2014/main" id="{8AB84B09-2F24-43B5-8E35-4BA8AB6CFBF4}"/>
                </a:ext>
              </a:extLst>
            </p:cNvPr>
            <p:cNvSpPr/>
            <p:nvPr/>
          </p:nvSpPr>
          <p:spPr>
            <a:xfrm>
              <a:off x="1652202" y="1074204"/>
              <a:ext cx="2720668" cy="721769"/>
            </a:xfrm>
            <a:prstGeom prst="wedgeRoundRectCallout">
              <a:avLst>
                <a:gd name="adj1" fmla="val -53765"/>
                <a:gd name="adj2" fmla="val 11790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is wrong with this layout? </a:t>
              </a: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84A840C-9659-445B-A748-364DE1DE08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51087" y="1175155"/>
              <a:ext cx="307921" cy="519868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7446F4A-0242-4981-BA7B-6F9D5A8638C9}"/>
              </a:ext>
            </a:extLst>
          </p:cNvPr>
          <p:cNvGrpSpPr/>
          <p:nvPr/>
        </p:nvGrpSpPr>
        <p:grpSpPr>
          <a:xfrm>
            <a:off x="2792274" y="4855467"/>
            <a:ext cx="2690540" cy="1186407"/>
            <a:chOff x="1641495" y="916535"/>
            <a:chExt cx="3587387" cy="1343362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5C3904D5-4FBF-4E06-8082-A937F9079EED}"/>
                </a:ext>
              </a:extLst>
            </p:cNvPr>
            <p:cNvSpPr/>
            <p:nvPr/>
          </p:nvSpPr>
          <p:spPr>
            <a:xfrm>
              <a:off x="1652202" y="916535"/>
              <a:ext cx="3576680" cy="1343362"/>
            </a:xfrm>
            <a:prstGeom prst="wedgeRoundRectCallout">
              <a:avLst>
                <a:gd name="adj1" fmla="val 62122"/>
                <a:gd name="adj2" fmla="val 1826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Round each number to the nearest whole and add to check whether the answer seems reasonable.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7A60BF8-6381-423C-BF01-3A7D74DE7A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41495" y="1277117"/>
              <a:ext cx="307921" cy="519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1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written addition to add numbers with 3 decimal places in the context of measures (litres, km, kg); Use rounding to estimate totals.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D9C85D-369F-4569-B0D4-874AF27D3F07}"/>
              </a:ext>
            </a:extLst>
          </p:cNvPr>
          <p:cNvSpPr/>
          <p:nvPr/>
        </p:nvSpPr>
        <p:spPr>
          <a:xfrm>
            <a:off x="1322583" y="1043904"/>
            <a:ext cx="68341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A young cat was 3.382kg and has gained 1.347kg.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How much does it now weigh?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97062D2-E70B-4678-B8BE-952A0B64DF7C}"/>
              </a:ext>
            </a:extLst>
          </p:cNvPr>
          <p:cNvGrpSpPr/>
          <p:nvPr/>
        </p:nvGrpSpPr>
        <p:grpSpPr>
          <a:xfrm>
            <a:off x="1272913" y="1613291"/>
            <a:ext cx="4403268" cy="1775128"/>
            <a:chOff x="1742654" y="1278623"/>
            <a:chExt cx="4403268" cy="177512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294A510-849D-412E-BC60-E27434BD25C7}"/>
                </a:ext>
              </a:extLst>
            </p:cNvPr>
            <p:cNvSpPr/>
            <p:nvPr/>
          </p:nvSpPr>
          <p:spPr>
            <a:xfrm>
              <a:off x="1742654" y="1278623"/>
              <a:ext cx="4403268" cy="1449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7160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   </a:t>
              </a:r>
              <a:r>
                <a:rPr lang="en-GB" sz="2800" b="1" kern="0" dirty="0">
                  <a:solidFill>
                    <a:srgbClr val="4472C4"/>
                  </a:solidFill>
                  <a:ea typeface="MS Mincho" panose="02020609040205080304" pitchFamily="49" charset="-128"/>
                  <a:cs typeface="Times New Roman" panose="02020603050405020304" pitchFamily="18" charset="0"/>
                </a:rPr>
                <a:t>3</a:t>
              </a: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. 3  8  2 kg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+    </a:t>
              </a:r>
              <a:r>
                <a:rPr lang="en-GB" sz="2800" b="1" kern="0" dirty="0">
                  <a:solidFill>
                    <a:srgbClr val="4472C4"/>
                  </a:solidFill>
                  <a:ea typeface="MS Mincho" panose="02020609040205080304" pitchFamily="49" charset="-128"/>
                  <a:cs typeface="Times New Roman" panose="02020603050405020304" pitchFamily="18" charset="0"/>
                </a:rPr>
                <a:t>1</a:t>
              </a: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. </a:t>
              </a:r>
              <a:r>
                <a:rPr lang="en-GB" sz="2800" b="1" kern="0" dirty="0">
                  <a:solidFill>
                    <a:srgbClr val="4472C4"/>
                  </a:solidFill>
                  <a:ea typeface="MS Mincho" panose="02020609040205080304" pitchFamily="49" charset="-128"/>
                  <a:cs typeface="Times New Roman" panose="02020603050405020304" pitchFamily="18" charset="0"/>
                </a:rPr>
                <a:t>3  4  7 kg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13EB5C0-E581-41BB-9813-F176F4B47214}"/>
                </a:ext>
              </a:extLst>
            </p:cNvPr>
            <p:cNvCxnSpPr>
              <a:cxnSpLocks/>
            </p:cNvCxnSpPr>
            <p:nvPr/>
          </p:nvCxnSpPr>
          <p:spPr>
            <a:xfrm>
              <a:off x="3640347" y="3053751"/>
              <a:ext cx="1945539" cy="0"/>
            </a:xfrm>
            <a:prstGeom prst="line">
              <a:avLst/>
            </a:prstGeom>
            <a:noFill/>
            <a:ln w="28575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E34D9C4-A0A4-4535-AB83-2A4A4ECDC209}"/>
              </a:ext>
            </a:extLst>
          </p:cNvPr>
          <p:cNvSpPr txBox="1"/>
          <p:nvPr/>
        </p:nvSpPr>
        <p:spPr>
          <a:xfrm>
            <a:off x="4046202" y="3353913"/>
            <a:ext cx="587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F5ED87-584D-4D61-AAD0-C90EC4FF6D35}"/>
              </a:ext>
            </a:extLst>
          </p:cNvPr>
          <p:cNvSpPr txBox="1"/>
          <p:nvPr/>
        </p:nvSpPr>
        <p:spPr>
          <a:xfrm>
            <a:off x="4046202" y="2925456"/>
            <a:ext cx="735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2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BF3849-1807-4583-8C5A-BB5A6B53B05A}"/>
              </a:ext>
            </a:extLst>
          </p:cNvPr>
          <p:cNvSpPr txBox="1"/>
          <p:nvPr/>
        </p:nvSpPr>
        <p:spPr>
          <a:xfrm>
            <a:off x="3589749" y="3353913"/>
            <a:ext cx="652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4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54F5C0-C14A-4EC7-9F67-A307944229F1}"/>
              </a:ext>
            </a:extLst>
          </p:cNvPr>
          <p:cNvSpPr txBox="1"/>
          <p:nvPr/>
        </p:nvSpPr>
        <p:spPr>
          <a:xfrm>
            <a:off x="4764403" y="3351595"/>
            <a:ext cx="587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9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5E3817-ADFB-49E0-8AD4-2A849A3AC7CA}"/>
              </a:ext>
            </a:extLst>
          </p:cNvPr>
          <p:cNvSpPr txBox="1"/>
          <p:nvPr/>
        </p:nvSpPr>
        <p:spPr>
          <a:xfrm>
            <a:off x="5031893" y="3337449"/>
            <a:ext cx="911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kg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A37A010A-EEE5-462C-897D-26DA0F88C518}"/>
              </a:ext>
            </a:extLst>
          </p:cNvPr>
          <p:cNvSpPr/>
          <p:nvPr/>
        </p:nvSpPr>
        <p:spPr>
          <a:xfrm>
            <a:off x="6394383" y="2149431"/>
            <a:ext cx="2055088" cy="1188018"/>
          </a:xfrm>
          <a:prstGeom prst="wedgeRoundRectCallout">
            <a:avLst>
              <a:gd name="adj1" fmla="val -78020"/>
              <a:gd name="adj2" fmla="val -2971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This is just the same as before but now we have an extra column for 0.001s. 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A1C171-333C-4719-BD01-F012546ED79F}"/>
              </a:ext>
            </a:extLst>
          </p:cNvPr>
          <p:cNvGrpSpPr/>
          <p:nvPr/>
        </p:nvGrpSpPr>
        <p:grpSpPr>
          <a:xfrm>
            <a:off x="1322583" y="3911640"/>
            <a:ext cx="2328231" cy="777580"/>
            <a:chOff x="2124572" y="916536"/>
            <a:chExt cx="3104308" cy="880449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4B175FED-F821-4442-8048-96A259B92C37}"/>
                </a:ext>
              </a:extLst>
            </p:cNvPr>
            <p:cNvSpPr/>
            <p:nvPr/>
          </p:nvSpPr>
          <p:spPr>
            <a:xfrm>
              <a:off x="2247436" y="916536"/>
              <a:ext cx="2981444" cy="880449"/>
            </a:xfrm>
            <a:prstGeom prst="wedgeRoundRectCallout">
              <a:avLst>
                <a:gd name="adj1" fmla="val 65338"/>
                <a:gd name="adj2" fmla="val -42387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Does the answer seem about right?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EC39D94-B094-47B8-A1C9-B76497C6C0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24572" y="1199977"/>
              <a:ext cx="307921" cy="519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642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written addition to add numbers with 3 decimal places in the context of measures (litres, km, kg); Use rounding to estimate totals.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0D4708-1DD5-4306-B03E-A33B2EDA6B3F}"/>
              </a:ext>
            </a:extLst>
          </p:cNvPr>
          <p:cNvSpPr/>
          <p:nvPr/>
        </p:nvSpPr>
        <p:spPr>
          <a:xfrm>
            <a:off x="502008" y="1069675"/>
            <a:ext cx="7366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A jogger ran 2.936km in the morning and 1.532km in the afternoon. How far did she run altogether?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4E9166-8B85-4623-83C8-23E9F427F422}"/>
              </a:ext>
            </a:extLst>
          </p:cNvPr>
          <p:cNvGrpSpPr/>
          <p:nvPr/>
        </p:nvGrpSpPr>
        <p:grpSpPr>
          <a:xfrm>
            <a:off x="1272913" y="1613291"/>
            <a:ext cx="4403268" cy="1775128"/>
            <a:chOff x="1742654" y="1278623"/>
            <a:chExt cx="4403268" cy="177512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D624016-12A1-4D11-9BB0-358AEF394689}"/>
                </a:ext>
              </a:extLst>
            </p:cNvPr>
            <p:cNvSpPr/>
            <p:nvPr/>
          </p:nvSpPr>
          <p:spPr>
            <a:xfrm>
              <a:off x="1742654" y="1278623"/>
              <a:ext cx="4403268" cy="1449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7160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     2 . 9  3  </a:t>
              </a:r>
              <a:r>
                <a:rPr lang="en-GB" sz="2800" b="1" kern="0" dirty="0">
                  <a:solidFill>
                    <a:srgbClr val="4472C4"/>
                  </a:solidFill>
                  <a:ea typeface="MS Mincho" panose="02020609040205080304" pitchFamily="49" charset="-128"/>
                  <a:cs typeface="Times New Roman" panose="02020603050405020304" pitchFamily="18" charset="0"/>
                </a:rPr>
                <a:t>6</a:t>
              </a: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km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  <a:p>
              <a:pPr marL="18288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+    </a:t>
              </a:r>
              <a:r>
                <a:rPr lang="en-GB" sz="2800" b="1" kern="0" dirty="0">
                  <a:solidFill>
                    <a:srgbClr val="4472C4"/>
                  </a:solidFill>
                  <a:ea typeface="MS Mincho" panose="02020609040205080304" pitchFamily="49" charset="-128"/>
                  <a:cs typeface="Times New Roman" panose="02020603050405020304" pitchFamily="18" charset="0"/>
                </a:rPr>
                <a:t>1</a:t>
              </a: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ea typeface="MS Mincho" panose="02020609040205080304" pitchFamily="49" charset="-128"/>
                  <a:cs typeface="Times New Roman" panose="02020603050405020304" pitchFamily="18" charset="0"/>
                </a:rPr>
                <a:t> . 5</a:t>
              </a:r>
              <a:r>
                <a:rPr lang="en-GB" sz="2800" b="1" kern="0" dirty="0">
                  <a:solidFill>
                    <a:srgbClr val="4472C4"/>
                  </a:solidFill>
                  <a:ea typeface="MS Mincho" panose="02020609040205080304" pitchFamily="49" charset="-128"/>
                  <a:cs typeface="Times New Roman" panose="02020603050405020304" pitchFamily="18" charset="0"/>
                </a:rPr>
                <a:t>  3  2 km</a:t>
              </a: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500E8B0-4732-401A-B3A5-39A680DCD981}"/>
                </a:ext>
              </a:extLst>
            </p:cNvPr>
            <p:cNvCxnSpPr>
              <a:cxnSpLocks/>
            </p:cNvCxnSpPr>
            <p:nvPr/>
          </p:nvCxnSpPr>
          <p:spPr>
            <a:xfrm>
              <a:off x="3640347" y="3053751"/>
              <a:ext cx="1945539" cy="0"/>
            </a:xfrm>
            <a:prstGeom prst="line">
              <a:avLst/>
            </a:prstGeom>
            <a:noFill/>
            <a:ln w="28575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0FE705F-D764-4466-B1A7-27E2D54F07A1}"/>
              </a:ext>
            </a:extLst>
          </p:cNvPr>
          <p:cNvSpPr txBox="1"/>
          <p:nvPr/>
        </p:nvSpPr>
        <p:spPr>
          <a:xfrm>
            <a:off x="3621294" y="2914348"/>
            <a:ext cx="10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 4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A0B1B7-BD10-4DA6-9427-91BA374596EA}"/>
              </a:ext>
            </a:extLst>
          </p:cNvPr>
          <p:cNvSpPr txBox="1"/>
          <p:nvPr/>
        </p:nvSpPr>
        <p:spPr>
          <a:xfrm>
            <a:off x="4379598" y="3344925"/>
            <a:ext cx="402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6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B9D629-6C26-473E-9DA2-773E0CAA9792}"/>
              </a:ext>
            </a:extLst>
          </p:cNvPr>
          <p:cNvSpPr txBox="1"/>
          <p:nvPr/>
        </p:nvSpPr>
        <p:spPr>
          <a:xfrm>
            <a:off x="3589749" y="3336660"/>
            <a:ext cx="652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noProof="0" dirty="0">
                <a:solidFill>
                  <a:srgbClr val="C00000"/>
                </a:solidFill>
              </a:rPr>
              <a:t>4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617951-D24A-4FBE-ADF7-69699B9F9EE9}"/>
              </a:ext>
            </a:extLst>
          </p:cNvPr>
          <p:cNvSpPr txBox="1"/>
          <p:nvPr/>
        </p:nvSpPr>
        <p:spPr>
          <a:xfrm>
            <a:off x="4747150" y="3334342"/>
            <a:ext cx="587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8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62FE7C-B2E2-47D1-B775-D0D4AD089080}"/>
              </a:ext>
            </a:extLst>
          </p:cNvPr>
          <p:cNvSpPr txBox="1"/>
          <p:nvPr/>
        </p:nvSpPr>
        <p:spPr>
          <a:xfrm>
            <a:off x="5031893" y="3337449"/>
            <a:ext cx="911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km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AE3EA51-2EBB-47A0-AB15-F03339904E51}"/>
              </a:ext>
            </a:extLst>
          </p:cNvPr>
          <p:cNvGrpSpPr/>
          <p:nvPr/>
        </p:nvGrpSpPr>
        <p:grpSpPr>
          <a:xfrm>
            <a:off x="842375" y="3874815"/>
            <a:ext cx="2328231" cy="777580"/>
            <a:chOff x="2124572" y="916536"/>
            <a:chExt cx="3104308" cy="880449"/>
          </a:xfrm>
        </p:grpSpPr>
        <p:sp>
          <p:nvSpPr>
            <p:cNvPr id="18" name="Speech Bubble: Rectangle with Corners Rounded 17">
              <a:extLst>
                <a:ext uri="{FF2B5EF4-FFF2-40B4-BE49-F238E27FC236}">
                  <a16:creationId xmlns:a16="http://schemas.microsoft.com/office/drawing/2014/main" id="{D54A8BAB-2BD6-4A37-AB5A-E3F66A6ED84B}"/>
                </a:ext>
              </a:extLst>
            </p:cNvPr>
            <p:cNvSpPr/>
            <p:nvPr/>
          </p:nvSpPr>
          <p:spPr>
            <a:xfrm>
              <a:off x="2247436" y="916536"/>
              <a:ext cx="2981444" cy="880449"/>
            </a:xfrm>
            <a:prstGeom prst="wedgeRoundRectCallout">
              <a:avLst>
                <a:gd name="adj1" fmla="val 78455"/>
                <a:gd name="adj2" fmla="val -51262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Does the answer seem about right? Use rounding to check.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E562646-C50B-485E-B900-9797B3BDD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24572" y="1199977"/>
              <a:ext cx="307921" cy="519868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79D0BB1-5ABB-4A40-84CB-9CC49B30B198}"/>
              </a:ext>
            </a:extLst>
          </p:cNvPr>
          <p:cNvGrpSpPr/>
          <p:nvPr/>
        </p:nvGrpSpPr>
        <p:grpSpPr>
          <a:xfrm>
            <a:off x="6289070" y="3753038"/>
            <a:ext cx="2531750" cy="899357"/>
            <a:chOff x="6394383" y="2149431"/>
            <a:chExt cx="2531750" cy="899357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CB7B1585-04F8-45BE-B2FA-0967AD4867E4}"/>
                </a:ext>
              </a:extLst>
            </p:cNvPr>
            <p:cNvSpPr/>
            <p:nvPr/>
          </p:nvSpPr>
          <p:spPr>
            <a:xfrm>
              <a:off x="6394383" y="2149431"/>
              <a:ext cx="2055088" cy="899357"/>
            </a:xfrm>
            <a:prstGeom prst="wedgeRoundRectCallout">
              <a:avLst>
                <a:gd name="adj1" fmla="val -79699"/>
                <a:gd name="adj2" fmla="val -4636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Write the answer in km and m, then in metres only.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D312A7F5-1CE0-4E71-9606-525CC9A519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2744" y="2302068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509C9821-1D41-4EE9-9407-9618B1A13A34}"/>
              </a:ext>
            </a:extLst>
          </p:cNvPr>
          <p:cNvSpPr/>
          <p:nvPr/>
        </p:nvSpPr>
        <p:spPr>
          <a:xfrm>
            <a:off x="3516005" y="4523194"/>
            <a:ext cx="2402206" cy="512422"/>
          </a:xfrm>
          <a:prstGeom prst="wedgeRoundRectCallout">
            <a:avLst>
              <a:gd name="adj1" fmla="val -20559"/>
              <a:gd name="adj2" fmla="val -185078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0.9km + 0.5km = 1.4km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42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  <p:bldP spid="15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364883" y="348922"/>
            <a:ext cx="3376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Adult Sheet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056162-45F6-F348-851B-F35B8A57C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34" y="66125"/>
            <a:ext cx="4555771" cy="6550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2971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98077" y="169084"/>
            <a:ext cx="3437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Child Sheet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108179-D3D2-C448-A68C-CE5CCE68B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057" y="169084"/>
            <a:ext cx="5035472" cy="516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8B69D2-ABBA-DA4E-B750-23C74FB62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23" y="5074896"/>
            <a:ext cx="7398327" cy="1292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4635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9CAEFF-1C8E-47A2-965F-3CDD7ADF5E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481" y="90993"/>
            <a:ext cx="4651445" cy="6075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85F3E8-34B9-49A0-BF96-5832F621E2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9245" y="4399472"/>
            <a:ext cx="6124755" cy="1210865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454174" y="4717946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86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65513" y="1582341"/>
            <a:ext cx="83792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0">
              <a:spcAft>
                <a:spcPts val="0"/>
              </a:spcAft>
            </a:pPr>
            <a:r>
              <a:rPr lang="en-GB" dirty="0" smtClean="0">
                <a:highlight>
                  <a:srgbClr val="FF00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Red: Add decimals focussing on money.</a:t>
            </a:r>
          </a:p>
          <a:p>
            <a:pPr fontAlgn="auto" hangingPunct="0">
              <a:spcAft>
                <a:spcPts val="0"/>
              </a:spcAft>
            </a:pPr>
            <a:endParaRPr lang="en-GB" dirty="0">
              <a:highlight>
                <a:srgbClr val="FF00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fontAlgn="auto" hangingPunct="0">
              <a:spcAft>
                <a:spcPts val="0"/>
              </a:spcAft>
            </a:pPr>
            <a:r>
              <a:rPr lang="en-GB" dirty="0" smtClean="0">
                <a:highlight>
                  <a:srgbClr val="FF00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Red/</a:t>
            </a:r>
            <a:r>
              <a:rPr lang="en-GB" dirty="0" smtClean="0">
                <a:solidFill>
                  <a:srgbClr val="FFC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Dev</a:t>
            </a: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dirty="0" err="1" smtClean="0">
                <a:latin typeface="Calibri" panose="020F0502020204030204" pitchFamily="34" charset="0"/>
                <a:ea typeface="Times New Roman" panose="02020603050405020304" pitchFamily="18" charset="0"/>
              </a:rPr>
              <a:t>Lool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for as many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pairs of distances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with a total of under 7m as they can (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Adding distances Sheet 1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).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Expected 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Column addition of decimals Sheet 2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b="1" dirty="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</a:rPr>
              <a:t>Embedded</a:t>
            </a:r>
            <a:r>
              <a:rPr lang="en-GB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FF0000"/>
                </a:solidFill>
                <a:highlight>
                  <a:srgbClr val="800080"/>
                </a:highlight>
                <a:latin typeface="Calibri" panose="020F0502020204030204" pitchFamily="34" charset="0"/>
              </a:rPr>
              <a:t>Embedded</a:t>
            </a:r>
            <a:r>
              <a:rPr lang="en-GB" b="1" dirty="0">
                <a:solidFill>
                  <a:srgbClr val="FF0000"/>
                </a:solidFill>
                <a:highlight>
                  <a:srgbClr val="800080"/>
                </a:highlight>
                <a:latin typeface="Calibri" panose="020F0502020204030204" pitchFamily="34" charset="0"/>
              </a:rPr>
              <a:t>+</a:t>
            </a:r>
            <a:r>
              <a:rPr lang="en-GB" b="1" dirty="0">
                <a:solidFill>
                  <a:srgbClr val="FF0000"/>
                </a:solidFill>
                <a:latin typeface="Calibri" panose="020F0502020204030204" pitchFamily="34" charset="0"/>
              </a:rPr>
              <a:t>  </a:t>
            </a:r>
            <a:endParaRPr lang="en-GB" sz="16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hangingPunct="0">
              <a:spcAft>
                <a:spcPts val="0"/>
              </a:spcAf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Convert pounds to metric equivalents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‘Wholesome wholesale fruit and veg’ PCM 20 Problem of the week 6</a:t>
            </a:r>
            <a:endParaRPr lang="en-GB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758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1564</TotalTime>
  <Words>772</Words>
  <Application>Microsoft Office PowerPoint</Application>
  <PresentationFormat>On-screen Show (4:3)</PresentationFormat>
  <Paragraphs>96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Comic Sans MS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CMarston</cp:lastModifiedBy>
  <cp:revision>175</cp:revision>
  <dcterms:created xsi:type="dcterms:W3CDTF">2018-09-13T11:08:58Z</dcterms:created>
  <dcterms:modified xsi:type="dcterms:W3CDTF">2021-01-19T14:41:07Z</dcterms:modified>
</cp:coreProperties>
</file>