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13" r:id="rId2"/>
    <p:sldId id="318" r:id="rId3"/>
    <p:sldId id="330" r:id="rId4"/>
    <p:sldId id="341" r:id="rId5"/>
    <p:sldId id="342" r:id="rId6"/>
    <p:sldId id="319" r:id="rId7"/>
    <p:sldId id="320" r:id="rId8"/>
    <p:sldId id="343" r:id="rId9"/>
    <p:sldId id="310" r:id="rId10"/>
    <p:sldId id="30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82993" autoAdjust="0"/>
  </p:normalViewPr>
  <p:slideViewPr>
    <p:cSldViewPr snapToGrid="0">
      <p:cViewPr varScale="1">
        <p:scale>
          <a:sx n="56" d="100"/>
          <a:sy n="56" d="100"/>
        </p:scale>
        <p:origin x="19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17/01/2021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558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74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3771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5551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8143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Round numbers with 3 decimal places to the nearest whole kilogram.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 Generate, then round numbers with 3 decimal places to the nearest whole, tenth and hundredth.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9703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Mark numbers with 1, 2 and 3 decimal places on lines and round to the nearest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 Mark numbers with 1, 2 and 3 decimal places on lines and round to the nearest whole, tenth and hundredth.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8797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You can now use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Mastery: Reasoning and Problem-Solving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assess children’s success across this unit.  Go to the next slide.</a:t>
            </a:r>
            <a:endParaRPr lang="en-GB" b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555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46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6-maths/" TargetMode="External"/><Relationship Id="rId2" Type="http://schemas.openxmlformats.org/officeDocument/2006/relationships/hyperlink" Target="http://www.hamilton-trust.org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/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141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Round decimals to the nearest whole, tenth and hundredth.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Decimals and Fractions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Understand place value in numbers with three decimal places</a:t>
            </a:r>
          </a:p>
        </p:txBody>
      </p:sp>
    </p:spTree>
    <p:extLst>
      <p:ext uri="{BB962C8B-B14F-4D97-AF65-F5344CB8AC3E}">
        <p14:creationId xmlns:p14="http://schemas.microsoft.com/office/powerpoint/2010/main" val="2677100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10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2079264" y="125499"/>
            <a:ext cx="4932363" cy="59233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Identify the value of the ‘4’ in the following numbers: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(a)	3.407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(b)	4.821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(c)	0.043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(d)	5.104</a:t>
            </a:r>
          </a:p>
          <a:p>
            <a:pPr marL="409575" indent="-342900">
              <a:spcAft>
                <a:spcPts val="600"/>
              </a:spcAft>
              <a:buAutoNum type="alphaLcParenBoth" startAt="5"/>
            </a:pPr>
            <a:r>
              <a:rPr lang="en-GB" dirty="0">
                <a:solidFill>
                  <a:schemeClr val="tx1"/>
                </a:solidFill>
              </a:rPr>
              <a:t>48,739</a:t>
            </a:r>
          </a:p>
          <a:p>
            <a:pPr marL="66675">
              <a:spcAft>
                <a:spcPts val="600"/>
              </a:spcAft>
            </a:pPr>
            <a:endParaRPr lang="en-GB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How many times must Dan multiply 0.048 by 10 to get 48,000?</a:t>
            </a:r>
          </a:p>
          <a:p>
            <a:pPr marL="66675">
              <a:spcAft>
                <a:spcPts val="600"/>
              </a:spcAft>
            </a:pPr>
            <a:endParaRPr lang="en-GB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What number is one hundred times smaller than 0.4? </a:t>
            </a:r>
          </a:p>
          <a:p>
            <a:pPr marL="66675">
              <a:spcAft>
                <a:spcPts val="600"/>
              </a:spcAft>
            </a:pPr>
            <a:endParaRPr lang="en-GB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Write three numbers, two with 3 digits and one with four digits, that round to 4 as the nearest whole number.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16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8938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Round decimals to the nearest whole, tenth and hundredth.</a:t>
            </a:r>
          </a:p>
        </p:txBody>
      </p:sp>
      <p:sp>
        <p:nvSpPr>
          <p:cNvPr id="5" name="AutoShape 8" descr="Image result for hamilton trust">
            <a:extLst>
              <a:ext uri="{FF2B5EF4-FFF2-40B4-BE49-F238E27FC236}">
                <a16:creationId xmlns:a16="http://schemas.microsoft.com/office/drawing/2014/main" id="{6A1107F5-4905-4B0F-A98D-6D1EEFDC429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45281" y="75321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6" name="Group 57">
            <a:extLst>
              <a:ext uri="{FF2B5EF4-FFF2-40B4-BE49-F238E27FC236}">
                <a16:creationId xmlns:a16="http://schemas.microsoft.com/office/drawing/2014/main" id="{C47EC2CC-2482-4CAF-AAE7-33BAA4B16D17}"/>
              </a:ext>
            </a:extLst>
          </p:cNvPr>
          <p:cNvGrpSpPr>
            <a:grpSpLocks/>
          </p:cNvGrpSpPr>
          <p:nvPr/>
        </p:nvGrpSpPr>
        <p:grpSpPr bwMode="auto">
          <a:xfrm>
            <a:off x="230981" y="1191964"/>
            <a:ext cx="8570121" cy="228600"/>
            <a:chOff x="386" y="3022"/>
            <a:chExt cx="4081" cy="181"/>
          </a:xfrm>
        </p:grpSpPr>
        <p:grpSp>
          <p:nvGrpSpPr>
            <p:cNvPr id="7" name="Group 58">
              <a:extLst>
                <a:ext uri="{FF2B5EF4-FFF2-40B4-BE49-F238E27FC236}">
                  <a16:creationId xmlns:a16="http://schemas.microsoft.com/office/drawing/2014/main" id="{CCF1609B-3465-4792-8653-FB74AD9B77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02" y="3022"/>
              <a:ext cx="816" cy="181"/>
              <a:chOff x="1156" y="3022"/>
              <a:chExt cx="726" cy="181"/>
            </a:xfrm>
          </p:grpSpPr>
          <p:sp>
            <p:nvSpPr>
              <p:cNvPr id="22" name="Rectangle 59">
                <a:extLst>
                  <a:ext uri="{FF2B5EF4-FFF2-40B4-BE49-F238E27FC236}">
                    <a16:creationId xmlns:a16="http://schemas.microsoft.com/office/drawing/2014/main" id="{B3570BAE-2762-4778-856B-6BAB6F0A3B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" y="3022"/>
                <a:ext cx="363" cy="18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2400" kern="0">
                  <a:solidFill>
                    <a:srgbClr val="FFFFFF"/>
                  </a:solidFill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60">
                <a:extLst>
                  <a:ext uri="{FF2B5EF4-FFF2-40B4-BE49-F238E27FC236}">
                    <a16:creationId xmlns:a16="http://schemas.microsoft.com/office/drawing/2014/main" id="{C4C766A2-301C-4525-B308-6D53FEB549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9" y="3022"/>
                <a:ext cx="363" cy="18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2400" kern="0">
                  <a:solidFill>
                    <a:srgbClr val="FFFFFF"/>
                  </a:solidFill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Group 61">
              <a:extLst>
                <a:ext uri="{FF2B5EF4-FFF2-40B4-BE49-F238E27FC236}">
                  <a16:creationId xmlns:a16="http://schemas.microsoft.com/office/drawing/2014/main" id="{6A73ACC8-C623-4E24-A88C-85D78C7571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6" y="3022"/>
              <a:ext cx="816" cy="181"/>
              <a:chOff x="1156" y="3022"/>
              <a:chExt cx="726" cy="181"/>
            </a:xfrm>
          </p:grpSpPr>
          <p:sp>
            <p:nvSpPr>
              <p:cNvPr id="20" name="Rectangle 62">
                <a:extLst>
                  <a:ext uri="{FF2B5EF4-FFF2-40B4-BE49-F238E27FC236}">
                    <a16:creationId xmlns:a16="http://schemas.microsoft.com/office/drawing/2014/main" id="{DC98AFE6-5098-4D5C-B8D5-027E3A4828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" y="3022"/>
                <a:ext cx="363" cy="18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2400" kern="0">
                  <a:solidFill>
                    <a:srgbClr val="FFFFFF"/>
                  </a:solidFill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Rectangle 63">
                <a:extLst>
                  <a:ext uri="{FF2B5EF4-FFF2-40B4-BE49-F238E27FC236}">
                    <a16:creationId xmlns:a16="http://schemas.microsoft.com/office/drawing/2014/main" id="{179263C2-37B0-4792-B626-992FCFBFD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9" y="3022"/>
                <a:ext cx="363" cy="18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2400" kern="0">
                  <a:solidFill>
                    <a:srgbClr val="FFFFFF"/>
                  </a:solidFill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Group 64">
              <a:extLst>
                <a:ext uri="{FF2B5EF4-FFF2-40B4-BE49-F238E27FC236}">
                  <a16:creationId xmlns:a16="http://schemas.microsoft.com/office/drawing/2014/main" id="{CEE5E9F9-4E6C-413D-BC3F-91EE168993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8" y="3022"/>
              <a:ext cx="816" cy="181"/>
              <a:chOff x="1156" y="3022"/>
              <a:chExt cx="726" cy="181"/>
            </a:xfrm>
          </p:grpSpPr>
          <p:sp>
            <p:nvSpPr>
              <p:cNvPr id="18" name="Rectangle 65">
                <a:extLst>
                  <a:ext uri="{FF2B5EF4-FFF2-40B4-BE49-F238E27FC236}">
                    <a16:creationId xmlns:a16="http://schemas.microsoft.com/office/drawing/2014/main" id="{1D152FF1-A241-4624-8CA0-9D38DDDFA3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" y="3022"/>
                <a:ext cx="363" cy="18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2400" kern="0">
                  <a:solidFill>
                    <a:srgbClr val="FFFFFF"/>
                  </a:solidFill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66">
                <a:extLst>
                  <a:ext uri="{FF2B5EF4-FFF2-40B4-BE49-F238E27FC236}">
                    <a16:creationId xmlns:a16="http://schemas.microsoft.com/office/drawing/2014/main" id="{18708F29-A8F8-44F3-AA43-33D32FEE8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9" y="3022"/>
                <a:ext cx="363" cy="18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2400" kern="0">
                  <a:solidFill>
                    <a:srgbClr val="FFFFFF"/>
                  </a:solidFill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Group 67">
              <a:extLst>
                <a:ext uri="{FF2B5EF4-FFF2-40B4-BE49-F238E27FC236}">
                  <a16:creationId xmlns:a16="http://schemas.microsoft.com/office/drawing/2014/main" id="{BA451510-FF78-4CFB-944D-78EC1B05A3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35" y="3022"/>
              <a:ext cx="816" cy="181"/>
              <a:chOff x="1156" y="3022"/>
              <a:chExt cx="726" cy="181"/>
            </a:xfrm>
          </p:grpSpPr>
          <p:sp>
            <p:nvSpPr>
              <p:cNvPr id="16" name="Rectangle 68">
                <a:extLst>
                  <a:ext uri="{FF2B5EF4-FFF2-40B4-BE49-F238E27FC236}">
                    <a16:creationId xmlns:a16="http://schemas.microsoft.com/office/drawing/2014/main" id="{793330AC-F685-4294-8522-7C63BEC4C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" y="3022"/>
                <a:ext cx="363" cy="18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2400" kern="0">
                  <a:solidFill>
                    <a:srgbClr val="FFFFFF"/>
                  </a:solidFill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69">
                <a:extLst>
                  <a:ext uri="{FF2B5EF4-FFF2-40B4-BE49-F238E27FC236}">
                    <a16:creationId xmlns:a16="http://schemas.microsoft.com/office/drawing/2014/main" id="{C0714F98-2C72-4E4C-8D85-106422C5F7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9" y="3022"/>
                <a:ext cx="363" cy="18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2400" kern="0">
                  <a:solidFill>
                    <a:srgbClr val="FFFFFF"/>
                  </a:solidFill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Group 70">
              <a:extLst>
                <a:ext uri="{FF2B5EF4-FFF2-40B4-BE49-F238E27FC236}">
                  <a16:creationId xmlns:a16="http://schemas.microsoft.com/office/drawing/2014/main" id="{E4A2FD73-587A-40D0-B254-CD882CBBE5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51" y="3022"/>
              <a:ext cx="816" cy="181"/>
              <a:chOff x="1156" y="3022"/>
              <a:chExt cx="726" cy="181"/>
            </a:xfrm>
          </p:grpSpPr>
          <p:sp>
            <p:nvSpPr>
              <p:cNvPr id="14" name="Rectangle 71">
                <a:extLst>
                  <a:ext uri="{FF2B5EF4-FFF2-40B4-BE49-F238E27FC236}">
                    <a16:creationId xmlns:a16="http://schemas.microsoft.com/office/drawing/2014/main" id="{C619564D-8EAC-4533-B037-6CF6B1EB1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6" y="3022"/>
                <a:ext cx="363" cy="18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2400" kern="0">
                  <a:solidFill>
                    <a:srgbClr val="FFFFFF"/>
                  </a:solidFill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Rectangle 72">
                <a:extLst>
                  <a:ext uri="{FF2B5EF4-FFF2-40B4-BE49-F238E27FC236}">
                    <a16:creationId xmlns:a16="http://schemas.microsoft.com/office/drawing/2014/main" id="{8F5205E6-3FB2-4CFF-8A19-5A2EE1C38C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9" y="3022"/>
                <a:ext cx="363" cy="181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2400" kern="0">
                  <a:solidFill>
                    <a:srgbClr val="FFFFFF"/>
                  </a:solidFill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6CEF680-0FD3-4C5F-9B0F-5D81E0D314C7}"/>
              </a:ext>
            </a:extLst>
          </p:cNvPr>
          <p:cNvSpPr txBox="1"/>
          <p:nvPr/>
        </p:nvSpPr>
        <p:spPr>
          <a:xfrm>
            <a:off x="81356" y="1387314"/>
            <a:ext cx="34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F5CB9F-D4F2-473F-BBCD-640E0FB02195}"/>
              </a:ext>
            </a:extLst>
          </p:cNvPr>
          <p:cNvSpPr txBox="1"/>
          <p:nvPr/>
        </p:nvSpPr>
        <p:spPr>
          <a:xfrm>
            <a:off x="8612986" y="1403939"/>
            <a:ext cx="34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553F68C-ABAD-420A-8C58-D42E8057329E}"/>
              </a:ext>
            </a:extLst>
          </p:cNvPr>
          <p:cNvSpPr txBox="1"/>
          <p:nvPr/>
        </p:nvSpPr>
        <p:spPr>
          <a:xfrm>
            <a:off x="764771" y="1420564"/>
            <a:ext cx="714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2.1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B83B3BA-8EF3-48E1-91F8-C76AF569B88E}"/>
              </a:ext>
            </a:extLst>
          </p:cNvPr>
          <p:cNvSpPr txBox="1"/>
          <p:nvPr/>
        </p:nvSpPr>
        <p:spPr>
          <a:xfrm>
            <a:off x="1632059" y="1423339"/>
            <a:ext cx="714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2.2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981EE09-704E-4F67-B7E6-9E0E9317287E}"/>
              </a:ext>
            </a:extLst>
          </p:cNvPr>
          <p:cNvSpPr txBox="1"/>
          <p:nvPr/>
        </p:nvSpPr>
        <p:spPr>
          <a:xfrm>
            <a:off x="2513211" y="1423337"/>
            <a:ext cx="714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2.3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22B6B58-BB0A-4A13-8A0F-806C91F06C9F}"/>
              </a:ext>
            </a:extLst>
          </p:cNvPr>
          <p:cNvSpPr txBox="1"/>
          <p:nvPr/>
        </p:nvSpPr>
        <p:spPr>
          <a:xfrm>
            <a:off x="3394359" y="1423336"/>
            <a:ext cx="714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2.4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24F3ED1-31FF-48C9-8C3F-5D2CD870C1B7}"/>
              </a:ext>
            </a:extLst>
          </p:cNvPr>
          <p:cNvSpPr txBox="1"/>
          <p:nvPr/>
        </p:nvSpPr>
        <p:spPr>
          <a:xfrm>
            <a:off x="4258891" y="1423339"/>
            <a:ext cx="714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2.5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B30395-9D54-4E16-9B72-0EF401E7D85F}"/>
              </a:ext>
            </a:extLst>
          </p:cNvPr>
          <p:cNvSpPr txBox="1"/>
          <p:nvPr/>
        </p:nvSpPr>
        <p:spPr>
          <a:xfrm>
            <a:off x="5106784" y="1423337"/>
            <a:ext cx="714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2.6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3B7EDF-74C7-4DAF-A809-8ACFA4C8FDE1}"/>
              </a:ext>
            </a:extLst>
          </p:cNvPr>
          <p:cNvSpPr txBox="1"/>
          <p:nvPr/>
        </p:nvSpPr>
        <p:spPr>
          <a:xfrm>
            <a:off x="5971306" y="1423339"/>
            <a:ext cx="714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2.7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9771751-89E6-40DD-BB64-3E84A52BA1A4}"/>
              </a:ext>
            </a:extLst>
          </p:cNvPr>
          <p:cNvSpPr txBox="1"/>
          <p:nvPr/>
        </p:nvSpPr>
        <p:spPr>
          <a:xfrm>
            <a:off x="6819206" y="1423336"/>
            <a:ext cx="714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2.8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53780BE-2054-4BCB-BDC7-21716AAF1FA4}"/>
              </a:ext>
            </a:extLst>
          </p:cNvPr>
          <p:cNvSpPr txBox="1"/>
          <p:nvPr/>
        </p:nvSpPr>
        <p:spPr>
          <a:xfrm>
            <a:off x="7633868" y="1406709"/>
            <a:ext cx="714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2.9</a:t>
            </a:r>
          </a:p>
        </p:txBody>
      </p:sp>
      <p:sp>
        <p:nvSpPr>
          <p:cNvPr id="38" name="Speech Bubble: Rectangle with Corners Rounded 37">
            <a:extLst>
              <a:ext uri="{FF2B5EF4-FFF2-40B4-BE49-F238E27FC236}">
                <a16:creationId xmlns:a16="http://schemas.microsoft.com/office/drawing/2014/main" id="{3A7E23A2-2F33-4132-A25D-8C5ADD1EE2FD}"/>
              </a:ext>
            </a:extLst>
          </p:cNvPr>
          <p:cNvSpPr/>
          <p:nvPr/>
        </p:nvSpPr>
        <p:spPr>
          <a:xfrm>
            <a:off x="470847" y="3465241"/>
            <a:ext cx="2399811" cy="1017917"/>
          </a:xfrm>
          <a:prstGeom prst="wedgeRoundRectCallout">
            <a:avLst>
              <a:gd name="adj1" fmla="val -45341"/>
              <a:gd name="adj2" fmla="val -101617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You have written different numbers, but which whole number are they all closest to? 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19EF768-0FE2-4F5B-BE87-65DFF97F10D4}"/>
              </a:ext>
            </a:extLst>
          </p:cNvPr>
          <p:cNvGrpSpPr/>
          <p:nvPr/>
        </p:nvGrpSpPr>
        <p:grpSpPr>
          <a:xfrm>
            <a:off x="1725562" y="2347722"/>
            <a:ext cx="3179846" cy="644646"/>
            <a:chOff x="2907774" y="2556891"/>
            <a:chExt cx="3179846" cy="644646"/>
          </a:xfrm>
        </p:grpSpPr>
        <p:sp>
          <p:nvSpPr>
            <p:cNvPr id="43" name="Speech Bubble: Rectangle with Corners Rounded 42">
              <a:extLst>
                <a:ext uri="{FF2B5EF4-FFF2-40B4-BE49-F238E27FC236}">
                  <a16:creationId xmlns:a16="http://schemas.microsoft.com/office/drawing/2014/main" id="{DA849D85-3139-4427-BC28-2C93551BB3E6}"/>
                </a:ext>
              </a:extLst>
            </p:cNvPr>
            <p:cNvSpPr/>
            <p:nvPr/>
          </p:nvSpPr>
          <p:spPr>
            <a:xfrm>
              <a:off x="2907774" y="2556893"/>
              <a:ext cx="2925061" cy="644644"/>
            </a:xfrm>
            <a:prstGeom prst="wedgeRoundRectCallout">
              <a:avLst>
                <a:gd name="adj1" fmla="val -287"/>
                <a:gd name="adj2" fmla="val -133012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Write a number that goes between 2.3 and 2.4. 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4" name="Picture 2">
              <a:extLst>
                <a:ext uri="{FF2B5EF4-FFF2-40B4-BE49-F238E27FC236}">
                  <a16:creationId xmlns:a16="http://schemas.microsoft.com/office/drawing/2014/main" id="{8BE49942-C3FF-45E2-863A-938BCEC338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4231" y="255689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C8A1097-9467-4B73-AB86-7E0EB606A3B7}"/>
              </a:ext>
            </a:extLst>
          </p:cNvPr>
          <p:cNvGrpSpPr/>
          <p:nvPr/>
        </p:nvGrpSpPr>
        <p:grpSpPr>
          <a:xfrm>
            <a:off x="4862534" y="3010001"/>
            <a:ext cx="3323816" cy="756847"/>
            <a:chOff x="2907774" y="2711412"/>
            <a:chExt cx="3323816" cy="756847"/>
          </a:xfrm>
        </p:grpSpPr>
        <p:sp>
          <p:nvSpPr>
            <p:cNvPr id="46" name="Speech Bubble: Rectangle with Corners Rounded 45">
              <a:extLst>
                <a:ext uri="{FF2B5EF4-FFF2-40B4-BE49-F238E27FC236}">
                  <a16:creationId xmlns:a16="http://schemas.microsoft.com/office/drawing/2014/main" id="{E767581A-FDFA-4EA4-8059-D211BEB40F36}"/>
                </a:ext>
              </a:extLst>
            </p:cNvPr>
            <p:cNvSpPr/>
            <p:nvPr/>
          </p:nvSpPr>
          <p:spPr>
            <a:xfrm>
              <a:off x="2907774" y="2711412"/>
              <a:ext cx="2925061" cy="756847"/>
            </a:xfrm>
            <a:prstGeom prst="wedgeRoundRectCallout">
              <a:avLst>
                <a:gd name="adj1" fmla="val -73844"/>
                <a:gd name="adj2" fmla="val 42779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Sketch a line from 2.3 to 2.4 and mark on your number.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7" name="Picture 2">
              <a:extLst>
                <a:ext uri="{FF2B5EF4-FFF2-40B4-BE49-F238E27FC236}">
                  <a16:creationId xmlns:a16="http://schemas.microsoft.com/office/drawing/2014/main" id="{CCD24269-2280-42B8-B62F-892AECDB84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201" y="2711412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8EF5155-29B2-4C3B-894D-EB1C14E1098A}"/>
              </a:ext>
            </a:extLst>
          </p:cNvPr>
          <p:cNvGrpSpPr/>
          <p:nvPr/>
        </p:nvGrpSpPr>
        <p:grpSpPr>
          <a:xfrm>
            <a:off x="3550509" y="4392838"/>
            <a:ext cx="2592675" cy="798910"/>
            <a:chOff x="1167140" y="998468"/>
            <a:chExt cx="3456900" cy="904601"/>
          </a:xfrm>
        </p:grpSpPr>
        <p:sp>
          <p:nvSpPr>
            <p:cNvPr id="49" name="Speech Bubble: Rectangle with Corners Rounded 48">
              <a:extLst>
                <a:ext uri="{FF2B5EF4-FFF2-40B4-BE49-F238E27FC236}">
                  <a16:creationId xmlns:a16="http://schemas.microsoft.com/office/drawing/2014/main" id="{F8D7C480-BA7A-4ED8-B9B0-C0D241028FEE}"/>
                </a:ext>
              </a:extLst>
            </p:cNvPr>
            <p:cNvSpPr/>
            <p:nvPr/>
          </p:nvSpPr>
          <p:spPr>
            <a:xfrm>
              <a:off x="1167140" y="998468"/>
              <a:ext cx="3456900" cy="904601"/>
            </a:xfrm>
            <a:prstGeom prst="wedgeRoundRectCallout">
              <a:avLst>
                <a:gd name="adj1" fmla="val 37830"/>
                <a:gd name="adj2" fmla="val -112911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Show your line if your number is closer to 2.3. Do the rest of the class agree?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1AE9FB89-5638-4996-8CAA-3430E7C98F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2720" y="1088737"/>
              <a:ext cx="307921" cy="519866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691F849-D207-4781-9721-9EA0D37A2537}"/>
              </a:ext>
            </a:extLst>
          </p:cNvPr>
          <p:cNvGrpSpPr/>
          <p:nvPr/>
        </p:nvGrpSpPr>
        <p:grpSpPr>
          <a:xfrm>
            <a:off x="6399235" y="4375775"/>
            <a:ext cx="2592675" cy="798910"/>
            <a:chOff x="1167140" y="998468"/>
            <a:chExt cx="3456900" cy="904601"/>
          </a:xfrm>
        </p:grpSpPr>
        <p:sp>
          <p:nvSpPr>
            <p:cNvPr id="52" name="Speech Bubble: Rectangle with Corners Rounded 51">
              <a:extLst>
                <a:ext uri="{FF2B5EF4-FFF2-40B4-BE49-F238E27FC236}">
                  <a16:creationId xmlns:a16="http://schemas.microsoft.com/office/drawing/2014/main" id="{CA5EE08D-7E67-4E72-B3CC-868817977100}"/>
                </a:ext>
              </a:extLst>
            </p:cNvPr>
            <p:cNvSpPr/>
            <p:nvPr/>
          </p:nvSpPr>
          <p:spPr>
            <a:xfrm>
              <a:off x="1167140" y="998468"/>
              <a:ext cx="3456900" cy="904601"/>
            </a:xfrm>
            <a:prstGeom prst="wedgeRoundRectCallout">
              <a:avLst>
                <a:gd name="adj1" fmla="val -40693"/>
                <a:gd name="adj2" fmla="val -115070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Show your line if your number is closer to 2.4. Do the rest of the class agree?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6F048FB8-6308-4CAE-974C-2ED2E7C3A4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2720" y="1088737"/>
              <a:ext cx="307921" cy="519866"/>
            </a:xfrm>
            <a:prstGeom prst="rect">
              <a:avLst/>
            </a:prstGeom>
          </p:spPr>
        </p:pic>
      </p:grpSp>
      <p:sp>
        <p:nvSpPr>
          <p:cNvPr id="54" name="Speech Bubble: Rectangle with Corners Rounded 53">
            <a:extLst>
              <a:ext uri="{FF2B5EF4-FFF2-40B4-BE49-F238E27FC236}">
                <a16:creationId xmlns:a16="http://schemas.microsoft.com/office/drawing/2014/main" id="{C7C832ED-5B32-41AF-8270-8DC12245BDC6}"/>
              </a:ext>
            </a:extLst>
          </p:cNvPr>
          <p:cNvSpPr/>
          <p:nvPr/>
        </p:nvSpPr>
        <p:spPr>
          <a:xfrm>
            <a:off x="5351625" y="5457665"/>
            <a:ext cx="2592675" cy="798910"/>
          </a:xfrm>
          <a:prstGeom prst="wedgeRoundRectCallout">
            <a:avLst>
              <a:gd name="adj1" fmla="val -18733"/>
              <a:gd name="adj2" fmla="val -9131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Remember that numbers ending in 5 round up so 2.35 rounds up to 2.4. 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Speech Bubble: Rectangle with Corners Rounded 54">
            <a:extLst>
              <a:ext uri="{FF2B5EF4-FFF2-40B4-BE49-F238E27FC236}">
                <a16:creationId xmlns:a16="http://schemas.microsoft.com/office/drawing/2014/main" id="{E9600BD2-FACE-4632-AF1C-B259416C9B12}"/>
              </a:ext>
            </a:extLst>
          </p:cNvPr>
          <p:cNvSpPr/>
          <p:nvPr/>
        </p:nvSpPr>
        <p:spPr>
          <a:xfrm>
            <a:off x="765050" y="4619975"/>
            <a:ext cx="1662616" cy="798910"/>
          </a:xfrm>
          <a:prstGeom prst="wedgeRoundRectCallout">
            <a:avLst>
              <a:gd name="adj1" fmla="val 11881"/>
              <a:gd name="adj2" fmla="val -3312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So, they all round to 2.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87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 animBg="1"/>
      <p:bldP spid="54" grpId="0" animBg="1"/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3: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Round decimals to the nearest whole, tenth and hundredth.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3D537AA-1F8A-4D01-ADE8-D98A0ECC6359}"/>
              </a:ext>
            </a:extLst>
          </p:cNvPr>
          <p:cNvCxnSpPr/>
          <p:nvPr/>
        </p:nvCxnSpPr>
        <p:spPr>
          <a:xfrm>
            <a:off x="345056" y="1380227"/>
            <a:ext cx="8350370" cy="0"/>
          </a:xfrm>
          <a:prstGeom prst="line">
            <a:avLst/>
          </a:prstGeom>
          <a:ln w="28575">
            <a:solidFill>
              <a:srgbClr val="253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88AAAF-8D99-4484-8226-D67083C66FAB}"/>
              </a:ext>
            </a:extLst>
          </p:cNvPr>
          <p:cNvCxnSpPr/>
          <p:nvPr/>
        </p:nvCxnSpPr>
        <p:spPr>
          <a:xfrm>
            <a:off x="431321" y="1380226"/>
            <a:ext cx="0" cy="276046"/>
          </a:xfrm>
          <a:prstGeom prst="line">
            <a:avLst/>
          </a:prstGeom>
          <a:ln w="28575">
            <a:solidFill>
              <a:srgbClr val="253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B1FA849-C197-4E9C-8DC0-F1B5F01823A6}"/>
              </a:ext>
            </a:extLst>
          </p:cNvPr>
          <p:cNvCxnSpPr/>
          <p:nvPr/>
        </p:nvCxnSpPr>
        <p:spPr>
          <a:xfrm>
            <a:off x="8571771" y="1377349"/>
            <a:ext cx="0" cy="276046"/>
          </a:xfrm>
          <a:prstGeom prst="line">
            <a:avLst/>
          </a:prstGeom>
          <a:ln w="28575">
            <a:solidFill>
              <a:srgbClr val="253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7239F66-E0BA-4E54-9202-D90A61AEA8B2}"/>
              </a:ext>
            </a:extLst>
          </p:cNvPr>
          <p:cNvCxnSpPr/>
          <p:nvPr/>
        </p:nvCxnSpPr>
        <p:spPr>
          <a:xfrm>
            <a:off x="3240655" y="1377349"/>
            <a:ext cx="0" cy="276046"/>
          </a:xfrm>
          <a:prstGeom prst="line">
            <a:avLst/>
          </a:prstGeom>
          <a:ln w="28575">
            <a:solidFill>
              <a:srgbClr val="253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729E9F3-7F11-4720-90BF-36CC977D5AB2}"/>
              </a:ext>
            </a:extLst>
          </p:cNvPr>
          <p:cNvCxnSpPr/>
          <p:nvPr/>
        </p:nvCxnSpPr>
        <p:spPr>
          <a:xfrm>
            <a:off x="5983853" y="1377349"/>
            <a:ext cx="0" cy="276046"/>
          </a:xfrm>
          <a:prstGeom prst="line">
            <a:avLst/>
          </a:prstGeom>
          <a:ln w="28575">
            <a:solidFill>
              <a:srgbClr val="253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782BDD0-F119-4621-A932-D11C6F237868}"/>
              </a:ext>
            </a:extLst>
          </p:cNvPr>
          <p:cNvSpPr txBox="1"/>
          <p:nvPr/>
        </p:nvSpPr>
        <p:spPr>
          <a:xfrm>
            <a:off x="116681" y="1552752"/>
            <a:ext cx="711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0kg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0B7D77-53A3-4AA2-A11F-0C88C7E716A4}"/>
              </a:ext>
            </a:extLst>
          </p:cNvPr>
          <p:cNvSpPr txBox="1"/>
          <p:nvPr/>
        </p:nvSpPr>
        <p:spPr>
          <a:xfrm>
            <a:off x="2995025" y="1562023"/>
            <a:ext cx="711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1kg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8C80FC-CF0C-42A6-9509-6810E36C99ED}"/>
              </a:ext>
            </a:extLst>
          </p:cNvPr>
          <p:cNvSpPr txBox="1"/>
          <p:nvPr/>
        </p:nvSpPr>
        <p:spPr>
          <a:xfrm>
            <a:off x="5703718" y="1567128"/>
            <a:ext cx="711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2kg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B5DE99-785D-40D6-BD1C-C536E7624986}"/>
              </a:ext>
            </a:extLst>
          </p:cNvPr>
          <p:cNvSpPr txBox="1"/>
          <p:nvPr/>
        </p:nvSpPr>
        <p:spPr>
          <a:xfrm>
            <a:off x="8285058" y="1556413"/>
            <a:ext cx="711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3kg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E3B8264-0502-4FC2-A2D6-15CF4AAA1A54}"/>
              </a:ext>
            </a:extLst>
          </p:cNvPr>
          <p:cNvGrpSpPr/>
          <p:nvPr/>
        </p:nvGrpSpPr>
        <p:grpSpPr>
          <a:xfrm>
            <a:off x="603850" y="2570672"/>
            <a:ext cx="1173192" cy="1100019"/>
            <a:chOff x="603850" y="2570672"/>
            <a:chExt cx="1173192" cy="110001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D4A1F9B-047B-41E5-A211-0D1E0157AC98}"/>
                </a:ext>
              </a:extLst>
            </p:cNvPr>
            <p:cNvSpPr txBox="1"/>
            <p:nvPr/>
          </p:nvSpPr>
          <p:spPr>
            <a:xfrm>
              <a:off x="603850" y="3209026"/>
              <a:ext cx="1173192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53746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accent1"/>
                  </a:solidFill>
                </a:rPr>
                <a:t>1.499kg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A63F756-60A8-45AC-B25D-1EF8D022347C}"/>
                </a:ext>
              </a:extLst>
            </p:cNvPr>
            <p:cNvCxnSpPr>
              <a:cxnSpLocks/>
            </p:cNvCxnSpPr>
            <p:nvPr/>
          </p:nvCxnSpPr>
          <p:spPr>
            <a:xfrm>
              <a:off x="1201946" y="2570672"/>
              <a:ext cx="0" cy="649856"/>
            </a:xfrm>
            <a:prstGeom prst="line">
              <a:avLst/>
            </a:prstGeom>
            <a:ln w="28575">
              <a:solidFill>
                <a:srgbClr val="2537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4207864-2621-4D7A-B709-F9825C33A7DB}"/>
              </a:ext>
            </a:extLst>
          </p:cNvPr>
          <p:cNvGrpSpPr/>
          <p:nvPr/>
        </p:nvGrpSpPr>
        <p:grpSpPr>
          <a:xfrm>
            <a:off x="2012821" y="3916393"/>
            <a:ext cx="1173192" cy="1114397"/>
            <a:chOff x="603850" y="2556294"/>
            <a:chExt cx="1173192" cy="11143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6BB12C8-2E97-4121-BE24-E6DB6FCF7DF5}"/>
                </a:ext>
              </a:extLst>
            </p:cNvPr>
            <p:cNvSpPr txBox="1"/>
            <p:nvPr/>
          </p:nvSpPr>
          <p:spPr>
            <a:xfrm>
              <a:off x="603850" y="3209026"/>
              <a:ext cx="1173192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53746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accent1"/>
                  </a:solidFill>
                </a:rPr>
                <a:t>1.752kg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4553EAC-A018-447A-B8B5-3E3B9E350C18}"/>
                </a:ext>
              </a:extLst>
            </p:cNvPr>
            <p:cNvCxnSpPr>
              <a:cxnSpLocks/>
            </p:cNvCxnSpPr>
            <p:nvPr/>
          </p:nvCxnSpPr>
          <p:spPr>
            <a:xfrm>
              <a:off x="1201946" y="2556294"/>
              <a:ext cx="0" cy="664234"/>
            </a:xfrm>
            <a:prstGeom prst="line">
              <a:avLst/>
            </a:prstGeom>
            <a:ln w="28575">
              <a:solidFill>
                <a:srgbClr val="2537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D927744-B53C-4D1A-9F05-71FC70331F46}"/>
              </a:ext>
            </a:extLst>
          </p:cNvPr>
          <p:cNvGrpSpPr/>
          <p:nvPr/>
        </p:nvGrpSpPr>
        <p:grpSpPr>
          <a:xfrm>
            <a:off x="3958851" y="3071004"/>
            <a:ext cx="1173192" cy="1101458"/>
            <a:chOff x="603850" y="2569233"/>
            <a:chExt cx="1173192" cy="110145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291017F-C098-40BD-BFB8-C39D6F78B5B2}"/>
                </a:ext>
              </a:extLst>
            </p:cNvPr>
            <p:cNvSpPr txBox="1"/>
            <p:nvPr/>
          </p:nvSpPr>
          <p:spPr>
            <a:xfrm>
              <a:off x="603850" y="3209026"/>
              <a:ext cx="1173192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53746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accent1"/>
                  </a:solidFill>
                </a:rPr>
                <a:t>2.125kg 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F5AF7A9-FBDB-4A09-98D8-94F7859A9AEC}"/>
                </a:ext>
              </a:extLst>
            </p:cNvPr>
            <p:cNvCxnSpPr>
              <a:cxnSpLocks/>
            </p:cNvCxnSpPr>
            <p:nvPr/>
          </p:nvCxnSpPr>
          <p:spPr>
            <a:xfrm>
              <a:off x="1201946" y="2569233"/>
              <a:ext cx="0" cy="651295"/>
            </a:xfrm>
            <a:prstGeom prst="line">
              <a:avLst/>
            </a:prstGeom>
            <a:ln w="28575">
              <a:solidFill>
                <a:srgbClr val="2537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CC8F785-B31D-4BD9-92A6-C049BEBAF89D}"/>
              </a:ext>
            </a:extLst>
          </p:cNvPr>
          <p:cNvGrpSpPr/>
          <p:nvPr/>
        </p:nvGrpSpPr>
        <p:grpSpPr>
          <a:xfrm>
            <a:off x="5132043" y="4023205"/>
            <a:ext cx="3153010" cy="1454564"/>
            <a:chOff x="817087" y="4198818"/>
            <a:chExt cx="4204013" cy="1646992"/>
          </a:xfrm>
        </p:grpSpPr>
        <p:sp>
          <p:nvSpPr>
            <p:cNvPr id="27" name="Speech Bubble: Rectangle with Corners Rounded 26">
              <a:extLst>
                <a:ext uri="{FF2B5EF4-FFF2-40B4-BE49-F238E27FC236}">
                  <a16:creationId xmlns:a16="http://schemas.microsoft.com/office/drawing/2014/main" id="{69B0B53D-DC88-438C-A746-59E601350FED}"/>
                </a:ext>
              </a:extLst>
            </p:cNvPr>
            <p:cNvSpPr/>
            <p:nvPr/>
          </p:nvSpPr>
          <p:spPr>
            <a:xfrm>
              <a:off x="817087" y="4609823"/>
              <a:ext cx="4204013" cy="1235987"/>
            </a:xfrm>
            <a:prstGeom prst="wedgeRoundRectCallout">
              <a:avLst>
                <a:gd name="adj1" fmla="val -69007"/>
                <a:gd name="adj2" fmla="val 812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Discuss where to mark 1.499kg, 1.752kg, 2.125kg on the line and which whole numbers of kilograms they round to.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651168B-BC32-489E-A00B-B066DE664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49252" y="4198818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81483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0255 L 0.37744 -0.176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72" y="-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0.00509 L 0.20451 -0.245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-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0.00764 L 0.29601 -0.3673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92" y="-1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3: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Round decimals to the nearest whole, tenth and hundredth.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3D537AA-1F8A-4D01-ADE8-D98A0ECC6359}"/>
              </a:ext>
            </a:extLst>
          </p:cNvPr>
          <p:cNvCxnSpPr/>
          <p:nvPr/>
        </p:nvCxnSpPr>
        <p:spPr>
          <a:xfrm>
            <a:off x="345056" y="1380227"/>
            <a:ext cx="8350370" cy="0"/>
          </a:xfrm>
          <a:prstGeom prst="line">
            <a:avLst/>
          </a:prstGeom>
          <a:ln w="28575">
            <a:solidFill>
              <a:srgbClr val="253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88AAAF-8D99-4484-8226-D67083C66FAB}"/>
              </a:ext>
            </a:extLst>
          </p:cNvPr>
          <p:cNvCxnSpPr/>
          <p:nvPr/>
        </p:nvCxnSpPr>
        <p:spPr>
          <a:xfrm>
            <a:off x="431321" y="1380226"/>
            <a:ext cx="0" cy="276046"/>
          </a:xfrm>
          <a:prstGeom prst="line">
            <a:avLst/>
          </a:prstGeom>
          <a:ln w="28575">
            <a:solidFill>
              <a:srgbClr val="253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B1FA849-C197-4E9C-8DC0-F1B5F01823A6}"/>
              </a:ext>
            </a:extLst>
          </p:cNvPr>
          <p:cNvCxnSpPr/>
          <p:nvPr/>
        </p:nvCxnSpPr>
        <p:spPr>
          <a:xfrm>
            <a:off x="8571771" y="1377349"/>
            <a:ext cx="0" cy="276046"/>
          </a:xfrm>
          <a:prstGeom prst="line">
            <a:avLst/>
          </a:prstGeom>
          <a:ln w="28575">
            <a:solidFill>
              <a:srgbClr val="253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782BDD0-F119-4621-A932-D11C6F237868}"/>
              </a:ext>
            </a:extLst>
          </p:cNvPr>
          <p:cNvSpPr txBox="1"/>
          <p:nvPr/>
        </p:nvSpPr>
        <p:spPr>
          <a:xfrm>
            <a:off x="116680" y="1552752"/>
            <a:ext cx="1008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dirty="0">
                <a:solidFill>
                  <a:srgbClr val="253746"/>
                </a:solidFill>
                <a:latin typeface="Calibri" panose="020F0502020204030204"/>
              </a:rPr>
              <a:t>1.7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B5DE99-785D-40D6-BD1C-C536E7624986}"/>
              </a:ext>
            </a:extLst>
          </p:cNvPr>
          <p:cNvSpPr txBox="1"/>
          <p:nvPr/>
        </p:nvSpPr>
        <p:spPr>
          <a:xfrm>
            <a:off x="8126085" y="1556413"/>
            <a:ext cx="870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dirty="0">
                <a:solidFill>
                  <a:srgbClr val="253746"/>
                </a:solidFill>
                <a:latin typeface="Calibri" panose="020F0502020204030204"/>
              </a:rPr>
              <a:t>1.8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kg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4207864-2621-4D7A-B709-F9825C33A7DB}"/>
              </a:ext>
            </a:extLst>
          </p:cNvPr>
          <p:cNvGrpSpPr/>
          <p:nvPr/>
        </p:nvGrpSpPr>
        <p:grpSpPr>
          <a:xfrm>
            <a:off x="2012821" y="3933646"/>
            <a:ext cx="1173192" cy="1114397"/>
            <a:chOff x="603850" y="2556294"/>
            <a:chExt cx="1173192" cy="11143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6BB12C8-2E97-4121-BE24-E6DB6FCF7DF5}"/>
                </a:ext>
              </a:extLst>
            </p:cNvPr>
            <p:cNvSpPr txBox="1"/>
            <p:nvPr/>
          </p:nvSpPr>
          <p:spPr>
            <a:xfrm>
              <a:off x="603850" y="3209026"/>
              <a:ext cx="1173192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53746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1.752kg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4553EAC-A018-447A-B8B5-3E3B9E350C18}"/>
                </a:ext>
              </a:extLst>
            </p:cNvPr>
            <p:cNvCxnSpPr>
              <a:cxnSpLocks/>
            </p:cNvCxnSpPr>
            <p:nvPr/>
          </p:nvCxnSpPr>
          <p:spPr>
            <a:xfrm>
              <a:off x="1201946" y="2556294"/>
              <a:ext cx="0" cy="664234"/>
            </a:xfrm>
            <a:prstGeom prst="line">
              <a:avLst/>
            </a:prstGeom>
            <a:ln w="28575">
              <a:solidFill>
                <a:srgbClr val="2537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CC8F785-B31D-4BD9-92A6-C049BEBAF89D}"/>
              </a:ext>
            </a:extLst>
          </p:cNvPr>
          <p:cNvGrpSpPr/>
          <p:nvPr/>
        </p:nvGrpSpPr>
        <p:grpSpPr>
          <a:xfrm>
            <a:off x="5132043" y="4023205"/>
            <a:ext cx="3153010" cy="1454564"/>
            <a:chOff x="817087" y="4198818"/>
            <a:chExt cx="4204013" cy="1646992"/>
          </a:xfrm>
        </p:grpSpPr>
        <p:sp>
          <p:nvSpPr>
            <p:cNvPr id="27" name="Speech Bubble: Rectangle with Corners Rounded 26">
              <a:extLst>
                <a:ext uri="{FF2B5EF4-FFF2-40B4-BE49-F238E27FC236}">
                  <a16:creationId xmlns:a16="http://schemas.microsoft.com/office/drawing/2014/main" id="{69B0B53D-DC88-438C-A746-59E601350FED}"/>
                </a:ext>
              </a:extLst>
            </p:cNvPr>
            <p:cNvSpPr/>
            <p:nvPr/>
          </p:nvSpPr>
          <p:spPr>
            <a:xfrm>
              <a:off x="817087" y="4609823"/>
              <a:ext cx="4204013" cy="1235987"/>
            </a:xfrm>
            <a:prstGeom prst="wedgeRoundRectCallout">
              <a:avLst>
                <a:gd name="adj1" fmla="val -69007"/>
                <a:gd name="adj2" fmla="val 812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Discuss where to mark 1.752kg, on the </a:t>
              </a:r>
              <a:r>
                <a:rPr lang="en-GB" sz="1600" b="1" dirty="0">
                  <a:solidFill>
                    <a:srgbClr val="253746"/>
                  </a:solidFill>
                </a:rPr>
                <a:t>line. Round 1.752kg to the nearest tenth of a kilogram.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651168B-BC32-489E-A00B-B066DE664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49252" y="4198818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16305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1019 L 0.2158 -0.375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1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3: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Round decimals to the nearest whole, tenth and hundredth.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3D537AA-1F8A-4D01-ADE8-D98A0ECC6359}"/>
              </a:ext>
            </a:extLst>
          </p:cNvPr>
          <p:cNvCxnSpPr/>
          <p:nvPr/>
        </p:nvCxnSpPr>
        <p:spPr>
          <a:xfrm>
            <a:off x="345056" y="1380227"/>
            <a:ext cx="8350370" cy="0"/>
          </a:xfrm>
          <a:prstGeom prst="line">
            <a:avLst/>
          </a:prstGeom>
          <a:ln w="28575">
            <a:solidFill>
              <a:srgbClr val="253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88AAAF-8D99-4484-8226-D67083C66FAB}"/>
              </a:ext>
            </a:extLst>
          </p:cNvPr>
          <p:cNvCxnSpPr/>
          <p:nvPr/>
        </p:nvCxnSpPr>
        <p:spPr>
          <a:xfrm>
            <a:off x="431321" y="1380226"/>
            <a:ext cx="0" cy="276046"/>
          </a:xfrm>
          <a:prstGeom prst="line">
            <a:avLst/>
          </a:prstGeom>
          <a:ln w="28575">
            <a:solidFill>
              <a:srgbClr val="253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B1FA849-C197-4E9C-8DC0-F1B5F01823A6}"/>
              </a:ext>
            </a:extLst>
          </p:cNvPr>
          <p:cNvCxnSpPr/>
          <p:nvPr/>
        </p:nvCxnSpPr>
        <p:spPr>
          <a:xfrm>
            <a:off x="8571771" y="1377349"/>
            <a:ext cx="0" cy="276046"/>
          </a:xfrm>
          <a:prstGeom prst="line">
            <a:avLst/>
          </a:prstGeom>
          <a:ln w="28575">
            <a:solidFill>
              <a:srgbClr val="253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782BDD0-F119-4621-A932-D11C6F237868}"/>
              </a:ext>
            </a:extLst>
          </p:cNvPr>
          <p:cNvSpPr txBox="1"/>
          <p:nvPr/>
        </p:nvSpPr>
        <p:spPr>
          <a:xfrm>
            <a:off x="116680" y="1552752"/>
            <a:ext cx="1108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1.75kg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B5DE99-785D-40D6-BD1C-C536E7624986}"/>
              </a:ext>
            </a:extLst>
          </p:cNvPr>
          <p:cNvSpPr txBox="1"/>
          <p:nvPr/>
        </p:nvSpPr>
        <p:spPr>
          <a:xfrm>
            <a:off x="7888241" y="1556413"/>
            <a:ext cx="1108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1.76kg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4207864-2621-4D7A-B709-F9825C33A7DB}"/>
              </a:ext>
            </a:extLst>
          </p:cNvPr>
          <p:cNvGrpSpPr/>
          <p:nvPr/>
        </p:nvGrpSpPr>
        <p:grpSpPr>
          <a:xfrm>
            <a:off x="2012821" y="3968152"/>
            <a:ext cx="1173192" cy="1114397"/>
            <a:chOff x="603850" y="2556294"/>
            <a:chExt cx="1173192" cy="11143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6BB12C8-2E97-4121-BE24-E6DB6FCF7DF5}"/>
                </a:ext>
              </a:extLst>
            </p:cNvPr>
            <p:cNvSpPr txBox="1"/>
            <p:nvPr/>
          </p:nvSpPr>
          <p:spPr>
            <a:xfrm>
              <a:off x="603850" y="3209026"/>
              <a:ext cx="1173192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53746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1.752kg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4553EAC-A018-447A-B8B5-3E3B9E350C18}"/>
                </a:ext>
              </a:extLst>
            </p:cNvPr>
            <p:cNvCxnSpPr>
              <a:cxnSpLocks/>
            </p:cNvCxnSpPr>
            <p:nvPr/>
          </p:nvCxnSpPr>
          <p:spPr>
            <a:xfrm>
              <a:off x="1201946" y="2556294"/>
              <a:ext cx="0" cy="664234"/>
            </a:xfrm>
            <a:prstGeom prst="line">
              <a:avLst/>
            </a:prstGeom>
            <a:ln w="28575">
              <a:solidFill>
                <a:srgbClr val="2537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CC8F785-B31D-4BD9-92A6-C049BEBAF89D}"/>
              </a:ext>
            </a:extLst>
          </p:cNvPr>
          <p:cNvGrpSpPr/>
          <p:nvPr/>
        </p:nvGrpSpPr>
        <p:grpSpPr>
          <a:xfrm>
            <a:off x="5132043" y="4023205"/>
            <a:ext cx="3153010" cy="1454564"/>
            <a:chOff x="817087" y="4198818"/>
            <a:chExt cx="4204013" cy="1646992"/>
          </a:xfrm>
        </p:grpSpPr>
        <p:sp>
          <p:nvSpPr>
            <p:cNvPr id="27" name="Speech Bubble: Rectangle with Corners Rounded 26">
              <a:extLst>
                <a:ext uri="{FF2B5EF4-FFF2-40B4-BE49-F238E27FC236}">
                  <a16:creationId xmlns:a16="http://schemas.microsoft.com/office/drawing/2014/main" id="{69B0B53D-DC88-438C-A746-59E601350FED}"/>
                </a:ext>
              </a:extLst>
            </p:cNvPr>
            <p:cNvSpPr/>
            <p:nvPr/>
          </p:nvSpPr>
          <p:spPr>
            <a:xfrm>
              <a:off x="817087" y="4609823"/>
              <a:ext cx="4204013" cy="1235987"/>
            </a:xfrm>
            <a:prstGeom prst="wedgeRoundRectCallout">
              <a:avLst>
                <a:gd name="adj1" fmla="val -69007"/>
                <a:gd name="adj2" fmla="val 812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Discuss where to mark 1.752kg, on the line. Round 1.752kg to the nearest </a:t>
              </a:r>
              <a:r>
                <a:rPr lang="en-GB" sz="1600" b="1" dirty="0">
                  <a:solidFill>
                    <a:srgbClr val="253746"/>
                  </a:solidFill>
                  <a:latin typeface="Calibri" panose="020F0502020204030204"/>
                </a:rPr>
                <a:t>hundredth</a:t>
              </a: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of a kilogram.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651168B-BC32-489E-A00B-B066DE664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49252" y="4198818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94003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1274 L -0.05746 -0.378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2" y="-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Round decimals to the nearest whole, tenth and hundredth.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2BD1359-6A82-48B5-AFE9-8B4273228B69}"/>
              </a:ext>
            </a:extLst>
          </p:cNvPr>
          <p:cNvGrpSpPr/>
          <p:nvPr/>
        </p:nvGrpSpPr>
        <p:grpSpPr>
          <a:xfrm>
            <a:off x="1982110" y="1259900"/>
            <a:ext cx="3323816" cy="911367"/>
            <a:chOff x="2907774" y="2556892"/>
            <a:chExt cx="3323816" cy="911367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E349C213-AD4D-422C-9317-4BB9EA5B66F3}"/>
                </a:ext>
              </a:extLst>
            </p:cNvPr>
            <p:cNvSpPr/>
            <p:nvPr/>
          </p:nvSpPr>
          <p:spPr>
            <a:xfrm>
              <a:off x="2907774" y="2556892"/>
              <a:ext cx="2925061" cy="911367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Sketch a line between 2.1kg and 2.2kg, marking on 2.125kg, then ring the closest tenth.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8218FE3E-EC17-4777-9659-22A2287205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201" y="2711412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E3A145A-172B-4454-9819-5B412126E2DE}"/>
              </a:ext>
            </a:extLst>
          </p:cNvPr>
          <p:cNvGrpSpPr/>
          <p:nvPr/>
        </p:nvGrpSpPr>
        <p:grpSpPr>
          <a:xfrm>
            <a:off x="3914562" y="2794656"/>
            <a:ext cx="3323816" cy="1156612"/>
            <a:chOff x="2907774" y="2311648"/>
            <a:chExt cx="3323816" cy="1156612"/>
          </a:xfrm>
        </p:grpSpPr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D121B81F-983E-4EB1-AF6A-2F4EE7776872}"/>
                </a:ext>
              </a:extLst>
            </p:cNvPr>
            <p:cNvSpPr/>
            <p:nvPr/>
          </p:nvSpPr>
          <p:spPr>
            <a:xfrm>
              <a:off x="2907774" y="2311648"/>
              <a:ext cx="2925061" cy="1156612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Now sketch a line between 2.12kg and 2.13kg, marking on 2.125kg, then ring the closest hundredth.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B0C2FE08-4D39-4CC7-8F3A-B4519A21DC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201" y="2711412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506DD318-E364-4224-B250-7F74BF8952C8}"/>
              </a:ext>
            </a:extLst>
          </p:cNvPr>
          <p:cNvSpPr/>
          <p:nvPr/>
        </p:nvSpPr>
        <p:spPr>
          <a:xfrm>
            <a:off x="1026868" y="4103039"/>
            <a:ext cx="2925061" cy="911367"/>
          </a:xfrm>
          <a:prstGeom prst="wedgeRoundRectCallout">
            <a:avLst>
              <a:gd name="adj1" fmla="val 61816"/>
              <a:gd name="adj2" fmla="val -8093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HINT! Remember that numbers ending in 5 round up.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84ABBC-EE5E-4BD1-89BB-D1C1938B3637}"/>
              </a:ext>
            </a:extLst>
          </p:cNvPr>
          <p:cNvSpPr txBox="1"/>
          <p:nvPr/>
        </p:nvSpPr>
        <p:spPr>
          <a:xfrm>
            <a:off x="4629424" y="1949845"/>
            <a:ext cx="2771364" cy="400110"/>
          </a:xfrm>
          <a:prstGeom prst="rect">
            <a:avLst/>
          </a:prstGeom>
          <a:solidFill>
            <a:schemeClr val="bg1"/>
          </a:solidFill>
          <a:ln>
            <a:solidFill>
              <a:srgbClr val="253746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C00000"/>
                </a:solidFill>
              </a:rPr>
              <a:t>2.125kg rounds to 2.1kg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A6C410-EE69-4931-A4E4-3B644516F976}"/>
              </a:ext>
            </a:extLst>
          </p:cNvPr>
          <p:cNvSpPr txBox="1"/>
          <p:nvPr/>
        </p:nvSpPr>
        <p:spPr>
          <a:xfrm>
            <a:off x="5938257" y="3817808"/>
            <a:ext cx="2925061" cy="400110"/>
          </a:xfrm>
          <a:prstGeom prst="rect">
            <a:avLst/>
          </a:prstGeom>
          <a:solidFill>
            <a:schemeClr val="bg1"/>
          </a:solidFill>
          <a:ln>
            <a:solidFill>
              <a:srgbClr val="253746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C00000"/>
                </a:solidFill>
              </a:rPr>
              <a:t>2.125kg rounds to 2.13kg</a:t>
            </a:r>
          </a:p>
        </p:txBody>
      </p:sp>
    </p:spTree>
    <p:extLst>
      <p:ext uri="{BB962C8B-B14F-4D97-AF65-F5344CB8AC3E}">
        <p14:creationId xmlns:p14="http://schemas.microsoft.com/office/powerpoint/2010/main" val="392827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0326DBD-1EE5-479A-9BFE-73A35F0658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7" t="8877" r="7368" b="17438"/>
          <a:stretch/>
        </p:blipFill>
        <p:spPr>
          <a:xfrm>
            <a:off x="193585" y="497305"/>
            <a:ext cx="8836117" cy="537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1163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6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38023" y="323361"/>
            <a:ext cx="889167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tabLst>
                <a:tab pos="2637155" algn="ctr"/>
                <a:tab pos="5274310" algn="r"/>
              </a:tabLst>
            </a:pPr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Red: </a:t>
            </a:r>
            <a:r>
              <a:rPr lang="en-GB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Round to the nearest 10/100.</a:t>
            </a:r>
            <a:endParaRPr lang="en-GB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endParaRPr lang="en-GB" sz="2400" dirty="0" smtClean="0">
              <a:solidFill>
                <a:srgbClr val="FF0000"/>
              </a:solidFill>
              <a:highlight>
                <a:srgbClr val="FFFF00"/>
              </a:highlight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fontAlgn="auto"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endParaRPr lang="en-GB" sz="2400" dirty="0">
              <a:solidFill>
                <a:srgbClr val="FF0000"/>
              </a:solidFill>
              <a:highlight>
                <a:srgbClr val="FFFF00"/>
              </a:highlight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fontAlgn="auto"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GB" sz="2400" dirty="0" smtClean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Dev </a:t>
            </a:r>
            <a:r>
              <a:rPr lang="en-GB" sz="24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/ Expected </a:t>
            </a:r>
            <a:endParaRPr lang="en-GB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WT: Mark numbers with 1, 2 and 3 decimal places on lines and round to the nearest whole.</a:t>
            </a:r>
            <a:endParaRPr lang="en-GB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GB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Round decimals to the nearest whole Sheet </a:t>
            </a:r>
            <a:r>
              <a:rPr lang="en-GB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1</a:t>
            </a:r>
          </a:p>
          <a:p>
            <a:pPr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GB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n-GB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400" b="1" dirty="0">
                <a:solidFill>
                  <a:srgbClr val="FF0000"/>
                </a:solidFill>
                <a:highlight>
                  <a:srgbClr val="00FF00"/>
                </a:highlight>
                <a:latin typeface="Calibri" panose="020F0502020204030204" pitchFamily="34" charset="0"/>
              </a:rPr>
              <a:t>Embedded</a:t>
            </a:r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en-GB" sz="24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Mark numbers with 1, 2 and 3 decimal places on lines and round to the nearest whole, tenth and hundredth. </a:t>
            </a:r>
            <a:r>
              <a:rPr lang="en-GB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Round decimals to the nearest whole, tenth and </a:t>
            </a:r>
            <a:r>
              <a:rPr lang="en-GB" sz="2400" b="1" dirty="0" err="1">
                <a:latin typeface="Calibri" panose="020F0502020204030204" pitchFamily="34" charset="0"/>
                <a:ea typeface="Times New Roman" panose="02020603050405020304" pitchFamily="18" charset="0"/>
              </a:rPr>
              <a:t>hundreth</a:t>
            </a:r>
            <a:endParaRPr lang="en-GB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Sheet 2</a:t>
            </a:r>
            <a:r>
              <a:rPr lang="en-GB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GB" sz="24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en-GB" sz="2400" dirty="0">
                <a:solidFill>
                  <a:srgbClr val="7030A0"/>
                </a:solidFill>
              </a:rPr>
              <a:t>Embedded+  </a:t>
            </a:r>
          </a:p>
          <a:p>
            <a:r>
              <a:rPr lang="en-GB" sz="2400" b="1" dirty="0"/>
              <a:t>Year 6 Diving into Mastery: Three Decimal Places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611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3244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Understand place value addition and subtraction of numbers with 3 decimal places.</a:t>
            </a: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Multiply and divide by 10, 100 and 1000 (answers from 3 decimal places to 7-digit whole numbers). </a:t>
            </a: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Round decimals to the nearest whole, tenth and hundredth.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Decimals and Fractions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Understand place value in numbers with three decimal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88B284-98FC-4221-8C96-D75E6AE03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2202" y="820235"/>
            <a:ext cx="6346486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48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2062</TotalTime>
  <Words>774</Words>
  <Application>Microsoft Office PowerPoint</Application>
  <PresentationFormat>On-screen Show (4:3)</PresentationFormat>
  <Paragraphs>122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CMarston</cp:lastModifiedBy>
  <cp:revision>193</cp:revision>
  <dcterms:created xsi:type="dcterms:W3CDTF">2018-09-13T11:08:58Z</dcterms:created>
  <dcterms:modified xsi:type="dcterms:W3CDTF">2021-01-17T17:07:49Z</dcterms:modified>
</cp:coreProperties>
</file>