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302" r:id="rId2"/>
    <p:sldId id="303" r:id="rId3"/>
    <p:sldId id="304" r:id="rId4"/>
    <p:sldId id="305" r:id="rId5"/>
    <p:sldId id="322" r:id="rId6"/>
    <p:sldId id="311" r:id="rId7"/>
    <p:sldId id="306" r:id="rId8"/>
    <p:sldId id="323" r:id="rId9"/>
    <p:sldId id="314" r:id="rId10"/>
    <p:sldId id="307" r:id="rId11"/>
    <p:sldId id="321" r:id="rId12"/>
    <p:sldId id="312" r:id="rId13"/>
    <p:sldId id="326" r:id="rId14"/>
    <p:sldId id="316" r:id="rId15"/>
    <p:sldId id="317" r:id="rId16"/>
    <p:sldId id="313" r:id="rId17"/>
    <p:sldId id="318" r:id="rId18"/>
    <p:sldId id="328" r:id="rId19"/>
    <p:sldId id="320" r:id="rId20"/>
    <p:sldId id="310" r:id="rId21"/>
    <p:sldId id="309" r:id="rId22"/>
    <p:sldId id="329"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3746"/>
    <a:srgbClr val="EA7600"/>
    <a:srgbClr val="9AF67A"/>
    <a:srgbClr val="85F45E"/>
    <a:srgbClr val="E7B8F6"/>
    <a:srgbClr val="F4D2FE"/>
    <a:srgbClr val="F7B635"/>
    <a:srgbClr val="E2AAF4"/>
    <a:srgbClr val="F1C6FE"/>
    <a:srgbClr val="F9B1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76" autoAdjust="0"/>
    <p:restoredTop sz="79742" autoAdjust="0"/>
  </p:normalViewPr>
  <p:slideViewPr>
    <p:cSldViewPr snapToGrid="0">
      <p:cViewPr varScale="1">
        <p:scale>
          <a:sx n="75" d="100"/>
          <a:sy n="75" d="100"/>
        </p:scale>
        <p:origin x="1110"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ECC001-2C7A-4C2A-8B06-705CA02DC7C6}" type="datetimeFigureOut">
              <a:rPr lang="en-GB" smtClean="0"/>
              <a:t>15/08/2019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873E03-7F6C-40B1-9C82-92C8804404E5}" type="slidenum">
              <a:rPr lang="en-GB" smtClean="0"/>
              <a:t>‹#›</a:t>
            </a:fld>
            <a:endParaRPr lang="en-GB"/>
          </a:p>
        </p:txBody>
      </p:sp>
    </p:spTree>
    <p:extLst>
      <p:ext uri="{BB962C8B-B14F-4D97-AF65-F5344CB8AC3E}">
        <p14:creationId xmlns:p14="http://schemas.microsoft.com/office/powerpoint/2010/main" val="186270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learnalberta.ca/content/mejhm/index.html?l=0&amp;ID1=AB.MATH.JR.NUMB&amp;ID2=AB.MATH.JR.NUMB.INTE&amp;lesson=html/object_interactives/order_of_operations/use_it.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eb.archive.org/web/20160303175044/http:/www.bgfl.org/bgfl/custom/resources_ftp/client_ftp/ks2/maths/timetables/index.ht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253746"/>
                </a:solidFill>
                <a:effectLst/>
                <a:uLnTx/>
                <a:uFillTx/>
                <a:latin typeface="+mn-lt"/>
                <a:ea typeface="+mn-ea"/>
                <a:cs typeface="+mn-cs"/>
              </a:rPr>
              <a:t>Before teaching, be aware that</a:t>
            </a:r>
            <a:r>
              <a:rPr kumimoji="0" lang="en-GB" sz="1200" b="0" i="0" u="none" strike="noStrike" kern="1200" cap="none" spc="0" normalizeH="0" baseline="0" noProof="0" dirty="0">
                <a:ln>
                  <a:noFill/>
                </a:ln>
                <a:solidFill>
                  <a:srgbClr val="253746"/>
                </a:solidFill>
                <a:effectLst/>
                <a:uLnTx/>
                <a:uFillTx/>
                <a:latin typeface="+mn-lt"/>
                <a:ea typeface="+mn-ea"/>
                <a:cs typeface="+mn-cs"/>
              </a:rPr>
              <a:t>:</a:t>
            </a:r>
          </a:p>
          <a:p>
            <a:pPr marL="231775" marR="0" lvl="0" indent="-231775"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srgbClr val="253746"/>
                </a:solidFill>
                <a:effectLst/>
                <a:uLnTx/>
                <a:uFillTx/>
                <a:latin typeface="+mn-lt"/>
                <a:ea typeface="+mn-ea"/>
                <a:cs typeface="+mn-cs"/>
              </a:rPr>
              <a:t>On </a:t>
            </a:r>
            <a:r>
              <a:rPr kumimoji="0" lang="en-GB" sz="1200" b="1" i="0" u="none" strike="noStrike" kern="1200" cap="none" spc="0" normalizeH="0" baseline="0" noProof="0" dirty="0">
                <a:ln>
                  <a:noFill/>
                </a:ln>
                <a:solidFill>
                  <a:srgbClr val="253746"/>
                </a:solidFill>
                <a:effectLst/>
                <a:uLnTx/>
                <a:uFillTx/>
                <a:latin typeface="+mn-lt"/>
                <a:ea typeface="+mn-ea"/>
                <a:cs typeface="+mn-cs"/>
              </a:rPr>
              <a:t>Days 1 to 3</a:t>
            </a:r>
            <a:r>
              <a:rPr kumimoji="0" lang="en-GB" sz="1200" b="0" i="0" u="none" strike="noStrike" kern="1200" cap="none" spc="0" normalizeH="0" baseline="0" noProof="0" dirty="0">
                <a:ln>
                  <a:noFill/>
                </a:ln>
                <a:solidFill>
                  <a:srgbClr val="253746"/>
                </a:solidFill>
                <a:effectLst/>
                <a:uLnTx/>
                <a:uFillTx/>
                <a:latin typeface="+mn-lt"/>
                <a:ea typeface="+mn-ea"/>
                <a:cs typeface="+mn-cs"/>
              </a:rPr>
              <a:t> </a:t>
            </a:r>
            <a:r>
              <a:rPr kumimoji="0" lang="en-GB" sz="1200" b="0" i="1" u="none" strike="noStrike" kern="1200" cap="none" spc="0" normalizeH="0" baseline="0" noProof="0" dirty="0">
                <a:ln>
                  <a:noFill/>
                </a:ln>
                <a:solidFill>
                  <a:srgbClr val="253746"/>
                </a:solidFill>
                <a:effectLst/>
                <a:uLnTx/>
                <a:uFillTx/>
                <a:latin typeface="+mn-lt"/>
                <a:ea typeface="+mn-ea"/>
                <a:cs typeface="+mn-cs"/>
              </a:rPr>
              <a:t>children will need </a:t>
            </a:r>
            <a:r>
              <a:rPr kumimoji="0" lang="en-GB" sz="1200" b="0" i="0" u="none" strike="noStrike" kern="1200" cap="none" spc="0" normalizeH="0" baseline="0" noProof="0" dirty="0">
                <a:ln>
                  <a:noFill/>
                </a:ln>
                <a:solidFill>
                  <a:srgbClr val="253746"/>
                </a:solidFill>
                <a:effectLst/>
                <a:uLnTx/>
                <a:uFillTx/>
                <a:latin typeface="+mn-lt"/>
                <a:ea typeface="+mn-ea"/>
                <a:cs typeface="+mn-cs"/>
              </a:rPr>
              <a:t>mini-whiteboards and pens.  </a:t>
            </a:r>
          </a:p>
        </p:txBody>
      </p:sp>
      <p:sp>
        <p:nvSpPr>
          <p:cNvPr id="4" name="Slide Number Placeholder 3"/>
          <p:cNvSpPr>
            <a:spLocks noGrp="1"/>
          </p:cNvSpPr>
          <p:nvPr>
            <p:ph type="sldNum" sz="quarter" idx="10"/>
          </p:nvPr>
        </p:nvSpPr>
        <p:spPr/>
        <p:txBody>
          <a:bodyPr/>
          <a:lstStyle/>
          <a:p>
            <a:fld id="{33873E03-7F6C-40B1-9C82-92C8804404E5}" type="slidenum">
              <a:rPr lang="en-GB" smtClean="0"/>
              <a:t>1</a:t>
            </a:fld>
            <a:endParaRPr lang="en-GB"/>
          </a:p>
        </p:txBody>
      </p:sp>
    </p:spTree>
    <p:extLst>
      <p:ext uri="{BB962C8B-B14F-4D97-AF65-F5344CB8AC3E}">
        <p14:creationId xmlns:p14="http://schemas.microsoft.com/office/powerpoint/2010/main" val="2507448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The Practice Sheet on this slide and the next are suitable for most children.  Choose the sheet(s) most appropriate for your class.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You can download differentiated PRACTICE WORKSHEETS from Hamilton’s website in this unit’s PROCEDURAL FLUENCY box.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WT/ARE:  Order of brackets and operations with ‘friendly’ numbers (Sheet 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ARE/GD:  Order of brackets and operations (Sheet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10</a:t>
            </a:fld>
            <a:endParaRPr lang="en-GB"/>
          </a:p>
        </p:txBody>
      </p:sp>
    </p:spTree>
    <p:extLst>
      <p:ext uri="{BB962C8B-B14F-4D97-AF65-F5344CB8AC3E}">
        <p14:creationId xmlns:p14="http://schemas.microsoft.com/office/powerpoint/2010/main" val="3459097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The Practice Sheet on this and the previous slide are suitable for most children.  Choose the sheet(s) most appropriate for your class.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You can download differentiated PRACTICE WORKSHEETS from Hamilton’s website in this unit’s PROCEDURAL FLUENCY box.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WT/ARE:  Order of brackets and operations with ‘friendly’ numbers (Sheet 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ARE/GD:  Order of brackets and operations (Sheet 2).</a:t>
            </a:r>
          </a:p>
        </p:txBody>
      </p:sp>
      <p:sp>
        <p:nvSpPr>
          <p:cNvPr id="4" name="Slide Number Placeholder 3"/>
          <p:cNvSpPr>
            <a:spLocks noGrp="1"/>
          </p:cNvSpPr>
          <p:nvPr>
            <p:ph type="sldNum" sz="quarter" idx="10"/>
          </p:nvPr>
        </p:nvSpPr>
        <p:spPr/>
        <p:txBody>
          <a:bodyPr/>
          <a:lstStyle/>
          <a:p>
            <a:fld id="{33873E03-7F6C-40B1-9C82-92C8804404E5}" type="slidenum">
              <a:rPr lang="en-GB" smtClean="0"/>
              <a:t>11</a:t>
            </a:fld>
            <a:endParaRPr lang="en-GB"/>
          </a:p>
        </p:txBody>
      </p:sp>
    </p:spTree>
    <p:extLst>
      <p:ext uri="{BB962C8B-B14F-4D97-AF65-F5344CB8AC3E}">
        <p14:creationId xmlns:p14="http://schemas.microsoft.com/office/powerpoint/2010/main" val="2304163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0" i="0" u="none" strike="noStrike" kern="1200" cap="none" spc="0" normalizeH="0" baseline="0" noProof="0" dirty="0">
              <a:ln>
                <a:noFill/>
              </a:ln>
              <a:solidFill>
                <a:srgbClr val="253746"/>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12</a:t>
            </a:fld>
            <a:endParaRPr lang="en-GB"/>
          </a:p>
        </p:txBody>
      </p:sp>
    </p:spTree>
    <p:extLst>
      <p:ext uri="{BB962C8B-B14F-4D97-AF65-F5344CB8AC3E}">
        <p14:creationId xmlns:p14="http://schemas.microsoft.com/office/powerpoint/2010/main" val="1731885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0786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a:t>
            </a:r>
            <a:r>
              <a:rPr kumimoji="0" lang="en-GB" sz="1200" b="1" i="0" u="none" strike="noStrike" kern="1200" cap="none" spc="0" normalizeH="0" baseline="0" noProof="0" dirty="0" err="1">
                <a:ln>
                  <a:noFill/>
                </a:ln>
                <a:solidFill>
                  <a:prstClr val="black"/>
                </a:solidFill>
                <a:effectLst/>
                <a:uLnTx/>
                <a:uFillTx/>
                <a:latin typeface="+mn-lt"/>
                <a:ea typeface="+mn-ea"/>
                <a:cs typeface="+mn-cs"/>
              </a:rPr>
              <a:t>hildren</a:t>
            </a:r>
            <a:r>
              <a:rPr kumimoji="0" lang="en-GB" sz="1200" b="1" i="0" u="none" strike="noStrike" kern="1200" cap="none" spc="0" normalizeH="0" baseline="0" noProof="0" dirty="0">
                <a:ln>
                  <a:noFill/>
                </a:ln>
                <a:solidFill>
                  <a:prstClr val="black"/>
                </a:solidFill>
                <a:effectLst/>
                <a:uLnTx/>
                <a:uFillTx/>
                <a:latin typeface="+mn-lt"/>
                <a:ea typeface="+mn-ea"/>
                <a:cs typeface="+mn-cs"/>
              </a:rPr>
              <a:t> can now go on to do differentiated GROUP ACTIVITIES. You can find Hamilton’s group activities in this unit’s TEACHING AND GROUP ACTIVITIES download on our website.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WT/ARE: Use just the number 3 repeatedly with any operations/brackets, to make all numbers from 0 to 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GD: Use numbers 6, 2, 3, 4 in sequence to make whole numbers.</a:t>
            </a:r>
          </a:p>
        </p:txBody>
      </p:sp>
      <p:sp>
        <p:nvSpPr>
          <p:cNvPr id="4" name="Slide Number Placeholder 3"/>
          <p:cNvSpPr>
            <a:spLocks noGrp="1"/>
          </p:cNvSpPr>
          <p:nvPr>
            <p:ph type="sldNum" sz="quarter" idx="10"/>
          </p:nvPr>
        </p:nvSpPr>
        <p:spPr/>
        <p:txBody>
          <a:bodyPr/>
          <a:lstStyle/>
          <a:p>
            <a:fld id="{33873E03-7F6C-40B1-9C82-92C8804404E5}" type="slidenum">
              <a:rPr lang="en-GB" smtClean="0"/>
              <a:t>14</a:t>
            </a:fld>
            <a:endParaRPr lang="en-GB"/>
          </a:p>
        </p:txBody>
      </p:sp>
    </p:spTree>
    <p:extLst>
      <p:ext uri="{BB962C8B-B14F-4D97-AF65-F5344CB8AC3E}">
        <p14:creationId xmlns:p14="http://schemas.microsoft.com/office/powerpoint/2010/main" val="1189394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The Practice Sheet on this slide is suitable for most children.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You can download differentiated PRACTICE WORKSHEETS from Hamilton’s website in this unit’s PROCEDURAL FLUENCY box.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 Children work with support.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 Children complete questions 1 to 8.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GD:  Children complete questions 1 to 8 and the challenge.</a:t>
            </a:r>
          </a:p>
        </p:txBody>
      </p:sp>
      <p:sp>
        <p:nvSpPr>
          <p:cNvPr id="4" name="Slide Number Placeholder 3"/>
          <p:cNvSpPr>
            <a:spLocks noGrp="1"/>
          </p:cNvSpPr>
          <p:nvPr>
            <p:ph type="sldNum" sz="quarter" idx="10"/>
          </p:nvPr>
        </p:nvSpPr>
        <p:spPr/>
        <p:txBody>
          <a:bodyPr/>
          <a:lstStyle/>
          <a:p>
            <a:fld id="{33873E03-7F6C-40B1-9C82-92C8804404E5}" type="slidenum">
              <a:rPr lang="en-GB" smtClean="0"/>
              <a:t>15</a:t>
            </a:fld>
            <a:endParaRPr lang="en-GB"/>
          </a:p>
        </p:txBody>
      </p:sp>
    </p:spTree>
    <p:extLst>
      <p:ext uri="{BB962C8B-B14F-4D97-AF65-F5344CB8AC3E}">
        <p14:creationId xmlns:p14="http://schemas.microsoft.com/office/powerpoint/2010/main" val="877714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0" i="0" u="none" strike="noStrike" kern="1200" cap="none" spc="0" normalizeH="0" baseline="0" noProof="0" dirty="0">
              <a:ln>
                <a:noFill/>
              </a:ln>
              <a:solidFill>
                <a:srgbClr val="253746"/>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16</a:t>
            </a:fld>
            <a:endParaRPr lang="en-GB"/>
          </a:p>
        </p:txBody>
      </p:sp>
    </p:spTree>
    <p:extLst>
      <p:ext uri="{BB962C8B-B14F-4D97-AF65-F5344CB8AC3E}">
        <p14:creationId xmlns:p14="http://schemas.microsoft.com/office/powerpoint/2010/main" val="2745017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17</a:t>
            </a:fld>
            <a:endParaRPr lang="en-GB"/>
          </a:p>
        </p:txBody>
      </p:sp>
    </p:spTree>
    <p:extLst>
      <p:ext uri="{BB962C8B-B14F-4D97-AF65-F5344CB8AC3E}">
        <p14:creationId xmlns:p14="http://schemas.microsoft.com/office/powerpoint/2010/main" val="3169607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Today would be a great day to use a problem-solving investigation – </a:t>
            </a:r>
            <a:r>
              <a:rPr kumimoji="0" lang="en-GB" sz="1200" b="1" i="1" u="none" strike="noStrike" kern="1200" cap="none" spc="0" normalizeH="0" baseline="0" noProof="0" dirty="0">
                <a:ln>
                  <a:noFill/>
                </a:ln>
                <a:solidFill>
                  <a:prstClr val="black"/>
                </a:solidFill>
                <a:effectLst/>
                <a:uLnTx/>
                <a:uFillTx/>
                <a:latin typeface="+mn-lt"/>
                <a:ea typeface="+mn-ea"/>
                <a:cs typeface="+mn-cs"/>
              </a:rPr>
              <a:t>All at 6s and 7s</a:t>
            </a:r>
            <a:r>
              <a:rPr kumimoji="0" lang="en-GB" sz="1200" b="1" i="0" u="none" strike="noStrike" kern="1200" cap="none" spc="0" normalizeH="0" baseline="0" noProof="0" dirty="0">
                <a:ln>
                  <a:noFill/>
                </a:ln>
                <a:solidFill>
                  <a:prstClr val="black"/>
                </a:solidFill>
                <a:effectLst/>
                <a:uLnTx/>
                <a:uFillTx/>
                <a:latin typeface="+mn-lt"/>
                <a:ea typeface="+mn-ea"/>
                <a:cs typeface="+mn-cs"/>
              </a:rPr>
              <a:t>– as the group activity, which you can find in this unit’s IN-DEPTH INVESTIGATION box on Hamilton’s website.</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Alternatively, children can now go on to do differentiated GROUP ACTIVITIES. You can find Hamilton’s group activities in this unit’s TEACHING AND GROUP ACTIVITIES download on our website.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  Create and solve and multi-step word problems to go with simple number sentences.</a:t>
            </a:r>
            <a:endParaRPr kumimoji="0" lang="en-GB"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ARE/GD: Create and solve and multi-step word problems to go with number sentences.</a:t>
            </a:r>
          </a:p>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1517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The Practice Sheet on this slide is suitable for most children.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You can download differentiated PRACTICE WORKSHEETS from Hamilton’s website in this unit’s PROCEDURAL FLUENCY box.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  Children work with support.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ARE/GD:  Solve multi-step word problems with brackets.</a:t>
            </a:r>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19</a:t>
            </a:fld>
            <a:endParaRPr lang="en-GB"/>
          </a:p>
        </p:txBody>
      </p:sp>
    </p:spTree>
    <p:extLst>
      <p:ext uri="{BB962C8B-B14F-4D97-AF65-F5344CB8AC3E}">
        <p14:creationId xmlns:p14="http://schemas.microsoft.com/office/powerpoint/2010/main" val="3085344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Choose starters that suit your class by dragging and dropping the relevant slide or slides below to the start of the teaching for each day.</a:t>
            </a:r>
          </a:p>
          <a:p>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2</a:t>
            </a:fld>
            <a:endParaRPr lang="en-GB"/>
          </a:p>
        </p:txBody>
      </p:sp>
    </p:spTree>
    <p:extLst>
      <p:ext uri="{BB962C8B-B14F-4D97-AF65-F5344CB8AC3E}">
        <p14:creationId xmlns:p14="http://schemas.microsoft.com/office/powerpoint/2010/main" val="2544814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dirty="0">
                <a:solidFill>
                  <a:schemeClr val="tx1"/>
                </a:solidFill>
              </a:rPr>
              <a:t>You can now use the </a:t>
            </a:r>
            <a:r>
              <a:rPr lang="en-GB" sz="1200" b="1" i="0" kern="1200" dirty="0">
                <a:solidFill>
                  <a:schemeClr val="tx1"/>
                </a:solidFill>
                <a:effectLst/>
                <a:latin typeface="+mn-lt"/>
                <a:ea typeface="+mn-ea"/>
                <a:cs typeface="+mn-cs"/>
              </a:rPr>
              <a:t>Mastery: Reasoning and Problem-Solving </a:t>
            </a:r>
            <a:r>
              <a:rPr lang="en-GB" sz="1200" b="0" i="0" kern="1200" dirty="0">
                <a:solidFill>
                  <a:schemeClr val="tx1"/>
                </a:solidFill>
                <a:effectLst/>
                <a:latin typeface="+mn-lt"/>
                <a:ea typeface="+mn-ea"/>
                <a:cs typeface="+mn-cs"/>
              </a:rPr>
              <a:t>questions to assess children’s success across this unit.  Go to the next slide.</a:t>
            </a:r>
            <a:endParaRPr lang="en-GB" b="0" dirty="0">
              <a:solidFill>
                <a:schemeClr val="tx1"/>
              </a:solidFill>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0" i="0" u="none" strike="noStrike" kern="1200" cap="none" spc="0" normalizeH="0" baseline="0" noProof="0" dirty="0">
              <a:ln>
                <a:noFill/>
              </a:ln>
              <a:solidFill>
                <a:srgbClr val="253746"/>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20</a:t>
            </a:fld>
            <a:endParaRPr lang="en-GB"/>
          </a:p>
        </p:txBody>
      </p:sp>
    </p:spTree>
    <p:extLst>
      <p:ext uri="{BB962C8B-B14F-4D97-AF65-F5344CB8AC3E}">
        <p14:creationId xmlns:p14="http://schemas.microsoft.com/office/powerpoint/2010/main" val="2230331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lang="en-GB" b="0" dirty="0">
              <a:solidFill>
                <a:schemeClr val="tx1"/>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21</a:t>
            </a:fld>
            <a:endParaRPr lang="en-GB"/>
          </a:p>
        </p:txBody>
      </p:sp>
    </p:spTree>
    <p:extLst>
      <p:ext uri="{BB962C8B-B14F-4D97-AF65-F5344CB8AC3E}">
        <p14:creationId xmlns:p14="http://schemas.microsoft.com/office/powerpoint/2010/main" val="106946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lang="en-GB" b="0" dirty="0">
              <a:solidFill>
                <a:schemeClr val="tx1"/>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22</a:t>
            </a:fld>
            <a:endParaRPr lang="en-GB"/>
          </a:p>
        </p:txBody>
      </p:sp>
    </p:spTree>
    <p:extLst>
      <p:ext uri="{BB962C8B-B14F-4D97-AF65-F5344CB8AC3E}">
        <p14:creationId xmlns:p14="http://schemas.microsoft.com/office/powerpoint/2010/main" val="2830090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Pre-requisite skills – to use this starter, drag this slide to the start of Day 1</a:t>
            </a:r>
          </a:p>
          <a:p>
            <a:pPr>
              <a:spcAft>
                <a:spcPts val="0"/>
              </a:spcAft>
            </a:pPr>
            <a:r>
              <a:rPr lang="en-GB" sz="1200" dirty="0">
                <a:effectLst/>
                <a:latin typeface="Calibri" panose="020F0502020204030204" pitchFamily="34" charset="0"/>
                <a:ea typeface="Times New Roman" panose="02020603050405020304" pitchFamily="18" charset="0"/>
                <a:cs typeface="Calibri" panose="020F0502020204030204" pitchFamily="34" charset="0"/>
              </a:rPr>
              <a:t>Children work in pairs to practise order of operations.</a:t>
            </a:r>
            <a:endParaRPr lang="en-GB" sz="1200" dirty="0">
              <a:effectLst/>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GB" sz="1200" u="sng"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http://www.learnalberta.ca/content/mejhm/index.html?l=0&amp;ID1=AB.MATH.JR.NUMB&amp;ID2=AB.MATH.JR.NUMB.INTE&amp;lesson=html/object_interactives/order_of_operations/use_it.html</a:t>
            </a:r>
            <a:r>
              <a:rPr lang="en-GB" sz="1200" dirty="0">
                <a:effectLst/>
                <a:latin typeface="Cambria" panose="02040503050406030204" pitchFamily="18"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33873E03-7F6C-40B1-9C82-92C8804404E5}" type="slidenum">
              <a:rPr lang="en-GB" smtClean="0"/>
              <a:t>3</a:t>
            </a:fld>
            <a:endParaRPr lang="en-GB"/>
          </a:p>
        </p:txBody>
      </p:sp>
    </p:spTree>
    <p:extLst>
      <p:ext uri="{BB962C8B-B14F-4D97-AF65-F5344CB8AC3E}">
        <p14:creationId xmlns:p14="http://schemas.microsoft.com/office/powerpoint/2010/main" val="2310105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Simmering skills – to use this starter, drag this slide to the start of Day 2</a:t>
            </a:r>
          </a:p>
          <a:p>
            <a:pPr>
              <a:spcAft>
                <a:spcPts val="0"/>
              </a:spcAft>
            </a:pPr>
            <a:r>
              <a:rPr lang="en-GB" sz="1200" dirty="0">
                <a:effectLst/>
                <a:latin typeface="Calibri" panose="020F0502020204030204" pitchFamily="34" charset="0"/>
                <a:ea typeface="Times New Roman" panose="02020603050405020304" pitchFamily="18" charset="0"/>
                <a:cs typeface="Calibri" panose="020F0502020204030204" pitchFamily="34" charset="0"/>
              </a:rPr>
              <a:t>Children work in pairs. They shuffle a set of number cards 2–9, take three cards and use them to create a division </a:t>
            </a:r>
            <a:r>
              <a:rPr lang="en-GB" sz="1000" dirty="0">
                <a:solidFill>
                  <a:srgbClr val="000000"/>
                </a:solidFill>
                <a:effectLst/>
                <a:latin typeface="Segoe UI Symbol" panose="020B0502040204020203" pitchFamily="34" charset="0"/>
                <a:ea typeface="MS Gothic" panose="020B0609070205080204" pitchFamily="49" charset="-128"/>
                <a:cs typeface="Segoe UI Symbol" panose="020B0502040204020203" pitchFamily="34" charset="0"/>
              </a:rPr>
              <a:t>☐☐</a:t>
            </a:r>
            <a:r>
              <a:rPr lang="en-GB" sz="1200" dirty="0">
                <a:effectLst/>
                <a:latin typeface="Calibri" panose="020F0502020204030204" pitchFamily="34" charset="0"/>
                <a:ea typeface="Times New Roman" panose="02020603050405020304" pitchFamily="18" charset="0"/>
                <a:cs typeface="Calibri" panose="020F0502020204030204" pitchFamily="34" charset="0"/>
              </a:rPr>
              <a:t> ÷ </a:t>
            </a:r>
            <a:r>
              <a:rPr lang="en-GB" sz="1000" dirty="0">
                <a:solidFill>
                  <a:srgbClr val="000000"/>
                </a:solidFill>
                <a:effectLst/>
                <a:latin typeface="Segoe UI Symbol" panose="020B0502040204020203" pitchFamily="34" charset="0"/>
                <a:ea typeface="MS Gothic" panose="020B0609070205080204" pitchFamily="49" charset="-128"/>
                <a:cs typeface="Segoe UI Symbol" panose="020B0502040204020203" pitchFamily="34" charset="0"/>
              </a:rPr>
              <a:t>☐</a:t>
            </a:r>
            <a:r>
              <a:rPr lang="en-GB" sz="1200" dirty="0">
                <a:effectLst/>
                <a:latin typeface="Calibri" panose="020F0502020204030204" pitchFamily="34" charset="0"/>
                <a:ea typeface="Times New Roman" panose="02020603050405020304" pitchFamily="18" charset="0"/>
                <a:cs typeface="Calibri" panose="020F0502020204030204" pitchFamily="34" charset="0"/>
              </a:rPr>
              <a:t>. They find answer, dividing any remainder to give a fraction, e.g. 34 ÷ 5 = 6</a:t>
            </a:r>
            <a:r>
              <a:rPr lang="en-GB" sz="1200" baseline="30000" dirty="0">
                <a:effectLst/>
                <a:latin typeface="Calibri" panose="020F0502020204030204" pitchFamily="34" charset="0"/>
                <a:ea typeface="Times New Roman" panose="02020603050405020304" pitchFamily="18" charset="0"/>
                <a:cs typeface="Calibri" panose="020F0502020204030204" pitchFamily="34" charset="0"/>
              </a:rPr>
              <a:t>4</a:t>
            </a:r>
            <a:r>
              <a:rPr lang="en-GB" sz="1200" dirty="0">
                <a:effectLst/>
                <a:latin typeface="Calibri" panose="020F0502020204030204" pitchFamily="34" charset="0"/>
                <a:ea typeface="Times New Roman" panose="02020603050405020304" pitchFamily="18" charset="0"/>
                <a:cs typeface="Calibri" panose="020F0502020204030204" pitchFamily="34" charset="0"/>
              </a:rPr>
              <a:t>/</a:t>
            </a:r>
            <a:r>
              <a:rPr lang="en-GB" sz="1200" baseline="-25000" dirty="0">
                <a:effectLst/>
                <a:latin typeface="Calibri" panose="020F0502020204030204" pitchFamily="34" charset="0"/>
                <a:ea typeface="Times New Roman" panose="02020603050405020304" pitchFamily="18" charset="0"/>
                <a:cs typeface="Calibri" panose="020F0502020204030204" pitchFamily="34" charset="0"/>
              </a:rPr>
              <a:t>5</a:t>
            </a:r>
            <a:endParaRPr lang="en-GB" sz="1200" dirty="0">
              <a:effectLst/>
              <a:latin typeface="Cambria" panose="02040503050406030204" pitchFamily="18" charset="0"/>
              <a:ea typeface="Times New Roman" panose="02020603050405020304" pitchFamily="18" charset="0"/>
              <a:cs typeface="Times New Roman" panose="02020603050405020304" pitchFamily="18" charset="0"/>
            </a:endParaRPr>
          </a:p>
          <a:p>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4</a:t>
            </a:fld>
            <a:endParaRPr lang="en-GB"/>
          </a:p>
        </p:txBody>
      </p:sp>
    </p:spTree>
    <p:extLst>
      <p:ext uri="{BB962C8B-B14F-4D97-AF65-F5344CB8AC3E}">
        <p14:creationId xmlns:p14="http://schemas.microsoft.com/office/powerpoint/2010/main" val="3040249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Simmering skills – to use this starter, drag this slide to the start of Day 3</a:t>
            </a:r>
          </a:p>
          <a:p>
            <a:pPr>
              <a:spcAft>
                <a:spcPts val="0"/>
              </a:spcAft>
            </a:pPr>
            <a:r>
              <a:rPr lang="en-GB"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Play </a:t>
            </a:r>
            <a:r>
              <a:rPr lang="en-GB" sz="1200" i="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Difference between two times</a:t>
            </a:r>
            <a:r>
              <a:rPr lang="en-GB"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200" u="sng"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https://web.archive.org/web/20160303175044/http://www.bgfl.org/bgfl/custom/resources_ftp/client_ftp/ks2/maths/timetables/index.htm</a:t>
            </a:r>
            <a:r>
              <a:rPr lang="en-GB"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Move the arrow to the next hour, then to the end time to demonstrate the first example. After that, children write answers on their whiteboards. Select the most common answer and enter it on the screen, then click Check. Repeat for each question</a:t>
            </a:r>
            <a:r>
              <a:rPr lang="en-GB" sz="1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lang="en-GB" sz="1200" dirty="0">
              <a:effectLst/>
              <a:latin typeface="Cambria" panose="02040503050406030204" pitchFamily="18" charset="0"/>
              <a:ea typeface="Times New Roman" panose="02020603050405020304" pitchFamily="18" charset="0"/>
              <a:cs typeface="Times New Roman" panose="02020603050405020304" pitchFamily="18" charset="0"/>
            </a:endParaRPr>
          </a:p>
          <a:p>
            <a:endParaRPr lang="en-GB" dirty="0">
              <a:solidFill>
                <a:srgbClr val="253746"/>
              </a:solidFill>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2498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0" i="0" u="none" strike="noStrike" kern="1200" cap="none" spc="0" normalizeH="0" baseline="0" noProof="0" dirty="0">
              <a:ln>
                <a:noFill/>
              </a:ln>
              <a:solidFill>
                <a:srgbClr val="253746"/>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6</a:t>
            </a:fld>
            <a:endParaRPr lang="en-GB"/>
          </a:p>
        </p:txBody>
      </p:sp>
    </p:spTree>
    <p:extLst>
      <p:ext uri="{BB962C8B-B14F-4D97-AF65-F5344CB8AC3E}">
        <p14:creationId xmlns:p14="http://schemas.microsoft.com/office/powerpoint/2010/main" val="1202812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7</a:t>
            </a:fld>
            <a:endParaRPr lang="en-GB"/>
          </a:p>
        </p:txBody>
      </p:sp>
    </p:spTree>
    <p:extLst>
      <p:ext uri="{BB962C8B-B14F-4D97-AF65-F5344CB8AC3E}">
        <p14:creationId xmlns:p14="http://schemas.microsoft.com/office/powerpoint/2010/main" val="109763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613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Leave the order on the board to help children with their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a:t>
            </a:r>
            <a:r>
              <a:rPr kumimoji="0" lang="en-GB" sz="1200" b="1" i="0" u="none" strike="noStrike" kern="1200" cap="none" spc="0" normalizeH="0" baseline="0" noProof="0" dirty="0" err="1">
                <a:ln>
                  <a:noFill/>
                </a:ln>
                <a:solidFill>
                  <a:prstClr val="black"/>
                </a:solidFill>
                <a:effectLst/>
                <a:uLnTx/>
                <a:uFillTx/>
                <a:latin typeface="+mn-lt"/>
                <a:ea typeface="+mn-ea"/>
                <a:cs typeface="+mn-cs"/>
              </a:rPr>
              <a:t>hildren</a:t>
            </a:r>
            <a:r>
              <a:rPr kumimoji="0" lang="en-GB" sz="1200" b="1" i="0" u="none" strike="noStrike" kern="1200" cap="none" spc="0" normalizeH="0" baseline="0" noProof="0" dirty="0">
                <a:ln>
                  <a:noFill/>
                </a:ln>
                <a:solidFill>
                  <a:prstClr val="black"/>
                </a:solidFill>
                <a:effectLst/>
                <a:uLnTx/>
                <a:uFillTx/>
                <a:latin typeface="+mn-lt"/>
                <a:ea typeface="+mn-ea"/>
                <a:cs typeface="+mn-cs"/>
              </a:rPr>
              <a:t> can now go on to do differentiated GROUP ACTIVITIES. You can find Hamilton’s group activities in this unit’s TEACHING AND GROUP ACTIVITIES download on our website.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  Use three number cards 2–9 to create calculations; solve using correct order of operations.</a:t>
            </a:r>
            <a:endParaRPr kumimoji="0" lang="en-GB"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ARE/GD:  Agree order of operations for two given examples. Use number cards 2–9 to create calculations; solve using correct order of operations.</a:t>
            </a:r>
          </a:p>
        </p:txBody>
      </p:sp>
      <p:sp>
        <p:nvSpPr>
          <p:cNvPr id="4" name="Slide Number Placeholder 3"/>
          <p:cNvSpPr>
            <a:spLocks noGrp="1"/>
          </p:cNvSpPr>
          <p:nvPr>
            <p:ph type="sldNum" sz="quarter" idx="10"/>
          </p:nvPr>
        </p:nvSpPr>
        <p:spPr/>
        <p:txBody>
          <a:bodyPr/>
          <a:lstStyle/>
          <a:p>
            <a:fld id="{33873E03-7F6C-40B1-9C82-92C8804404E5}" type="slidenum">
              <a:rPr lang="en-GB" smtClean="0"/>
              <a:t>9</a:t>
            </a:fld>
            <a:endParaRPr lang="en-GB"/>
          </a:p>
        </p:txBody>
      </p:sp>
    </p:spTree>
    <p:extLst>
      <p:ext uri="{BB962C8B-B14F-4D97-AF65-F5344CB8AC3E}">
        <p14:creationId xmlns:p14="http://schemas.microsoft.com/office/powerpoint/2010/main" val="1859066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www.hamilton-trust.org.uk/maths/year-6-maths/" TargetMode="External"/><Relationship Id="rId2" Type="http://schemas.openxmlformats.org/officeDocument/2006/relationships/hyperlink" Target="http://www.hamilton-trust.org.uk/" TargetMode="Externa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6</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1618754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6</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2211625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6</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077515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a:hlinkClick r:id="rId2"/>
            <a:extLst>
              <a:ext uri="{FF2B5EF4-FFF2-40B4-BE49-F238E27FC236}">
                <a16:creationId xmlns:a16="http://schemas.microsoft.com/office/drawing/2014/main" id="{0FB96D1F-83BC-4887-89A5-175B6E6C68B9}"/>
              </a:ext>
            </a:extLst>
          </p:cNvPr>
          <p:cNvSpPr/>
          <p:nvPr userDrawn="1"/>
        </p:nvSpPr>
        <p:spPr>
          <a:xfrm>
            <a:off x="-53107" y="6221405"/>
            <a:ext cx="9197108" cy="657069"/>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b="1" dirty="0"/>
          </a:p>
        </p:txBody>
      </p:sp>
      <p:sp>
        <p:nvSpPr>
          <p:cNvPr id="3" name="Subtitle 2">
            <a:extLst>
              <a:ext uri="{FF2B5EF4-FFF2-40B4-BE49-F238E27FC236}">
                <a16:creationId xmlns:a16="http://schemas.microsoft.com/office/drawing/2014/main" id="{7413BC91-F6D0-4DC8-B0B8-6E7E7FAB663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16" name="Footer Placeholder 15">
            <a:extLst>
              <a:ext uri="{FF2B5EF4-FFF2-40B4-BE49-F238E27FC236}">
                <a16:creationId xmlns:a16="http://schemas.microsoft.com/office/drawing/2014/main" id="{7E7D638D-B41C-46A9-87E5-34C770A46C82}"/>
              </a:ext>
            </a:extLst>
          </p:cNvPr>
          <p:cNvSpPr>
            <a:spLocks noGrp="1"/>
          </p:cNvSpPr>
          <p:nvPr>
            <p:ph type="ftr" sz="quarter" idx="11"/>
          </p:nvPr>
        </p:nvSpPr>
        <p:spPr>
          <a:xfrm>
            <a:off x="5943602" y="6367376"/>
            <a:ext cx="3086100" cy="365125"/>
          </a:xfrm>
        </p:spPr>
        <p:txBody>
          <a:bodyPr/>
          <a:lstStyle>
            <a:lvl1pPr>
              <a:defRPr sz="1200" b="0">
                <a:solidFill>
                  <a:srgbClr val="EA7600"/>
                </a:solidFill>
                <a:latin typeface="+mn-lt"/>
              </a:defRPr>
            </a:lvl1pPr>
          </a:lstStyle>
          <a:p>
            <a:pPr algn="r"/>
            <a:r>
              <a:rPr lang="en-GB"/>
              <a:t>Year 6</a:t>
            </a:r>
            <a:endParaRPr lang="en-GB" dirty="0"/>
          </a:p>
        </p:txBody>
      </p:sp>
      <p:sp>
        <p:nvSpPr>
          <p:cNvPr id="17" name="Slide Number Placeholder 16">
            <a:extLst>
              <a:ext uri="{FF2B5EF4-FFF2-40B4-BE49-F238E27FC236}">
                <a16:creationId xmlns:a16="http://schemas.microsoft.com/office/drawing/2014/main" id="{5D9A2E24-96C9-44BE-881E-97F4ADE1902D}"/>
              </a:ext>
            </a:extLst>
          </p:cNvPr>
          <p:cNvSpPr>
            <a:spLocks noGrp="1"/>
          </p:cNvSpPr>
          <p:nvPr>
            <p:ph type="sldNum" sz="quarter" idx="12"/>
          </p:nvPr>
        </p:nvSpPr>
        <p:spPr>
          <a:xfrm>
            <a:off x="4185487" y="6367375"/>
            <a:ext cx="719921" cy="365125"/>
          </a:xfrm>
        </p:spPr>
        <p:txBody>
          <a:bodyPr/>
          <a:lstStyle>
            <a:lvl1pPr algn="ctr">
              <a:defRPr sz="1200" b="0">
                <a:solidFill>
                  <a:srgbClr val="EA7600"/>
                </a:solidFill>
                <a:latin typeface="+mn-lt"/>
              </a:defRPr>
            </a:lvl1pPr>
          </a:lstStyle>
          <a:p>
            <a:fld id="{BA0EE811-478C-4958-8104-2A70B5A19611}" type="slidenum">
              <a:rPr lang="en-GB" smtClean="0"/>
              <a:pPr/>
              <a:t>‹#›</a:t>
            </a:fld>
            <a:endParaRPr lang="en-GB" dirty="0"/>
          </a:p>
        </p:txBody>
      </p:sp>
      <p:sp>
        <p:nvSpPr>
          <p:cNvPr id="2" name="Rectangle 1">
            <a:extLst>
              <a:ext uri="{FF2B5EF4-FFF2-40B4-BE49-F238E27FC236}">
                <a16:creationId xmlns:a16="http://schemas.microsoft.com/office/drawing/2014/main" id="{D89D1CB2-11BF-434A-9AE8-BEAF97E774D6}"/>
              </a:ext>
            </a:extLst>
          </p:cNvPr>
          <p:cNvSpPr/>
          <p:nvPr userDrawn="1"/>
        </p:nvSpPr>
        <p:spPr>
          <a:xfrm>
            <a:off x="810410" y="6390463"/>
            <a:ext cx="1681358" cy="276999"/>
          </a:xfrm>
          <a:prstGeom prst="rect">
            <a:avLst/>
          </a:prstGeom>
        </p:spPr>
        <p:txBody>
          <a:bodyPr wrap="none">
            <a:spAutoFit/>
          </a:bodyPr>
          <a:lstStyle/>
          <a:p>
            <a:pPr algn="l"/>
            <a:r>
              <a:rPr lang="en-GB" sz="1200" b="0" dirty="0">
                <a:solidFill>
                  <a:srgbClr val="EA7600"/>
                </a:solidFill>
              </a:rPr>
              <a:t>© </a:t>
            </a:r>
            <a:r>
              <a:rPr lang="en-GB" sz="1200" b="0" dirty="0">
                <a:solidFill>
                  <a:srgbClr val="EA7600"/>
                </a:solidFill>
                <a:hlinkClick r:id="rId3"/>
              </a:rPr>
              <a:t>hamilton-trust.org.uk</a:t>
            </a:r>
            <a:endParaRPr lang="en-GB" sz="1200" b="0" dirty="0">
              <a:solidFill>
                <a:srgbClr val="EA7600"/>
              </a:solidFill>
            </a:endParaRPr>
          </a:p>
        </p:txBody>
      </p:sp>
      <p:pic>
        <p:nvPicPr>
          <p:cNvPr id="9" name="Picture 8">
            <a:extLst>
              <a:ext uri="{FF2B5EF4-FFF2-40B4-BE49-F238E27FC236}">
                <a16:creationId xmlns:a16="http://schemas.microsoft.com/office/drawing/2014/main" id="{251EBB7B-6C39-48C7-850C-99BEC78CA16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35058" y="6091747"/>
            <a:ext cx="775846" cy="721945"/>
          </a:xfrm>
          <a:prstGeom prst="rect">
            <a:avLst/>
          </a:prstGeom>
        </p:spPr>
      </p:pic>
    </p:spTree>
    <p:extLst>
      <p:ext uri="{BB962C8B-B14F-4D97-AF65-F5344CB8AC3E}">
        <p14:creationId xmlns:p14="http://schemas.microsoft.com/office/powerpoint/2010/main" val="842140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6</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763184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6</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391776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6</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68677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GB"/>
          </a:p>
        </p:txBody>
      </p:sp>
      <p:sp>
        <p:nvSpPr>
          <p:cNvPr id="8" name="Footer Placeholder 7"/>
          <p:cNvSpPr>
            <a:spLocks noGrp="1"/>
          </p:cNvSpPr>
          <p:nvPr>
            <p:ph type="ftr" sz="quarter" idx="11"/>
          </p:nvPr>
        </p:nvSpPr>
        <p:spPr/>
        <p:txBody>
          <a:bodyPr/>
          <a:lstStyle/>
          <a:p>
            <a:r>
              <a:rPr lang="en-GB"/>
              <a:t>Year 6</a:t>
            </a:r>
          </a:p>
        </p:txBody>
      </p:sp>
      <p:sp>
        <p:nvSpPr>
          <p:cNvPr id="9" name="Slide Number Placeholder 8"/>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882469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r>
              <a:rPr lang="en-GB"/>
              <a:t>Year 6</a:t>
            </a:r>
          </a:p>
        </p:txBody>
      </p:sp>
      <p:sp>
        <p:nvSpPr>
          <p:cNvPr id="5" name="Slide Number Placeholder 4"/>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766172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r>
              <a:rPr lang="en-GB"/>
              <a:t>Year 6</a:t>
            </a:r>
          </a:p>
        </p:txBody>
      </p:sp>
      <p:sp>
        <p:nvSpPr>
          <p:cNvPr id="4" name="Slide Number Placeholder 3"/>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848032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6</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686641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6</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111712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chemeClr val="bg1">
                <a:lumMod val="95000"/>
              </a:schemeClr>
            </a:gs>
            <a:gs pos="0">
              <a:schemeClr val="accent1">
                <a:lumMod val="20000"/>
                <a:lumOff val="80000"/>
              </a:schemeClr>
            </a:gs>
            <a:gs pos="100000">
              <a:schemeClr val="accent1">
                <a:lumMod val="40000"/>
                <a:lumOff val="6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Year 6</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0EE811-478C-4958-8104-2A70B5A19611}" type="slidenum">
              <a:rPr lang="en-GB" smtClean="0"/>
              <a:t>‹#›</a:t>
            </a:fld>
            <a:endParaRPr lang="en-GB"/>
          </a:p>
        </p:txBody>
      </p:sp>
    </p:spTree>
    <p:extLst>
      <p:ext uri="{BB962C8B-B14F-4D97-AF65-F5344CB8AC3E}">
        <p14:creationId xmlns:p14="http://schemas.microsoft.com/office/powerpoint/2010/main" val="41282761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a:t>Year 6</a:t>
            </a:r>
            <a:endParaRPr lang="en-GB" dirty="0"/>
          </a:p>
        </p:txBody>
      </p:sp>
      <p:sp>
        <p:nvSpPr>
          <p:cNvPr id="13" name="TextBox 12">
            <a:extLst>
              <a:ext uri="{FF2B5EF4-FFF2-40B4-BE49-F238E27FC236}">
                <a16:creationId xmlns:a16="http://schemas.microsoft.com/office/drawing/2014/main" id="{B69677ED-5C54-4353-B94F-C526DD00205C}"/>
              </a:ext>
            </a:extLst>
          </p:cNvPr>
          <p:cNvSpPr txBox="1"/>
          <p:nvPr/>
        </p:nvSpPr>
        <p:spPr>
          <a:xfrm>
            <a:off x="480194" y="1743331"/>
            <a:ext cx="8130503" cy="3680495"/>
          </a:xfrm>
          <a:prstGeom prst="rect">
            <a:avLst/>
          </a:prstGeom>
          <a:noFill/>
        </p:spPr>
        <p:txBody>
          <a:bodyPr wrap="square" rtlCol="0">
            <a:spAutoFit/>
          </a:bodyPr>
          <a:lstStyle/>
          <a:p>
            <a:pPr algn="ctr">
              <a:spcAft>
                <a:spcPts val="450"/>
              </a:spcAft>
              <a:buClr>
                <a:schemeClr val="accent2"/>
              </a:buClr>
            </a:pPr>
            <a:r>
              <a:rPr lang="en-US" sz="2400" b="1" dirty="0">
                <a:solidFill>
                  <a:srgbClr val="253746"/>
                </a:solidFill>
              </a:rPr>
              <a:t>Objectives</a:t>
            </a:r>
            <a:endParaRPr lang="en-GB" sz="2400" b="1" dirty="0">
              <a:solidFill>
                <a:srgbClr val="253746"/>
              </a:solidFill>
            </a:endParaRPr>
          </a:p>
          <a:p>
            <a:pPr>
              <a:buClr>
                <a:srgbClr val="EA7600"/>
              </a:buClr>
              <a:buSzPct val="120000"/>
            </a:pPr>
            <a:r>
              <a:rPr lang="en-GB" sz="2000" b="1" dirty="0">
                <a:solidFill>
                  <a:srgbClr val="253746"/>
                </a:solidFill>
              </a:rPr>
              <a:t>Day 1</a:t>
            </a:r>
          </a:p>
          <a:p>
            <a:pPr>
              <a:spcAft>
                <a:spcPts val="1000"/>
              </a:spcAft>
              <a:buClr>
                <a:srgbClr val="EA7600"/>
              </a:buClr>
              <a:buSzPct val="120000"/>
            </a:pPr>
            <a:r>
              <a:rPr lang="en-GB" sz="2000" b="1" dirty="0">
                <a:solidFill>
                  <a:schemeClr val="accent5">
                    <a:lumMod val="75000"/>
                  </a:schemeClr>
                </a:solidFill>
              </a:rPr>
              <a:t>Use knowledge of the order of operations and brackets to carry out calculations.</a:t>
            </a:r>
          </a:p>
          <a:p>
            <a:pPr>
              <a:buClr>
                <a:srgbClr val="EA7600"/>
              </a:buClr>
              <a:buSzPct val="120000"/>
            </a:pPr>
            <a:r>
              <a:rPr lang="en-GB" sz="2000" b="1" dirty="0">
                <a:solidFill>
                  <a:srgbClr val="253746"/>
                </a:solidFill>
              </a:rPr>
              <a:t>Day 2</a:t>
            </a:r>
          </a:p>
          <a:p>
            <a:pPr>
              <a:spcAft>
                <a:spcPts val="1000"/>
              </a:spcAft>
              <a:buClr>
                <a:srgbClr val="EA7600"/>
              </a:buClr>
              <a:buSzPct val="120000"/>
            </a:pPr>
            <a:r>
              <a:rPr lang="en-GB" sz="2000" b="1" dirty="0">
                <a:solidFill>
                  <a:schemeClr val="accent5">
                    <a:lumMod val="75000"/>
                  </a:schemeClr>
                </a:solidFill>
              </a:rPr>
              <a:t>Explore the order of operations using brackets, for example, 2 + 1 × 3 = 5 and (2 + 1) × 3 = 9.</a:t>
            </a:r>
          </a:p>
          <a:p>
            <a:pPr>
              <a:buClr>
                <a:srgbClr val="EA7600"/>
              </a:buClr>
              <a:buSzPct val="120000"/>
            </a:pPr>
            <a:r>
              <a:rPr lang="en-GB" sz="2000" b="1" dirty="0">
                <a:solidFill>
                  <a:srgbClr val="253746"/>
                </a:solidFill>
              </a:rPr>
              <a:t>Day 3</a:t>
            </a:r>
          </a:p>
          <a:p>
            <a:pPr>
              <a:spcAft>
                <a:spcPts val="1000"/>
              </a:spcAft>
              <a:buClr>
                <a:srgbClr val="EA7600"/>
              </a:buClr>
              <a:buSzPct val="120000"/>
            </a:pPr>
            <a:r>
              <a:rPr lang="en-GB" sz="2000" b="1" dirty="0">
                <a:solidFill>
                  <a:schemeClr val="accent5">
                    <a:lumMod val="75000"/>
                  </a:schemeClr>
                </a:solidFill>
              </a:rPr>
              <a:t>Solve multi-step word problems.                                                                         Use brackets to record the necessary calculations.</a:t>
            </a:r>
          </a:p>
        </p:txBody>
      </p:sp>
      <p:sp>
        <p:nvSpPr>
          <p:cNvPr id="15" name="TextBox 14">
            <a:extLst>
              <a:ext uri="{FF2B5EF4-FFF2-40B4-BE49-F238E27FC236}">
                <a16:creationId xmlns:a16="http://schemas.microsoft.com/office/drawing/2014/main" id="{A64F3FED-3247-4F55-BF8A-D1D9E087C650}"/>
              </a:ext>
            </a:extLst>
          </p:cNvPr>
          <p:cNvSpPr txBox="1"/>
          <p:nvPr/>
        </p:nvSpPr>
        <p:spPr>
          <a:xfrm>
            <a:off x="116680" y="16610"/>
            <a:ext cx="8938109" cy="1261884"/>
          </a:xfrm>
          <a:prstGeom prst="rect">
            <a:avLst/>
          </a:prstGeom>
          <a:noFill/>
        </p:spPr>
        <p:txBody>
          <a:bodyPr wrap="square" rtlCol="0">
            <a:spAutoFit/>
          </a:bodyPr>
          <a:lstStyle/>
          <a:p>
            <a:pPr algn="ctr"/>
            <a:r>
              <a:rPr lang="en-GB" sz="2800" b="1" dirty="0">
                <a:solidFill>
                  <a:srgbClr val="253746"/>
                </a:solidFill>
              </a:rPr>
              <a:t> More Place Value, Addition, Subtraction </a:t>
            </a:r>
          </a:p>
          <a:p>
            <a:pPr algn="ctr"/>
            <a:r>
              <a:rPr lang="en-GB" sz="2400" b="1" dirty="0">
                <a:solidFill>
                  <a:srgbClr val="253746"/>
                </a:solidFill>
              </a:rPr>
              <a:t>Using brackets and order of operations in solving addition/subtraction problems</a:t>
            </a:r>
          </a:p>
        </p:txBody>
      </p:sp>
    </p:spTree>
    <p:extLst>
      <p:ext uri="{BB962C8B-B14F-4D97-AF65-F5344CB8AC3E}">
        <p14:creationId xmlns:p14="http://schemas.microsoft.com/office/powerpoint/2010/main" val="2142616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10</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pic>
        <p:nvPicPr>
          <p:cNvPr id="4" name="Picture 3">
            <a:extLst>
              <a:ext uri="{FF2B5EF4-FFF2-40B4-BE49-F238E27FC236}">
                <a16:creationId xmlns:a16="http://schemas.microsoft.com/office/drawing/2014/main" id="{AD4D0855-2C29-46A5-8469-96F6B79AFE79}"/>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09128" y="550607"/>
            <a:ext cx="8779114" cy="50537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48631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11</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pic>
        <p:nvPicPr>
          <p:cNvPr id="4" name="Picture 3">
            <a:extLst>
              <a:ext uri="{FF2B5EF4-FFF2-40B4-BE49-F238E27FC236}">
                <a16:creationId xmlns:a16="http://schemas.microsoft.com/office/drawing/2014/main" id="{477A2AEB-066F-479E-A84F-1E6A78CA074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04799" y="452284"/>
            <a:ext cx="8562417" cy="51106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76325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12</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a:t>Year 6</a:t>
            </a:r>
            <a:endParaRPr lang="en-GB" dirty="0"/>
          </a:p>
        </p:txBody>
      </p:sp>
      <p:sp>
        <p:nvSpPr>
          <p:cNvPr id="13" name="TextBox 12">
            <a:extLst>
              <a:ext uri="{FF2B5EF4-FFF2-40B4-BE49-F238E27FC236}">
                <a16:creationId xmlns:a16="http://schemas.microsoft.com/office/drawing/2014/main" id="{B69677ED-5C54-4353-B94F-C526DD00205C}"/>
              </a:ext>
            </a:extLst>
          </p:cNvPr>
          <p:cNvSpPr txBox="1"/>
          <p:nvPr/>
        </p:nvSpPr>
        <p:spPr>
          <a:xfrm>
            <a:off x="480194" y="1743331"/>
            <a:ext cx="8130503" cy="1449115"/>
          </a:xfrm>
          <a:prstGeom prst="rect">
            <a:avLst/>
          </a:prstGeom>
          <a:noFill/>
        </p:spPr>
        <p:txBody>
          <a:bodyPr wrap="square" rtlCol="0">
            <a:spAutoFit/>
          </a:bodyPr>
          <a:lstStyle/>
          <a:p>
            <a:pPr algn="ctr">
              <a:spcAft>
                <a:spcPts val="450"/>
              </a:spcAft>
              <a:buClr>
                <a:schemeClr val="accent2"/>
              </a:buClr>
            </a:pPr>
            <a:r>
              <a:rPr lang="en-US" sz="2400" b="1" dirty="0">
                <a:solidFill>
                  <a:srgbClr val="253746"/>
                </a:solidFill>
              </a:rPr>
              <a:t>Objectives</a:t>
            </a:r>
            <a:endParaRPr lang="en-GB" sz="2400" b="1" dirty="0">
              <a:solidFill>
                <a:srgbClr val="253746"/>
              </a:solidFill>
            </a:endParaRPr>
          </a:p>
          <a:p>
            <a:pPr>
              <a:buClr>
                <a:srgbClr val="EA7600"/>
              </a:buClr>
              <a:buSzPct val="120000"/>
            </a:pPr>
            <a:r>
              <a:rPr lang="en-GB" sz="2000" b="1" dirty="0">
                <a:solidFill>
                  <a:srgbClr val="253746"/>
                </a:solidFill>
              </a:rPr>
              <a:t>Day 2</a:t>
            </a:r>
          </a:p>
          <a:p>
            <a:pPr>
              <a:spcAft>
                <a:spcPts val="1000"/>
              </a:spcAft>
              <a:buClr>
                <a:srgbClr val="EA7600"/>
              </a:buClr>
              <a:buSzPct val="120000"/>
            </a:pPr>
            <a:r>
              <a:rPr lang="en-GB" sz="2000" b="1" dirty="0">
                <a:solidFill>
                  <a:schemeClr val="accent5">
                    <a:lumMod val="75000"/>
                  </a:schemeClr>
                </a:solidFill>
              </a:rPr>
              <a:t>Explore the order of operations using brackets, for example, 2 + 1 × 3 = 5 and (2 + 1) × 3 = 9.</a:t>
            </a:r>
          </a:p>
        </p:txBody>
      </p:sp>
      <p:sp>
        <p:nvSpPr>
          <p:cNvPr id="15" name="TextBox 14">
            <a:extLst>
              <a:ext uri="{FF2B5EF4-FFF2-40B4-BE49-F238E27FC236}">
                <a16:creationId xmlns:a16="http://schemas.microsoft.com/office/drawing/2014/main" id="{A64F3FED-3247-4F55-BF8A-D1D9E087C650}"/>
              </a:ext>
            </a:extLst>
          </p:cNvPr>
          <p:cNvSpPr txBox="1"/>
          <p:nvPr/>
        </p:nvSpPr>
        <p:spPr>
          <a:xfrm>
            <a:off x="116680" y="16610"/>
            <a:ext cx="8938109" cy="1261884"/>
          </a:xfrm>
          <a:prstGeom prst="rect">
            <a:avLst/>
          </a:prstGeom>
          <a:noFill/>
        </p:spPr>
        <p:txBody>
          <a:bodyPr wrap="square" rtlCol="0">
            <a:spAutoFit/>
          </a:bodyPr>
          <a:lstStyle/>
          <a:p>
            <a:pPr algn="ctr"/>
            <a:r>
              <a:rPr lang="en-GB" sz="2800" b="1" dirty="0">
                <a:solidFill>
                  <a:srgbClr val="253746"/>
                </a:solidFill>
              </a:rPr>
              <a:t> More Place Value, Addition, Subtraction </a:t>
            </a:r>
          </a:p>
          <a:p>
            <a:pPr algn="ctr"/>
            <a:r>
              <a:rPr lang="en-GB" sz="2400" b="1" dirty="0">
                <a:solidFill>
                  <a:srgbClr val="253746"/>
                </a:solidFill>
              </a:rPr>
              <a:t>Using brackets and order of operations in solving addition/subtraction problems</a:t>
            </a:r>
          </a:p>
        </p:txBody>
      </p:sp>
    </p:spTree>
    <p:extLst>
      <p:ext uri="{BB962C8B-B14F-4D97-AF65-F5344CB8AC3E}">
        <p14:creationId xmlns:p14="http://schemas.microsoft.com/office/powerpoint/2010/main" val="1767626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6</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Explore the order of operations using brackets</a:t>
            </a:r>
            <a:r>
              <a:rPr lang="en-GB" sz="2000" b="1" dirty="0">
                <a:solidFill>
                  <a:srgbClr val="5B9BD5">
                    <a:lumMod val="75000"/>
                  </a:srgbClr>
                </a:solidFill>
                <a:latin typeface="Calibri" panose="020F0502020204030204"/>
              </a:rPr>
              <a:t>.</a:t>
            </a:r>
            <a:endPar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8743FA62-2389-4668-B36C-CDD735DA645C}"/>
              </a:ext>
            </a:extLst>
          </p:cNvPr>
          <p:cNvSpPr/>
          <p:nvPr/>
        </p:nvSpPr>
        <p:spPr>
          <a:xfrm>
            <a:off x="2165629" y="1277512"/>
            <a:ext cx="4759636" cy="523220"/>
          </a:xfrm>
          <a:prstGeom prst="rect">
            <a:avLst/>
          </a:prstGeom>
        </p:spPr>
        <p:txBody>
          <a:bodyPr wrap="none">
            <a:spAutoFit/>
          </a:bodyPr>
          <a:lstStyle/>
          <a:p>
            <a:r>
              <a:rPr lang="en-GB" sz="2800" b="1" dirty="0">
                <a:solidFill>
                  <a:schemeClr val="accent1"/>
                </a:solidFill>
              </a:rPr>
              <a:t>(12 + 3) × 4 			 12 + (3 × 4) </a:t>
            </a:r>
          </a:p>
        </p:txBody>
      </p:sp>
      <p:grpSp>
        <p:nvGrpSpPr>
          <p:cNvPr id="7" name="Group 6">
            <a:extLst>
              <a:ext uri="{FF2B5EF4-FFF2-40B4-BE49-F238E27FC236}">
                <a16:creationId xmlns:a16="http://schemas.microsoft.com/office/drawing/2014/main" id="{560773F5-6C0F-47E7-9915-EA5EEA0970E6}"/>
              </a:ext>
            </a:extLst>
          </p:cNvPr>
          <p:cNvGrpSpPr/>
          <p:nvPr/>
        </p:nvGrpSpPr>
        <p:grpSpPr>
          <a:xfrm>
            <a:off x="482726" y="2295130"/>
            <a:ext cx="2519769" cy="637440"/>
            <a:chOff x="1013180" y="1074204"/>
            <a:chExt cx="3359692" cy="721769"/>
          </a:xfrm>
        </p:grpSpPr>
        <p:sp>
          <p:nvSpPr>
            <p:cNvPr id="8" name="Speech Bubble: Rectangle with Corners Rounded 7">
              <a:extLst>
                <a:ext uri="{FF2B5EF4-FFF2-40B4-BE49-F238E27FC236}">
                  <a16:creationId xmlns:a16="http://schemas.microsoft.com/office/drawing/2014/main" id="{2E610423-0CE8-4A9F-BD0D-C6BE8898A003}"/>
                </a:ext>
              </a:extLst>
            </p:cNvPr>
            <p:cNvSpPr/>
            <p:nvPr/>
          </p:nvSpPr>
          <p:spPr>
            <a:xfrm>
              <a:off x="1167141" y="1074204"/>
              <a:ext cx="3205731" cy="721769"/>
            </a:xfrm>
            <a:prstGeom prst="wedgeRoundRectCallout">
              <a:avLst>
                <a:gd name="adj1" fmla="val 54639"/>
                <a:gd name="adj2" fmla="val -95911"/>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600" b="1" dirty="0">
                  <a:solidFill>
                    <a:srgbClr val="253746"/>
                  </a:solidFill>
                </a:rPr>
                <a:t>Do you think the answers will be the same? </a:t>
              </a:r>
              <a:endParaRPr kumimoji="0" lang="en-GB" sz="16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B212C8D5-54B3-4F9B-A0E1-F695705A18D3}"/>
                </a:ext>
              </a:extLst>
            </p:cNvPr>
            <p:cNvPicPr>
              <a:picLocks noChangeAspect="1"/>
            </p:cNvPicPr>
            <p:nvPr/>
          </p:nvPicPr>
          <p:blipFill rotWithShape="1">
            <a:blip r:embed="rId3" cstate="screen">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1013180" y="1276106"/>
              <a:ext cx="307921" cy="519867"/>
            </a:xfrm>
            <a:prstGeom prst="rect">
              <a:avLst/>
            </a:prstGeom>
          </p:spPr>
        </p:pic>
      </p:grpSp>
      <p:grpSp>
        <p:nvGrpSpPr>
          <p:cNvPr id="11" name="Group 10">
            <a:extLst>
              <a:ext uri="{FF2B5EF4-FFF2-40B4-BE49-F238E27FC236}">
                <a16:creationId xmlns:a16="http://schemas.microsoft.com/office/drawing/2014/main" id="{484324D3-85F5-4A3A-A70E-3486A1783FD6}"/>
              </a:ext>
            </a:extLst>
          </p:cNvPr>
          <p:cNvGrpSpPr/>
          <p:nvPr/>
        </p:nvGrpSpPr>
        <p:grpSpPr>
          <a:xfrm>
            <a:off x="2379942" y="3346411"/>
            <a:ext cx="2519769" cy="637440"/>
            <a:chOff x="1013180" y="1074204"/>
            <a:chExt cx="3359692" cy="721769"/>
          </a:xfrm>
        </p:grpSpPr>
        <p:sp>
          <p:nvSpPr>
            <p:cNvPr id="13" name="Speech Bubble: Rectangle with Corners Rounded 12">
              <a:extLst>
                <a:ext uri="{FF2B5EF4-FFF2-40B4-BE49-F238E27FC236}">
                  <a16:creationId xmlns:a16="http://schemas.microsoft.com/office/drawing/2014/main" id="{5D86F791-8B27-4A26-AD4A-250EBA800B63}"/>
                </a:ext>
              </a:extLst>
            </p:cNvPr>
            <p:cNvSpPr/>
            <p:nvPr/>
          </p:nvSpPr>
          <p:spPr>
            <a:xfrm>
              <a:off x="1167141" y="1074204"/>
              <a:ext cx="3205731" cy="721769"/>
            </a:xfrm>
            <a:prstGeom prst="wedgeRoundRectCallout">
              <a:avLst>
                <a:gd name="adj1" fmla="val -43670"/>
                <a:gd name="adj2" fmla="val -106737"/>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600" b="1" dirty="0">
                  <a:solidFill>
                    <a:srgbClr val="253746"/>
                  </a:solidFill>
                </a:rPr>
                <a:t>If not, which will have a greater answer?</a:t>
              </a:r>
              <a:endParaRPr kumimoji="0" lang="en-GB" sz="16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1965B44C-D78D-4E7A-A88E-560E66C0DA26}"/>
                </a:ext>
              </a:extLst>
            </p:cNvPr>
            <p:cNvPicPr>
              <a:picLocks noChangeAspect="1"/>
            </p:cNvPicPr>
            <p:nvPr/>
          </p:nvPicPr>
          <p:blipFill rotWithShape="1">
            <a:blip r:embed="rId3" cstate="screen">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1013180" y="1276106"/>
              <a:ext cx="307921" cy="519867"/>
            </a:xfrm>
            <a:prstGeom prst="rect">
              <a:avLst/>
            </a:prstGeom>
          </p:spPr>
        </p:pic>
      </p:grpSp>
      <p:grpSp>
        <p:nvGrpSpPr>
          <p:cNvPr id="15" name="Group 14">
            <a:extLst>
              <a:ext uri="{FF2B5EF4-FFF2-40B4-BE49-F238E27FC236}">
                <a16:creationId xmlns:a16="http://schemas.microsoft.com/office/drawing/2014/main" id="{A9AD3810-B168-4648-B2A4-666032FF6F2F}"/>
              </a:ext>
            </a:extLst>
          </p:cNvPr>
          <p:cNvGrpSpPr/>
          <p:nvPr/>
        </p:nvGrpSpPr>
        <p:grpSpPr>
          <a:xfrm>
            <a:off x="5945282" y="2440163"/>
            <a:ext cx="2715992" cy="803476"/>
            <a:chOff x="3428537" y="2664783"/>
            <a:chExt cx="2715992" cy="803476"/>
          </a:xfrm>
        </p:grpSpPr>
        <p:sp>
          <p:nvSpPr>
            <p:cNvPr id="16" name="Speech Bubble: Rectangle with Corners Rounded 15">
              <a:extLst>
                <a:ext uri="{FF2B5EF4-FFF2-40B4-BE49-F238E27FC236}">
                  <a16:creationId xmlns:a16="http://schemas.microsoft.com/office/drawing/2014/main" id="{6C28A765-CD2E-4E1E-BCAD-9FBCAF081F39}"/>
                </a:ext>
              </a:extLst>
            </p:cNvPr>
            <p:cNvSpPr/>
            <p:nvPr/>
          </p:nvSpPr>
          <p:spPr>
            <a:xfrm>
              <a:off x="3428537" y="2664783"/>
              <a:ext cx="2404298" cy="803476"/>
            </a:xfrm>
            <a:prstGeom prst="wedgeRoundRectCallout">
              <a:avLst>
                <a:gd name="adj1" fmla="val -73814"/>
                <a:gd name="adj2" fmla="val -52169"/>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Work out the answer to each to check. </a:t>
              </a:r>
              <a:endParaRPr kumimoji="0" lang="en-GB" sz="16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7" name="Picture 2">
              <a:extLst>
                <a:ext uri="{FF2B5EF4-FFF2-40B4-BE49-F238E27FC236}">
                  <a16:creationId xmlns:a16="http://schemas.microsoft.com/office/drawing/2014/main" id="{DBCED531-FA04-42F8-A318-072CA5D48975}"/>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521140"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Rectangle 17">
            <a:extLst>
              <a:ext uri="{FF2B5EF4-FFF2-40B4-BE49-F238E27FC236}">
                <a16:creationId xmlns:a16="http://schemas.microsoft.com/office/drawing/2014/main" id="{4AB2983C-C403-4B4D-9E8E-480041710F23}"/>
              </a:ext>
            </a:extLst>
          </p:cNvPr>
          <p:cNvSpPr/>
          <p:nvPr/>
        </p:nvSpPr>
        <p:spPr>
          <a:xfrm>
            <a:off x="2165629" y="1275309"/>
            <a:ext cx="5468164" cy="523220"/>
          </a:xfrm>
          <a:prstGeom prst="rect">
            <a:avLst/>
          </a:prstGeom>
        </p:spPr>
        <p:txBody>
          <a:bodyPr wrap="none">
            <a:spAutoFit/>
          </a:bodyPr>
          <a:lstStyle/>
          <a:p>
            <a:r>
              <a:rPr lang="en-GB" sz="2800" b="1" dirty="0">
                <a:solidFill>
                  <a:schemeClr val="accent1"/>
                </a:solidFill>
              </a:rPr>
              <a:t>(12 + 3) × 4 </a:t>
            </a:r>
            <a:r>
              <a:rPr lang="en-GB" sz="2800" b="1" dirty="0">
                <a:solidFill>
                  <a:srgbClr val="C00000"/>
                </a:solidFill>
              </a:rPr>
              <a:t>= 60</a:t>
            </a:r>
            <a:r>
              <a:rPr lang="en-GB" sz="2800" b="1" dirty="0">
                <a:solidFill>
                  <a:schemeClr val="accent1"/>
                </a:solidFill>
              </a:rPr>
              <a:t>	 12 + (3 × 4) </a:t>
            </a:r>
            <a:r>
              <a:rPr lang="en-GB" sz="2800" b="1" dirty="0">
                <a:solidFill>
                  <a:srgbClr val="C00000"/>
                </a:solidFill>
              </a:rPr>
              <a:t>= 24 </a:t>
            </a:r>
          </a:p>
        </p:txBody>
      </p:sp>
    </p:spTree>
    <p:extLst>
      <p:ext uri="{BB962C8B-B14F-4D97-AF65-F5344CB8AC3E}">
        <p14:creationId xmlns:p14="http://schemas.microsoft.com/office/powerpoint/2010/main" val="285941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par>
                          <p:cTn id="15" fill="hold">
                            <p:stCondLst>
                              <p:cond delay="0"/>
                            </p:stCondLst>
                            <p:childTnLst>
                              <p:par>
                                <p:cTn id="16" presetID="1" presetClass="exit"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14</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sp>
        <p:nvSpPr>
          <p:cNvPr id="5" name="Rectangle 4">
            <a:extLst>
              <a:ext uri="{FF2B5EF4-FFF2-40B4-BE49-F238E27FC236}">
                <a16:creationId xmlns:a16="http://schemas.microsoft.com/office/drawing/2014/main" id="{20B578B0-15EC-42C3-8A4C-6127DCAE6B9F}"/>
              </a:ext>
            </a:extLst>
          </p:cNvPr>
          <p:cNvSpPr/>
          <p:nvPr/>
        </p:nvSpPr>
        <p:spPr>
          <a:xfrm>
            <a:off x="3304501" y="1265352"/>
            <a:ext cx="2127505" cy="523220"/>
          </a:xfrm>
          <a:prstGeom prst="rect">
            <a:avLst/>
          </a:prstGeom>
        </p:spPr>
        <p:txBody>
          <a:bodyPr wrap="none">
            <a:spAutoFit/>
          </a:bodyPr>
          <a:lstStyle/>
          <a:p>
            <a:r>
              <a:rPr lang="en-GB" sz="2800" b="1" dirty="0">
                <a:solidFill>
                  <a:schemeClr val="accent1"/>
                </a:solidFill>
              </a:rPr>
              <a:t>12 + 8 ÷ 4 – 2</a:t>
            </a:r>
          </a:p>
        </p:txBody>
      </p:sp>
      <p:grpSp>
        <p:nvGrpSpPr>
          <p:cNvPr id="6" name="Group 5">
            <a:extLst>
              <a:ext uri="{FF2B5EF4-FFF2-40B4-BE49-F238E27FC236}">
                <a16:creationId xmlns:a16="http://schemas.microsoft.com/office/drawing/2014/main" id="{690E4B1D-6EC3-432D-9095-50834CE3F9B8}"/>
              </a:ext>
            </a:extLst>
          </p:cNvPr>
          <p:cNvGrpSpPr/>
          <p:nvPr/>
        </p:nvGrpSpPr>
        <p:grpSpPr>
          <a:xfrm>
            <a:off x="674389" y="1824389"/>
            <a:ext cx="2882347" cy="1053619"/>
            <a:chOff x="817087" y="4218353"/>
            <a:chExt cx="3843129" cy="1193005"/>
          </a:xfrm>
        </p:grpSpPr>
        <p:sp>
          <p:nvSpPr>
            <p:cNvPr id="7" name="Speech Bubble: Rectangle with Corners Rounded 6">
              <a:extLst>
                <a:ext uri="{FF2B5EF4-FFF2-40B4-BE49-F238E27FC236}">
                  <a16:creationId xmlns:a16="http://schemas.microsoft.com/office/drawing/2014/main" id="{F12AF682-4082-4C3E-8684-BC5A86AE84F7}"/>
                </a:ext>
              </a:extLst>
            </p:cNvPr>
            <p:cNvSpPr/>
            <p:nvPr/>
          </p:nvSpPr>
          <p:spPr>
            <a:xfrm>
              <a:off x="817087" y="4609824"/>
              <a:ext cx="3843129" cy="801534"/>
            </a:xfrm>
            <a:prstGeom prst="wedgeRoundRectCallout">
              <a:avLst>
                <a:gd name="adj1" fmla="val 43668"/>
                <a:gd name="adj2" fmla="val -88064"/>
                <a:gd name="adj3" fmla="val 16667"/>
              </a:avLst>
            </a:prstGeom>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lvl="0" algn="ctr">
                <a:defRPr/>
              </a:pPr>
              <a:r>
                <a:rPr lang="en-GB" sz="1600" b="1" dirty="0">
                  <a:solidFill>
                    <a:srgbClr val="253746"/>
                  </a:solidFill>
                </a:rPr>
                <a:t>Work in pairs to find the answer </a:t>
              </a:r>
              <a:r>
                <a:rPr lang="en-GB" sz="1600" b="1" u="sng" dirty="0">
                  <a:solidFill>
                    <a:srgbClr val="253746"/>
                  </a:solidFill>
                </a:rPr>
                <a:t>without brackets.</a:t>
              </a:r>
              <a:endParaRPr kumimoji="0" lang="en-GB" sz="1600" b="1" i="0" u="sng"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CD6C5AA9-4DAD-4790-A967-0A76F1ADF020}"/>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173207" y="4218353"/>
              <a:ext cx="952189" cy="537925"/>
            </a:xfrm>
            <a:prstGeom prst="rect">
              <a:avLst/>
            </a:prstGeom>
            <a:effectLst>
              <a:outerShdw blurRad="50800" dist="38100" dir="2700000" algn="tl" rotWithShape="0">
                <a:prstClr val="black">
                  <a:alpha val="40000"/>
                </a:prstClr>
              </a:outerShdw>
            </a:effectLst>
          </p:spPr>
        </p:pic>
      </p:grpSp>
      <p:grpSp>
        <p:nvGrpSpPr>
          <p:cNvPr id="9" name="Group 8">
            <a:extLst>
              <a:ext uri="{FF2B5EF4-FFF2-40B4-BE49-F238E27FC236}">
                <a16:creationId xmlns:a16="http://schemas.microsoft.com/office/drawing/2014/main" id="{1445F4FA-F3D5-4FB5-85DB-52A7996B7A0E}"/>
              </a:ext>
            </a:extLst>
          </p:cNvPr>
          <p:cNvGrpSpPr/>
          <p:nvPr/>
        </p:nvGrpSpPr>
        <p:grpSpPr>
          <a:xfrm>
            <a:off x="3766162" y="1824385"/>
            <a:ext cx="2702957" cy="1434443"/>
            <a:chOff x="817087" y="4093389"/>
            <a:chExt cx="3603942" cy="1520787"/>
          </a:xfrm>
        </p:grpSpPr>
        <p:sp>
          <p:nvSpPr>
            <p:cNvPr id="11" name="Speech Bubble: Rectangle with Corners Rounded 10">
              <a:extLst>
                <a:ext uri="{FF2B5EF4-FFF2-40B4-BE49-F238E27FC236}">
                  <a16:creationId xmlns:a16="http://schemas.microsoft.com/office/drawing/2014/main" id="{E36B24DF-BB73-400D-B6D6-67EB05C58DCF}"/>
                </a:ext>
              </a:extLst>
            </p:cNvPr>
            <p:cNvSpPr/>
            <p:nvPr/>
          </p:nvSpPr>
          <p:spPr>
            <a:xfrm>
              <a:off x="817087" y="4555967"/>
              <a:ext cx="3603942" cy="1058209"/>
            </a:xfrm>
            <a:prstGeom prst="wedgeRoundRectCallout">
              <a:avLst>
                <a:gd name="adj1" fmla="val -49021"/>
                <a:gd name="adj2" fmla="val -86615"/>
                <a:gd name="adj3" fmla="val 16667"/>
              </a:avLst>
            </a:prstGeom>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lvl="0" algn="ctr">
                <a:defRPr/>
              </a:pPr>
              <a:r>
                <a:rPr lang="en-GB" sz="1600" b="1" dirty="0">
                  <a:solidFill>
                    <a:srgbClr val="253746"/>
                  </a:solidFill>
                </a:rPr>
                <a:t>Now put brackets in different places. </a:t>
              </a:r>
            </a:p>
            <a:p>
              <a:pPr lvl="0" algn="ctr">
                <a:defRPr/>
              </a:pPr>
              <a:r>
                <a:rPr lang="en-GB" sz="1600" b="1" dirty="0">
                  <a:solidFill>
                    <a:srgbClr val="253746"/>
                  </a:solidFill>
                </a:rPr>
                <a:t>How many different answers can you find? </a:t>
              </a:r>
              <a:endParaRPr kumimoji="0" lang="en-GB" sz="1600" b="1" i="0" u="sng"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CBC92B7F-0025-4DB2-86E7-CF134CD5CAC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173207" y="4093389"/>
              <a:ext cx="952189" cy="537926"/>
            </a:xfrm>
            <a:prstGeom prst="rect">
              <a:avLst/>
            </a:prstGeom>
            <a:effectLst>
              <a:outerShdw blurRad="50800" dist="38100" dir="2700000" algn="tl" rotWithShape="0">
                <a:prstClr val="black">
                  <a:alpha val="40000"/>
                </a:prstClr>
              </a:outerShdw>
            </a:effectLst>
          </p:spPr>
        </p:pic>
      </p:grpSp>
      <p:sp>
        <p:nvSpPr>
          <p:cNvPr id="14" name="Speech Bubble: Rectangle with Corners Rounded 13">
            <a:extLst>
              <a:ext uri="{FF2B5EF4-FFF2-40B4-BE49-F238E27FC236}">
                <a16:creationId xmlns:a16="http://schemas.microsoft.com/office/drawing/2014/main" id="{62DA9ED7-B735-44BA-B129-9DC8EC872F11}"/>
              </a:ext>
            </a:extLst>
          </p:cNvPr>
          <p:cNvSpPr/>
          <p:nvPr/>
        </p:nvSpPr>
        <p:spPr>
          <a:xfrm>
            <a:off x="6659896" y="1991783"/>
            <a:ext cx="2361441" cy="875217"/>
          </a:xfrm>
          <a:prstGeom prst="wedgeRoundRectCallout">
            <a:avLst>
              <a:gd name="adj1" fmla="val -76152"/>
              <a:gd name="adj2" fmla="val 18985"/>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Remember that the order matters if we are mixing ×/÷ and +/–. </a:t>
            </a:r>
            <a:endParaRPr kumimoji="0" lang="en-GB" sz="16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sp>
        <p:nvSpPr>
          <p:cNvPr id="3" name="Rectangle: Rounded Corners 2">
            <a:extLst>
              <a:ext uri="{FF2B5EF4-FFF2-40B4-BE49-F238E27FC236}">
                <a16:creationId xmlns:a16="http://schemas.microsoft.com/office/drawing/2014/main" id="{55DC91F3-2B9F-439F-831E-ACD0BD37D42C}"/>
              </a:ext>
            </a:extLst>
          </p:cNvPr>
          <p:cNvSpPr/>
          <p:nvPr/>
        </p:nvSpPr>
        <p:spPr>
          <a:xfrm>
            <a:off x="1119352" y="3429000"/>
            <a:ext cx="3786056" cy="2341179"/>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GB" sz="2400" b="1" dirty="0">
                <a:solidFill>
                  <a:srgbClr val="C00000"/>
                </a:solidFill>
              </a:rPr>
              <a:t>(12 + 8) ÷ 4 – 2 = 3</a:t>
            </a:r>
          </a:p>
          <a:p>
            <a:pPr>
              <a:spcAft>
                <a:spcPts val="1200"/>
              </a:spcAft>
            </a:pPr>
            <a:r>
              <a:rPr lang="en-GB" sz="2400" b="1" dirty="0">
                <a:solidFill>
                  <a:srgbClr val="C00000"/>
                </a:solidFill>
              </a:rPr>
              <a:t>12 + (8 ÷ 4) – 2 = 12 </a:t>
            </a:r>
          </a:p>
          <a:p>
            <a:pPr lvl="0">
              <a:spcAft>
                <a:spcPts val="1200"/>
              </a:spcAft>
            </a:pPr>
            <a:r>
              <a:rPr lang="en-GB" sz="2400" b="1" dirty="0">
                <a:solidFill>
                  <a:srgbClr val="C00000"/>
                </a:solidFill>
              </a:rPr>
              <a:t>12 + 8 ÷ (4 – 2) = 10</a:t>
            </a:r>
          </a:p>
          <a:p>
            <a:pPr>
              <a:spcAft>
                <a:spcPts val="1200"/>
              </a:spcAft>
            </a:pPr>
            <a:r>
              <a:rPr lang="en-GB" sz="2400" b="1" dirty="0">
                <a:solidFill>
                  <a:srgbClr val="C00000"/>
                </a:solidFill>
              </a:rPr>
              <a:t>12 + (8 ÷ (4 – 2)) = 16</a:t>
            </a:r>
          </a:p>
        </p:txBody>
      </p:sp>
      <p:sp>
        <p:nvSpPr>
          <p:cNvPr id="15" name="Speech Bubble: Rectangle with Corners Rounded 14">
            <a:extLst>
              <a:ext uri="{FF2B5EF4-FFF2-40B4-BE49-F238E27FC236}">
                <a16:creationId xmlns:a16="http://schemas.microsoft.com/office/drawing/2014/main" id="{42C4B304-8630-456B-B9B1-5CDC444E62B2}"/>
              </a:ext>
            </a:extLst>
          </p:cNvPr>
          <p:cNvSpPr/>
          <p:nvPr/>
        </p:nvSpPr>
        <p:spPr>
          <a:xfrm>
            <a:off x="4569009" y="3591306"/>
            <a:ext cx="2702957" cy="1081691"/>
          </a:xfrm>
          <a:prstGeom prst="wedgeRoundRectCallout">
            <a:avLst>
              <a:gd name="adj1" fmla="val -76152"/>
              <a:gd name="adj2" fmla="val 18985"/>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This is the same answer as without brackets, because the division needs to be done first anyway. </a:t>
            </a:r>
            <a:endParaRPr kumimoji="0" lang="en-GB" sz="16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EE181790-DAC6-4E21-AAC5-531C558C2BEC}"/>
              </a:ext>
            </a:extLst>
          </p:cNvPr>
          <p:cNvSpPr txBox="1"/>
          <p:nvPr/>
        </p:nvSpPr>
        <p:spPr>
          <a:xfrm>
            <a:off x="116681" y="138645"/>
            <a:ext cx="8904656"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Explore the order of operations using brackets</a:t>
            </a:r>
            <a:r>
              <a:rPr lang="en-GB" sz="2000" b="1" dirty="0">
                <a:solidFill>
                  <a:srgbClr val="5B9BD5">
                    <a:lumMod val="75000"/>
                  </a:srgbClr>
                </a:solidFill>
                <a:latin typeface="Calibri" panose="020F0502020204030204"/>
              </a:rPr>
              <a:t>.</a:t>
            </a:r>
            <a:endPar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9130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par>
                          <p:cTn id="14" fill="hold">
                            <p:stCondLst>
                              <p:cond delay="0"/>
                            </p:stCondLst>
                            <p:childTnLst>
                              <p:par>
                                <p:cTn id="15" presetID="22" presetClass="entr" presetSubtype="1" fill="hold" nodeType="afterEffect">
                                  <p:stCondLst>
                                    <p:cond delay="25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500"/>
                                        <p:tgtEl>
                                          <p:spTgt spid="3">
                                            <p:txEl>
                                              <p:pRg st="0" end="0"/>
                                            </p:txEl>
                                          </p:spTgt>
                                        </p:tgtEl>
                                      </p:cBhvr>
                                    </p:animEffect>
                                  </p:childTnLst>
                                </p:cTn>
                              </p:par>
                            </p:childTnLst>
                          </p:cTn>
                        </p:par>
                        <p:par>
                          <p:cTn id="18" fill="hold">
                            <p:stCondLst>
                              <p:cond delay="750"/>
                            </p:stCondLst>
                            <p:childTnLst>
                              <p:par>
                                <p:cTn id="19" presetID="22" presetClass="entr" presetSubtype="1" fill="hold"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wipe(up)">
                                      <p:cBhvr>
                                        <p:cTn id="21" dur="500"/>
                                        <p:tgtEl>
                                          <p:spTgt spid="3">
                                            <p:txEl>
                                              <p:pRg st="1" end="1"/>
                                            </p:txEl>
                                          </p:spTgt>
                                        </p:tgtEl>
                                      </p:cBhvr>
                                    </p:animEffect>
                                  </p:childTnLst>
                                </p:cTn>
                              </p:par>
                            </p:childTnLst>
                          </p:cTn>
                        </p:par>
                        <p:par>
                          <p:cTn id="22" fill="hold">
                            <p:stCondLst>
                              <p:cond delay="1250"/>
                            </p:stCondLst>
                            <p:childTnLst>
                              <p:par>
                                <p:cTn id="23" presetID="22" presetClass="entr" presetSubtype="1"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500"/>
                                        <p:tgtEl>
                                          <p:spTgt spid="3">
                                            <p:txEl>
                                              <p:pRg st="2" end="2"/>
                                            </p:txEl>
                                          </p:spTgt>
                                        </p:tgtEl>
                                      </p:cBhvr>
                                    </p:animEffect>
                                  </p:childTnLst>
                                </p:cTn>
                              </p:par>
                            </p:childTnLst>
                          </p:cTn>
                        </p:par>
                        <p:par>
                          <p:cTn id="26" fill="hold">
                            <p:stCondLst>
                              <p:cond delay="1750"/>
                            </p:stCondLst>
                            <p:childTnLst>
                              <p:par>
                                <p:cTn id="27" presetID="22" presetClass="entr" presetSubtype="1" fill="hold"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up)">
                                      <p:cBhvr>
                                        <p:cTn id="29" dur="500"/>
                                        <p:tgtEl>
                                          <p:spTgt spid="3">
                                            <p:txEl>
                                              <p:pRg st="3" end="3"/>
                                            </p:txEl>
                                          </p:spTgt>
                                        </p:tgtEl>
                                      </p:cBhvr>
                                    </p:animEffect>
                                  </p:childTnLst>
                                </p:cTn>
                              </p:par>
                            </p:childTnLst>
                          </p:cTn>
                        </p:par>
                        <p:par>
                          <p:cTn id="30" fill="hold">
                            <p:stCondLst>
                              <p:cond delay="2250"/>
                            </p:stCondLst>
                            <p:childTnLst>
                              <p:par>
                                <p:cTn id="31" presetID="10" presetClass="entr" presetSubtype="0" fill="hold" grpId="0" nodeType="afterEffect">
                                  <p:stCondLst>
                                    <p:cond delay="2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15</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pic>
        <p:nvPicPr>
          <p:cNvPr id="4" name="Picture 3">
            <a:extLst>
              <a:ext uri="{FF2B5EF4-FFF2-40B4-BE49-F238E27FC236}">
                <a16:creationId xmlns:a16="http://schemas.microsoft.com/office/drawing/2014/main" id="{CC759B5B-6BF1-4E64-87CC-8932F4DD725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47743" y="125499"/>
            <a:ext cx="5049396" cy="6039228"/>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B14977CF-544C-4A6C-80E9-059E5FC06D74}"/>
              </a:ext>
            </a:extLst>
          </p:cNvPr>
          <p:cNvPicPr>
            <a:picLocks noChangeAspect="1"/>
          </p:cNvPicPr>
          <p:nvPr/>
        </p:nvPicPr>
        <p:blipFill rotWithShape="1">
          <a:blip r:embed="rId4">
            <a:extLst>
              <a:ext uri="{28A0092B-C50C-407E-A947-70E740481C1C}">
                <a14:useLocalDpi xmlns:a14="http://schemas.microsoft.com/office/drawing/2010/main" val="0"/>
              </a:ext>
            </a:extLst>
          </a:blip>
          <a:srcRect l="9957" t="75771" r="9755" b="8642"/>
          <a:stretch/>
        </p:blipFill>
        <p:spPr>
          <a:xfrm>
            <a:off x="3839998" y="4367139"/>
            <a:ext cx="5049396" cy="1386258"/>
          </a:xfrm>
          <a:prstGeom prst="rect">
            <a:avLst/>
          </a:prstGeom>
          <a:ln>
            <a:solidFill>
              <a:srgbClr val="FFC000"/>
            </a:solidFill>
          </a:ln>
        </p:spPr>
      </p:pic>
      <p:grpSp>
        <p:nvGrpSpPr>
          <p:cNvPr id="11" name="Group 10"/>
          <p:cNvGrpSpPr/>
          <p:nvPr/>
        </p:nvGrpSpPr>
        <p:grpSpPr>
          <a:xfrm>
            <a:off x="5697139" y="4661202"/>
            <a:ext cx="1713640" cy="1139460"/>
            <a:chOff x="1834709" y="4015907"/>
            <a:chExt cx="1606379" cy="935174"/>
          </a:xfrm>
        </p:grpSpPr>
        <p:sp>
          <p:nvSpPr>
            <p:cNvPr id="14" name="Rounded Rectangle 13"/>
            <p:cNvSpPr/>
            <p:nvPr/>
          </p:nvSpPr>
          <p:spPr>
            <a:xfrm>
              <a:off x="1834709" y="4015907"/>
              <a:ext cx="1606379" cy="495328"/>
            </a:xfrm>
            <a:prstGeom prst="roundRect">
              <a:avLst>
                <a:gd name="adj" fmla="val 42473"/>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Challenge</a:t>
              </a:r>
              <a:endParaRPr lang="en-GB" sz="2400" b="1" dirty="0">
                <a:solidFill>
                  <a:schemeClr val="tx1"/>
                </a:solidFill>
              </a:endParaRPr>
            </a:p>
          </p:txBody>
        </p:sp>
        <p:pic>
          <p:nvPicPr>
            <p:cNvPr id="15" name="Picture 2" descr="Related image"/>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rot="1944755">
              <a:off x="2170831" y="4345600"/>
              <a:ext cx="388517" cy="6054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00457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16</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a:t>Year 6</a:t>
            </a:r>
            <a:endParaRPr lang="en-GB" dirty="0"/>
          </a:p>
        </p:txBody>
      </p:sp>
      <p:sp>
        <p:nvSpPr>
          <p:cNvPr id="13" name="TextBox 12">
            <a:extLst>
              <a:ext uri="{FF2B5EF4-FFF2-40B4-BE49-F238E27FC236}">
                <a16:creationId xmlns:a16="http://schemas.microsoft.com/office/drawing/2014/main" id="{B69677ED-5C54-4353-B94F-C526DD00205C}"/>
              </a:ext>
            </a:extLst>
          </p:cNvPr>
          <p:cNvSpPr txBox="1"/>
          <p:nvPr/>
        </p:nvSpPr>
        <p:spPr>
          <a:xfrm>
            <a:off x="480194" y="1743331"/>
            <a:ext cx="8130503" cy="1449115"/>
          </a:xfrm>
          <a:prstGeom prst="rect">
            <a:avLst/>
          </a:prstGeom>
          <a:noFill/>
        </p:spPr>
        <p:txBody>
          <a:bodyPr wrap="square" rtlCol="0">
            <a:spAutoFit/>
          </a:bodyPr>
          <a:lstStyle/>
          <a:p>
            <a:pPr algn="ctr">
              <a:spcAft>
                <a:spcPts val="450"/>
              </a:spcAft>
              <a:buClr>
                <a:schemeClr val="accent2"/>
              </a:buClr>
            </a:pPr>
            <a:r>
              <a:rPr lang="en-US" sz="2400" b="1" dirty="0">
                <a:solidFill>
                  <a:srgbClr val="253746"/>
                </a:solidFill>
              </a:rPr>
              <a:t>Objectives</a:t>
            </a:r>
            <a:endParaRPr lang="en-GB" sz="2400" b="1" dirty="0">
              <a:solidFill>
                <a:srgbClr val="253746"/>
              </a:solidFill>
            </a:endParaRPr>
          </a:p>
          <a:p>
            <a:pPr>
              <a:buClr>
                <a:srgbClr val="EA7600"/>
              </a:buClr>
              <a:buSzPct val="120000"/>
            </a:pPr>
            <a:r>
              <a:rPr lang="en-GB" sz="2000" b="1" dirty="0">
                <a:solidFill>
                  <a:srgbClr val="253746"/>
                </a:solidFill>
              </a:rPr>
              <a:t>Day 3</a:t>
            </a:r>
          </a:p>
          <a:p>
            <a:pPr>
              <a:spcAft>
                <a:spcPts val="1000"/>
              </a:spcAft>
              <a:buClr>
                <a:srgbClr val="EA7600"/>
              </a:buClr>
              <a:buSzPct val="120000"/>
            </a:pPr>
            <a:r>
              <a:rPr lang="en-GB" sz="2000" b="1" dirty="0">
                <a:solidFill>
                  <a:schemeClr val="accent5">
                    <a:lumMod val="75000"/>
                  </a:schemeClr>
                </a:solidFill>
              </a:rPr>
              <a:t>Solve multi-step word problems.                                                                         Use brackets to record the necessary calculations.</a:t>
            </a:r>
          </a:p>
        </p:txBody>
      </p:sp>
      <p:sp>
        <p:nvSpPr>
          <p:cNvPr id="15" name="TextBox 14">
            <a:extLst>
              <a:ext uri="{FF2B5EF4-FFF2-40B4-BE49-F238E27FC236}">
                <a16:creationId xmlns:a16="http://schemas.microsoft.com/office/drawing/2014/main" id="{A64F3FED-3247-4F55-BF8A-D1D9E087C650}"/>
              </a:ext>
            </a:extLst>
          </p:cNvPr>
          <p:cNvSpPr txBox="1"/>
          <p:nvPr/>
        </p:nvSpPr>
        <p:spPr>
          <a:xfrm>
            <a:off x="116680" y="16610"/>
            <a:ext cx="8938109" cy="1261884"/>
          </a:xfrm>
          <a:prstGeom prst="rect">
            <a:avLst/>
          </a:prstGeom>
          <a:noFill/>
        </p:spPr>
        <p:txBody>
          <a:bodyPr wrap="square" rtlCol="0">
            <a:spAutoFit/>
          </a:bodyPr>
          <a:lstStyle/>
          <a:p>
            <a:pPr algn="ctr"/>
            <a:r>
              <a:rPr lang="en-GB" sz="2800" b="1" dirty="0">
                <a:solidFill>
                  <a:srgbClr val="253746"/>
                </a:solidFill>
              </a:rPr>
              <a:t> More Place Value, Addition, Subtraction </a:t>
            </a:r>
          </a:p>
          <a:p>
            <a:pPr algn="ctr"/>
            <a:r>
              <a:rPr lang="en-GB" sz="2400" b="1" dirty="0">
                <a:solidFill>
                  <a:srgbClr val="253746"/>
                </a:solidFill>
              </a:rPr>
              <a:t>Using brackets and order of operations in solving addition/subtraction problems</a:t>
            </a:r>
          </a:p>
        </p:txBody>
      </p:sp>
    </p:spTree>
    <p:extLst>
      <p:ext uri="{BB962C8B-B14F-4D97-AF65-F5344CB8AC3E}">
        <p14:creationId xmlns:p14="http://schemas.microsoft.com/office/powerpoint/2010/main" val="647571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17</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707886"/>
          </a:xfrm>
          <a:prstGeom prst="rect">
            <a:avLst/>
          </a:prstGeom>
          <a:noFill/>
        </p:spPr>
        <p:txBody>
          <a:bodyPr wrap="square" rtlCol="0">
            <a:spAutoFit/>
          </a:bodyPr>
          <a:lstStyle/>
          <a:p>
            <a:pPr lvl="0">
              <a:buClr>
                <a:srgbClr val="EA7600"/>
              </a:buClr>
              <a:buSzPct val="120000"/>
            </a:pPr>
            <a:r>
              <a:rPr lang="en-GB" sz="2000" b="1" dirty="0">
                <a:solidFill>
                  <a:srgbClr val="253746"/>
                </a:solidFill>
              </a:rPr>
              <a:t>Day 3: </a:t>
            </a:r>
            <a:r>
              <a:rPr lang="en-GB" sz="2000" b="1" dirty="0">
                <a:solidFill>
                  <a:srgbClr val="5B9BD5">
                    <a:lumMod val="75000"/>
                  </a:srgbClr>
                </a:solidFill>
              </a:rPr>
              <a:t>Solve multi-step word problems: Use brackets to record the necessary calculations.</a:t>
            </a:r>
          </a:p>
        </p:txBody>
      </p:sp>
      <p:sp>
        <p:nvSpPr>
          <p:cNvPr id="5" name="Rectangle 4">
            <a:extLst>
              <a:ext uri="{FF2B5EF4-FFF2-40B4-BE49-F238E27FC236}">
                <a16:creationId xmlns:a16="http://schemas.microsoft.com/office/drawing/2014/main" id="{BD9BF0E6-08EA-4D7E-AA04-85D8DE28D64D}"/>
              </a:ext>
            </a:extLst>
          </p:cNvPr>
          <p:cNvSpPr/>
          <p:nvPr/>
        </p:nvSpPr>
        <p:spPr>
          <a:xfrm>
            <a:off x="1671777" y="937888"/>
            <a:ext cx="3416320" cy="523220"/>
          </a:xfrm>
          <a:prstGeom prst="rect">
            <a:avLst/>
          </a:prstGeom>
        </p:spPr>
        <p:txBody>
          <a:bodyPr wrap="none">
            <a:spAutoFit/>
          </a:bodyPr>
          <a:lstStyle/>
          <a:p>
            <a:r>
              <a:rPr lang="en-GB" sz="2800" b="1" dirty="0">
                <a:solidFill>
                  <a:schemeClr val="accent1"/>
                </a:solidFill>
              </a:rPr>
              <a:t>78 × 100 – 42			</a:t>
            </a:r>
          </a:p>
        </p:txBody>
      </p:sp>
      <p:grpSp>
        <p:nvGrpSpPr>
          <p:cNvPr id="6" name="Group 5">
            <a:extLst>
              <a:ext uri="{FF2B5EF4-FFF2-40B4-BE49-F238E27FC236}">
                <a16:creationId xmlns:a16="http://schemas.microsoft.com/office/drawing/2014/main" id="{A1E0C200-5DBE-4FE9-8162-2E212B12B53C}"/>
              </a:ext>
            </a:extLst>
          </p:cNvPr>
          <p:cNvGrpSpPr/>
          <p:nvPr/>
        </p:nvGrpSpPr>
        <p:grpSpPr>
          <a:xfrm>
            <a:off x="539389" y="1499667"/>
            <a:ext cx="2920149" cy="1527458"/>
            <a:chOff x="817087" y="4138700"/>
            <a:chExt cx="3893532" cy="1729529"/>
          </a:xfrm>
        </p:grpSpPr>
        <p:sp>
          <p:nvSpPr>
            <p:cNvPr id="7" name="Speech Bubble: Rectangle with Corners Rounded 6">
              <a:extLst>
                <a:ext uri="{FF2B5EF4-FFF2-40B4-BE49-F238E27FC236}">
                  <a16:creationId xmlns:a16="http://schemas.microsoft.com/office/drawing/2014/main" id="{251B6ED6-9EC0-422B-9535-154EE44E5105}"/>
                </a:ext>
              </a:extLst>
            </p:cNvPr>
            <p:cNvSpPr/>
            <p:nvPr/>
          </p:nvSpPr>
          <p:spPr>
            <a:xfrm>
              <a:off x="817087" y="4609824"/>
              <a:ext cx="3893532" cy="1258405"/>
            </a:xfrm>
            <a:prstGeom prst="wedgeRoundRectCallout">
              <a:avLst>
                <a:gd name="adj1" fmla="val -65008"/>
                <a:gd name="adj2" fmla="val 20024"/>
                <a:gd name="adj3" fmla="val 16667"/>
              </a:avLst>
            </a:prstGeom>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lvl="0" algn="ctr">
                <a:defRPr/>
              </a:pPr>
              <a:r>
                <a:rPr lang="en-GB" sz="1600" b="1" dirty="0">
                  <a:solidFill>
                    <a:srgbClr val="253746"/>
                  </a:solidFill>
                </a:rPr>
                <a:t>Discuss both these calculations with your partner. Remember that we find the answers to calculations in brackets first.</a:t>
              </a:r>
              <a:endParaRPr kumimoji="0" lang="en-GB" sz="1600" b="1" i="0" u="sng"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289514BD-1C27-4B7B-8754-3E07ED0355E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173207" y="4138700"/>
              <a:ext cx="952189" cy="537925"/>
            </a:xfrm>
            <a:prstGeom prst="rect">
              <a:avLst/>
            </a:prstGeom>
            <a:effectLst>
              <a:outerShdw blurRad="50800" dist="38100" dir="2700000" algn="tl" rotWithShape="0">
                <a:prstClr val="black">
                  <a:alpha val="40000"/>
                </a:prstClr>
              </a:outerShdw>
            </a:effectLst>
          </p:spPr>
        </p:pic>
      </p:grpSp>
      <p:grpSp>
        <p:nvGrpSpPr>
          <p:cNvPr id="11" name="Group 10">
            <a:extLst>
              <a:ext uri="{FF2B5EF4-FFF2-40B4-BE49-F238E27FC236}">
                <a16:creationId xmlns:a16="http://schemas.microsoft.com/office/drawing/2014/main" id="{A25B5D72-1566-4FCF-8A30-0DCDD4D134C5}"/>
              </a:ext>
            </a:extLst>
          </p:cNvPr>
          <p:cNvGrpSpPr/>
          <p:nvPr/>
        </p:nvGrpSpPr>
        <p:grpSpPr>
          <a:xfrm>
            <a:off x="4905408" y="1939605"/>
            <a:ext cx="2519768" cy="1022736"/>
            <a:chOff x="1167141" y="1073812"/>
            <a:chExt cx="3359691" cy="722161"/>
          </a:xfrm>
        </p:grpSpPr>
        <p:sp>
          <p:nvSpPr>
            <p:cNvPr id="13" name="Speech Bubble: Rectangle with Corners Rounded 12">
              <a:extLst>
                <a:ext uri="{FF2B5EF4-FFF2-40B4-BE49-F238E27FC236}">
                  <a16:creationId xmlns:a16="http://schemas.microsoft.com/office/drawing/2014/main" id="{8AD0A288-0F3C-40FD-B852-77A6924EF9DD}"/>
                </a:ext>
              </a:extLst>
            </p:cNvPr>
            <p:cNvSpPr/>
            <p:nvPr/>
          </p:nvSpPr>
          <p:spPr>
            <a:xfrm>
              <a:off x="1167141" y="1074204"/>
              <a:ext cx="3205731" cy="721769"/>
            </a:xfrm>
            <a:prstGeom prst="wedgeRoundRectCallout">
              <a:avLst>
                <a:gd name="adj1" fmla="val -69404"/>
                <a:gd name="adj2" fmla="val -60585"/>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253746"/>
                  </a:solidFill>
                  <a:effectLst/>
                  <a:uLnTx/>
                  <a:uFillTx/>
                  <a:latin typeface="Calibri" panose="020F0502020204030204"/>
                  <a:ea typeface="+mn-ea"/>
                  <a:cs typeface="+mn-cs"/>
                </a:rPr>
                <a:t>Which do you think will have the bigger answer?</a:t>
              </a:r>
            </a:p>
          </p:txBody>
        </p:sp>
        <p:pic>
          <p:nvPicPr>
            <p:cNvPr id="14" name="Picture 13">
              <a:extLst>
                <a:ext uri="{FF2B5EF4-FFF2-40B4-BE49-F238E27FC236}">
                  <a16:creationId xmlns:a16="http://schemas.microsoft.com/office/drawing/2014/main" id="{C3C743E5-3DA2-4D20-BBA5-980E84B3DE50}"/>
                </a:ext>
              </a:extLst>
            </p:cNvPr>
            <p:cNvPicPr>
              <a:picLocks noChangeAspect="1"/>
            </p:cNvPicPr>
            <p:nvPr/>
          </p:nvPicPr>
          <p:blipFill rotWithShape="1">
            <a:blip r:embed="rId4" cstate="screen">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4218911" y="1073812"/>
              <a:ext cx="307921" cy="519867"/>
            </a:xfrm>
            <a:prstGeom prst="rect">
              <a:avLst/>
            </a:prstGeom>
          </p:spPr>
        </p:pic>
      </p:grpSp>
      <p:sp>
        <p:nvSpPr>
          <p:cNvPr id="15" name="Rectangle 14">
            <a:extLst>
              <a:ext uri="{FF2B5EF4-FFF2-40B4-BE49-F238E27FC236}">
                <a16:creationId xmlns:a16="http://schemas.microsoft.com/office/drawing/2014/main" id="{7DF81662-5788-421A-A07C-7A077E8ADF45}"/>
              </a:ext>
            </a:extLst>
          </p:cNvPr>
          <p:cNvSpPr/>
          <p:nvPr/>
        </p:nvSpPr>
        <p:spPr>
          <a:xfrm>
            <a:off x="5056566" y="934735"/>
            <a:ext cx="2456122" cy="523220"/>
          </a:xfrm>
          <a:prstGeom prst="rect">
            <a:avLst/>
          </a:prstGeom>
        </p:spPr>
        <p:txBody>
          <a:bodyPr wrap="none">
            <a:spAutoFit/>
          </a:bodyPr>
          <a:lstStyle/>
          <a:p>
            <a:r>
              <a:rPr lang="en-GB" sz="2800" b="1" dirty="0">
                <a:solidFill>
                  <a:schemeClr val="accent1"/>
                </a:solidFill>
              </a:rPr>
              <a:t>78 × (100 – 42) </a:t>
            </a:r>
          </a:p>
        </p:txBody>
      </p:sp>
      <p:sp>
        <p:nvSpPr>
          <p:cNvPr id="3" name="Rectangle 2">
            <a:extLst>
              <a:ext uri="{FF2B5EF4-FFF2-40B4-BE49-F238E27FC236}">
                <a16:creationId xmlns:a16="http://schemas.microsoft.com/office/drawing/2014/main" id="{AA1DFAAB-9C6F-4128-B908-8F6FC32E239A}"/>
              </a:ext>
            </a:extLst>
          </p:cNvPr>
          <p:cNvSpPr/>
          <p:nvPr/>
        </p:nvSpPr>
        <p:spPr>
          <a:xfrm>
            <a:off x="116681" y="3284042"/>
            <a:ext cx="6183611" cy="3046988"/>
          </a:xfrm>
          <a:prstGeom prst="rect">
            <a:avLst/>
          </a:prstGeom>
        </p:spPr>
        <p:txBody>
          <a:bodyPr wrap="square">
            <a:spAutoFit/>
          </a:bodyPr>
          <a:lstStyle/>
          <a:p>
            <a:pPr marL="495300" marR="313055">
              <a:spcAft>
                <a:spcPts val="0"/>
              </a:spcAft>
              <a:tabLst>
                <a:tab pos="457200" algn="l"/>
              </a:tabLst>
            </a:pPr>
            <a:r>
              <a:rPr lang="en-GB" sz="2400" b="1" dirty="0">
                <a:solidFill>
                  <a:srgbClr val="253746"/>
                </a:solidFill>
                <a:ea typeface="Times New Roman" panose="02020603050405020304" pitchFamily="18" charset="0"/>
                <a:cs typeface="Calibri" panose="020F0502020204030204" pitchFamily="34" charset="0"/>
              </a:rPr>
              <a:t>There are 78 sheets of stamps. Each originally had 100 stamps but 42 on each sheet have been sold. How many stamps are left?</a:t>
            </a:r>
            <a:endParaRPr lang="en-GB" sz="2400" b="1" dirty="0">
              <a:solidFill>
                <a:srgbClr val="253746"/>
              </a:solidFill>
              <a:ea typeface="Times New Roman" panose="02020603050405020304" pitchFamily="18" charset="0"/>
              <a:cs typeface="Times New Roman" panose="02020603050405020304" pitchFamily="18" charset="0"/>
            </a:endParaRPr>
          </a:p>
          <a:p>
            <a:pPr marL="495300" marR="313055">
              <a:spcAft>
                <a:spcPts val="0"/>
              </a:spcAft>
              <a:tabLst>
                <a:tab pos="457200" algn="l"/>
              </a:tabLst>
            </a:pPr>
            <a:r>
              <a:rPr lang="en-GB" sz="2400" b="1" dirty="0">
                <a:solidFill>
                  <a:srgbClr val="253746"/>
                </a:solidFill>
                <a:ea typeface="Times New Roman" panose="02020603050405020304" pitchFamily="18" charset="0"/>
                <a:cs typeface="Calibri" panose="020F0502020204030204" pitchFamily="34" charset="0"/>
              </a:rPr>
              <a:t> </a:t>
            </a:r>
            <a:endParaRPr lang="en-GB" sz="2400" b="1" dirty="0">
              <a:solidFill>
                <a:srgbClr val="253746"/>
              </a:solidFill>
              <a:ea typeface="Times New Roman" panose="02020603050405020304" pitchFamily="18" charset="0"/>
              <a:cs typeface="Times New Roman" panose="02020603050405020304" pitchFamily="18" charset="0"/>
            </a:endParaRPr>
          </a:p>
          <a:p>
            <a:pPr marL="495300" marR="313055">
              <a:spcAft>
                <a:spcPts val="0"/>
              </a:spcAft>
              <a:tabLst>
                <a:tab pos="457200" algn="l"/>
              </a:tabLst>
            </a:pPr>
            <a:r>
              <a:rPr lang="en-GB" sz="2400" b="1" dirty="0">
                <a:solidFill>
                  <a:srgbClr val="253746"/>
                </a:solidFill>
                <a:ea typeface="Times New Roman" panose="02020603050405020304" pitchFamily="18" charset="0"/>
                <a:cs typeface="Calibri" panose="020F0502020204030204" pitchFamily="34" charset="0"/>
              </a:rPr>
              <a:t>There are 78 sheets of 100 stamps. In all, 42 stamps have been sold. How many are left?</a:t>
            </a:r>
            <a:endParaRPr lang="en-GB" sz="2400" b="1" dirty="0">
              <a:solidFill>
                <a:srgbClr val="253746"/>
              </a:solidFill>
              <a:ea typeface="Times New Roman" panose="02020603050405020304" pitchFamily="18" charset="0"/>
              <a:cs typeface="Times New Roman" panose="02020603050405020304" pitchFamily="18" charset="0"/>
            </a:endParaRPr>
          </a:p>
        </p:txBody>
      </p:sp>
      <p:grpSp>
        <p:nvGrpSpPr>
          <p:cNvPr id="16" name="Group 15">
            <a:extLst>
              <a:ext uri="{FF2B5EF4-FFF2-40B4-BE49-F238E27FC236}">
                <a16:creationId xmlns:a16="http://schemas.microsoft.com/office/drawing/2014/main" id="{D04A03E0-88CE-4D75-AB60-CB8C4661E4FA}"/>
              </a:ext>
            </a:extLst>
          </p:cNvPr>
          <p:cNvGrpSpPr/>
          <p:nvPr/>
        </p:nvGrpSpPr>
        <p:grpSpPr>
          <a:xfrm>
            <a:off x="6084843" y="2862344"/>
            <a:ext cx="2519768" cy="807051"/>
            <a:chOff x="1167141" y="882154"/>
            <a:chExt cx="3359691" cy="913819"/>
          </a:xfrm>
        </p:grpSpPr>
        <p:sp>
          <p:nvSpPr>
            <p:cNvPr id="17" name="Speech Bubble: Rectangle with Corners Rounded 16">
              <a:extLst>
                <a:ext uri="{FF2B5EF4-FFF2-40B4-BE49-F238E27FC236}">
                  <a16:creationId xmlns:a16="http://schemas.microsoft.com/office/drawing/2014/main" id="{CCE4946D-335F-4B55-B37B-47DB5EDF1D9D}"/>
                </a:ext>
              </a:extLst>
            </p:cNvPr>
            <p:cNvSpPr/>
            <p:nvPr/>
          </p:nvSpPr>
          <p:spPr>
            <a:xfrm>
              <a:off x="1167141" y="882154"/>
              <a:ext cx="3205731" cy="913819"/>
            </a:xfrm>
            <a:prstGeom prst="wedgeRoundRectCallout">
              <a:avLst>
                <a:gd name="adj1" fmla="val -27827"/>
                <a:gd name="adj2" fmla="val 26284"/>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600" b="1" dirty="0">
                  <a:solidFill>
                    <a:srgbClr val="253746"/>
                  </a:solidFill>
                </a:rPr>
                <a:t>Which number sentence goes with which problem? </a:t>
              </a:r>
              <a:endParaRPr kumimoji="0" lang="en-GB" sz="16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8" name="Picture 17">
              <a:extLst>
                <a:ext uri="{FF2B5EF4-FFF2-40B4-BE49-F238E27FC236}">
                  <a16:creationId xmlns:a16="http://schemas.microsoft.com/office/drawing/2014/main" id="{A33B9B6C-6765-430A-9DA4-1371C70DC91C}"/>
                </a:ext>
              </a:extLst>
            </p:cNvPr>
            <p:cNvPicPr>
              <a:picLocks noChangeAspect="1"/>
            </p:cNvPicPr>
            <p:nvPr/>
          </p:nvPicPr>
          <p:blipFill rotWithShape="1">
            <a:blip r:embed="rId4" cstate="screen">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4218911" y="1073812"/>
              <a:ext cx="307921" cy="519867"/>
            </a:xfrm>
            <a:prstGeom prst="rect">
              <a:avLst/>
            </a:prstGeom>
          </p:spPr>
        </p:pic>
      </p:grpSp>
      <p:sp>
        <p:nvSpPr>
          <p:cNvPr id="19" name="Rectangle 18">
            <a:extLst>
              <a:ext uri="{FF2B5EF4-FFF2-40B4-BE49-F238E27FC236}">
                <a16:creationId xmlns:a16="http://schemas.microsoft.com/office/drawing/2014/main" id="{92C08304-18DF-4B42-B6ED-8B3872691954}"/>
              </a:ext>
            </a:extLst>
          </p:cNvPr>
          <p:cNvSpPr/>
          <p:nvPr/>
        </p:nvSpPr>
        <p:spPr>
          <a:xfrm>
            <a:off x="1889606" y="5807810"/>
            <a:ext cx="2954655" cy="523220"/>
          </a:xfrm>
          <a:prstGeom prst="rect">
            <a:avLst/>
          </a:prstGeom>
        </p:spPr>
        <p:txBody>
          <a:bodyPr wrap="none">
            <a:spAutoFit/>
          </a:bodyPr>
          <a:lstStyle/>
          <a:p>
            <a:r>
              <a:rPr lang="en-GB" sz="2400" b="1" dirty="0">
                <a:solidFill>
                  <a:srgbClr val="C00000"/>
                </a:solidFill>
              </a:rPr>
              <a:t>78 × 100 – 42</a:t>
            </a:r>
            <a:r>
              <a:rPr lang="en-GB" sz="2800" b="1" dirty="0">
                <a:solidFill>
                  <a:schemeClr val="accent1"/>
                </a:solidFill>
              </a:rPr>
              <a:t>			</a:t>
            </a:r>
          </a:p>
        </p:txBody>
      </p:sp>
      <p:sp>
        <p:nvSpPr>
          <p:cNvPr id="20" name="Rectangle 19">
            <a:extLst>
              <a:ext uri="{FF2B5EF4-FFF2-40B4-BE49-F238E27FC236}">
                <a16:creationId xmlns:a16="http://schemas.microsoft.com/office/drawing/2014/main" id="{7078F114-011D-464A-B948-FD37249DAA5E}"/>
              </a:ext>
            </a:extLst>
          </p:cNvPr>
          <p:cNvSpPr/>
          <p:nvPr/>
        </p:nvSpPr>
        <p:spPr>
          <a:xfrm>
            <a:off x="1901373" y="4336424"/>
            <a:ext cx="2954655" cy="523220"/>
          </a:xfrm>
          <a:prstGeom prst="rect">
            <a:avLst/>
          </a:prstGeom>
        </p:spPr>
        <p:txBody>
          <a:bodyPr wrap="none">
            <a:spAutoFit/>
          </a:bodyPr>
          <a:lstStyle/>
          <a:p>
            <a:r>
              <a:rPr lang="en-GB" sz="2400" b="1" dirty="0">
                <a:solidFill>
                  <a:srgbClr val="C00000"/>
                </a:solidFill>
              </a:rPr>
              <a:t>78 × (100 – 42)</a:t>
            </a:r>
            <a:r>
              <a:rPr lang="en-GB" sz="2800" b="1" dirty="0">
                <a:solidFill>
                  <a:schemeClr val="accent1"/>
                </a:solidFill>
              </a:rPr>
              <a:t>		</a:t>
            </a:r>
          </a:p>
        </p:txBody>
      </p:sp>
      <p:sp>
        <p:nvSpPr>
          <p:cNvPr id="21" name="Speech Bubble: Rectangle with Corners Rounded 20">
            <a:extLst>
              <a:ext uri="{FF2B5EF4-FFF2-40B4-BE49-F238E27FC236}">
                <a16:creationId xmlns:a16="http://schemas.microsoft.com/office/drawing/2014/main" id="{88E2D168-6AC2-47C8-A718-373065DC8D1C}"/>
              </a:ext>
            </a:extLst>
          </p:cNvPr>
          <p:cNvSpPr/>
          <p:nvPr/>
        </p:nvSpPr>
        <p:spPr>
          <a:xfrm>
            <a:off x="6075047" y="4733403"/>
            <a:ext cx="2954655" cy="1380338"/>
          </a:xfrm>
          <a:prstGeom prst="wedgeRoundRectCallout">
            <a:avLst>
              <a:gd name="adj1" fmla="val -78667"/>
              <a:gd name="adj2" fmla="val 48298"/>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600" b="1" dirty="0">
                <a:solidFill>
                  <a:srgbClr val="253746"/>
                </a:solidFill>
              </a:rPr>
              <a:t>Using brackets can help us to record what calculations are necessary to solve a problem and the order in which they need to be carried out.</a:t>
            </a:r>
            <a:endParaRPr kumimoji="0" lang="en-GB" sz="16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2378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nodeType="clickEffect">
                                  <p:stCondLst>
                                    <p:cond delay="0"/>
                                  </p:stCondLst>
                                  <p:childTnLst>
                                    <p:animEffect transition="out" filter="fade">
                                      <p:cBhvr>
                                        <p:cTn id="10" dur="500" tmFilter="0, 0; .2, .5; .8, .5; 1, 0"/>
                                        <p:tgtEl>
                                          <p:spTgt spid="5">
                                            <p:txEl>
                                              <p:pRg st="0" end="0"/>
                                            </p:txEl>
                                          </p:spTgt>
                                        </p:tgtEl>
                                      </p:cBhvr>
                                    </p:animEffect>
                                    <p:animScale>
                                      <p:cBhvr>
                                        <p:cTn id="11" dur="250" autoRev="1" fill="hold"/>
                                        <p:tgtEl>
                                          <p:spTgt spid="5">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0" grpId="0"/>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6</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3: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Solve multi-step word problems: Use brackets to record the necessary calculations.</a:t>
            </a:r>
          </a:p>
        </p:txBody>
      </p:sp>
      <p:sp>
        <p:nvSpPr>
          <p:cNvPr id="3" name="Rectangle 2">
            <a:extLst>
              <a:ext uri="{FF2B5EF4-FFF2-40B4-BE49-F238E27FC236}">
                <a16:creationId xmlns:a16="http://schemas.microsoft.com/office/drawing/2014/main" id="{CDFAFC84-6017-4BFB-8DF4-0EEBB9D933BD}"/>
              </a:ext>
            </a:extLst>
          </p:cNvPr>
          <p:cNvSpPr/>
          <p:nvPr/>
        </p:nvSpPr>
        <p:spPr>
          <a:xfrm>
            <a:off x="928989" y="919618"/>
            <a:ext cx="7232916" cy="1569660"/>
          </a:xfrm>
          <a:prstGeom prst="rect">
            <a:avLst/>
          </a:prstGeom>
        </p:spPr>
        <p:txBody>
          <a:bodyPr wrap="square">
            <a:spAutoFit/>
          </a:bodyPr>
          <a:lstStyle/>
          <a:p>
            <a:r>
              <a:rPr lang="en-GB" sz="2400" b="1" dirty="0">
                <a:solidFill>
                  <a:srgbClr val="253746"/>
                </a:solidFill>
              </a:rPr>
              <a:t>Magda orders three books.</a:t>
            </a:r>
          </a:p>
          <a:p>
            <a:r>
              <a:rPr lang="en-GB" sz="2400" b="1" dirty="0">
                <a:solidFill>
                  <a:srgbClr val="253746"/>
                </a:solidFill>
              </a:rPr>
              <a:t>Each costs £3.95 and the postage and packing for each book is £1.95. </a:t>
            </a:r>
          </a:p>
          <a:p>
            <a:r>
              <a:rPr lang="en-GB" sz="2400" b="1" dirty="0">
                <a:solidFill>
                  <a:srgbClr val="253746"/>
                </a:solidFill>
              </a:rPr>
              <a:t>What is the total cost?</a:t>
            </a:r>
          </a:p>
        </p:txBody>
      </p:sp>
      <p:grpSp>
        <p:nvGrpSpPr>
          <p:cNvPr id="6" name="Group 5">
            <a:extLst>
              <a:ext uri="{FF2B5EF4-FFF2-40B4-BE49-F238E27FC236}">
                <a16:creationId xmlns:a16="http://schemas.microsoft.com/office/drawing/2014/main" id="{30F9B0BC-15CE-4F28-B46D-9CB636125421}"/>
              </a:ext>
            </a:extLst>
          </p:cNvPr>
          <p:cNvGrpSpPr/>
          <p:nvPr/>
        </p:nvGrpSpPr>
        <p:grpSpPr>
          <a:xfrm>
            <a:off x="2961884" y="2555300"/>
            <a:ext cx="3182645" cy="911367"/>
            <a:chOff x="2961884" y="2555300"/>
            <a:chExt cx="3182645" cy="911367"/>
          </a:xfrm>
        </p:grpSpPr>
        <p:sp>
          <p:nvSpPr>
            <p:cNvPr id="7" name="Speech Bubble: Rectangle with Corners Rounded 6">
              <a:extLst>
                <a:ext uri="{FF2B5EF4-FFF2-40B4-BE49-F238E27FC236}">
                  <a16:creationId xmlns:a16="http://schemas.microsoft.com/office/drawing/2014/main" id="{FEDC99D0-1C45-4A3F-8DF2-BF6654933D4F}"/>
                </a:ext>
              </a:extLst>
            </p:cNvPr>
            <p:cNvSpPr/>
            <p:nvPr/>
          </p:nvSpPr>
          <p:spPr>
            <a:xfrm>
              <a:off x="2961884" y="2555300"/>
              <a:ext cx="2925061" cy="911367"/>
            </a:xfrm>
            <a:prstGeom prst="wedgeRoundRectCallout">
              <a:avLst>
                <a:gd name="adj1" fmla="val -67356"/>
                <a:gd name="adj2" fmla="val -39285"/>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Write a number sentence using brackets to show what needs to be done.</a:t>
              </a:r>
              <a:endParaRPr kumimoji="0" lang="en-GB" sz="16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8" name="Picture 2">
              <a:extLst>
                <a:ext uri="{FF2B5EF4-FFF2-40B4-BE49-F238E27FC236}">
                  <a16:creationId xmlns:a16="http://schemas.microsoft.com/office/drawing/2014/main" id="{F674C8C1-EDC8-4F78-9460-E0EA44CD3491}"/>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521140"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Rectangle 8">
            <a:extLst>
              <a:ext uri="{FF2B5EF4-FFF2-40B4-BE49-F238E27FC236}">
                <a16:creationId xmlns:a16="http://schemas.microsoft.com/office/drawing/2014/main" id="{CE2BA9DD-11A5-4A89-81F7-990E6BA255DD}"/>
              </a:ext>
            </a:extLst>
          </p:cNvPr>
          <p:cNvSpPr/>
          <p:nvPr/>
        </p:nvSpPr>
        <p:spPr>
          <a:xfrm>
            <a:off x="1090694" y="4848678"/>
            <a:ext cx="7232916" cy="830997"/>
          </a:xfrm>
          <a:prstGeom prst="rect">
            <a:avLst/>
          </a:prstGeom>
        </p:spPr>
        <p:txBody>
          <a:bodyPr wrap="square">
            <a:spAutoFit/>
          </a:bodyPr>
          <a:lstStyle/>
          <a:p>
            <a:r>
              <a:rPr lang="en-GB" sz="2400" b="1" dirty="0">
                <a:solidFill>
                  <a:srgbClr val="253746"/>
                </a:solidFill>
              </a:rPr>
              <a:t>Note that 3 × £3.95 + £1.95 would mean that £1.95 would be the postage and packing for all three books!  </a:t>
            </a:r>
          </a:p>
        </p:txBody>
      </p:sp>
      <p:sp>
        <p:nvSpPr>
          <p:cNvPr id="4" name="Rectangle 3">
            <a:extLst>
              <a:ext uri="{FF2B5EF4-FFF2-40B4-BE49-F238E27FC236}">
                <a16:creationId xmlns:a16="http://schemas.microsoft.com/office/drawing/2014/main" id="{464BE9C0-4BA8-4AD2-8D25-BE0EFFE44481}"/>
              </a:ext>
            </a:extLst>
          </p:cNvPr>
          <p:cNvSpPr/>
          <p:nvPr/>
        </p:nvSpPr>
        <p:spPr>
          <a:xfrm>
            <a:off x="3122803" y="3964506"/>
            <a:ext cx="2603222" cy="461665"/>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a:spAutoFit/>
          </a:bodyPr>
          <a:lstStyle/>
          <a:p>
            <a:pPr algn="ctr"/>
            <a:r>
              <a:rPr lang="en-GB" sz="2400" b="1" dirty="0">
                <a:solidFill>
                  <a:srgbClr val="C00000"/>
                </a:solidFill>
              </a:rPr>
              <a:t>3 × (£3.95 + £1.95)</a:t>
            </a:r>
          </a:p>
        </p:txBody>
      </p:sp>
    </p:spTree>
    <p:extLst>
      <p:ext uri="{BB962C8B-B14F-4D97-AF65-F5344CB8AC3E}">
        <p14:creationId xmlns:p14="http://schemas.microsoft.com/office/powerpoint/2010/main" val="564886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a:xfrm>
            <a:off x="4050154" y="6206954"/>
            <a:ext cx="719921" cy="365125"/>
          </a:xfrm>
        </p:spPr>
        <p:txBody>
          <a:bodyPr/>
          <a:lstStyle/>
          <a:p>
            <a:fld id="{BA0EE811-478C-4958-8104-2A70B5A19611}" type="slidenum">
              <a:rPr lang="en-GB" smtClean="0">
                <a:solidFill>
                  <a:srgbClr val="EA7600"/>
                </a:solidFill>
              </a:rPr>
              <a:pPr/>
              <a:t>19</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170593" y="6206955"/>
            <a:ext cx="3723776" cy="365125"/>
          </a:xfrm>
        </p:spPr>
        <p:txBody>
          <a:bodyPr/>
          <a:lstStyle/>
          <a:p>
            <a:pPr algn="r"/>
            <a:r>
              <a:rPr lang="en-GB"/>
              <a:t>Year 6</a:t>
            </a:r>
            <a:endParaRPr lang="en-GB" dirty="0"/>
          </a:p>
        </p:txBody>
      </p:sp>
      <p:pic>
        <p:nvPicPr>
          <p:cNvPr id="4" name="Picture 3">
            <a:extLst>
              <a:ext uri="{FF2B5EF4-FFF2-40B4-BE49-F238E27FC236}">
                <a16:creationId xmlns:a16="http://schemas.microsoft.com/office/drawing/2014/main" id="{A011599D-87D0-4053-B513-02BAEC1461B3}"/>
              </a:ext>
            </a:extLst>
          </p:cNvPr>
          <p:cNvPicPr>
            <a:picLocks noChangeAspect="1"/>
          </p:cNvPicPr>
          <p:nvPr/>
        </p:nvPicPr>
        <p:blipFill rotWithShape="1">
          <a:blip r:embed="rId3">
            <a:extLst>
              <a:ext uri="{28A0092B-C50C-407E-A947-70E740481C1C}">
                <a14:useLocalDpi xmlns:a14="http://schemas.microsoft.com/office/drawing/2010/main" val="0"/>
              </a:ext>
            </a:extLst>
          </a:blip>
          <a:srcRect l="9450" t="6308" r="9249" b="42079"/>
          <a:stretch/>
        </p:blipFill>
        <p:spPr>
          <a:xfrm>
            <a:off x="114300" y="118532"/>
            <a:ext cx="5110568" cy="4588042"/>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6903CD51-DB0A-4906-ABA1-A33A98E7D6EE}"/>
              </a:ext>
            </a:extLst>
          </p:cNvPr>
          <p:cNvPicPr>
            <a:picLocks noChangeAspect="1"/>
          </p:cNvPicPr>
          <p:nvPr/>
        </p:nvPicPr>
        <p:blipFill rotWithShape="1">
          <a:blip r:embed="rId3">
            <a:extLst>
              <a:ext uri="{28A0092B-C50C-407E-A947-70E740481C1C}">
                <a14:useLocalDpi xmlns:a14="http://schemas.microsoft.com/office/drawing/2010/main" val="0"/>
              </a:ext>
            </a:extLst>
          </a:blip>
          <a:srcRect l="9177" t="62804" r="8575" b="9198"/>
          <a:stretch/>
        </p:blipFill>
        <p:spPr>
          <a:xfrm>
            <a:off x="3747756" y="3511003"/>
            <a:ext cx="5281944" cy="2542674"/>
          </a:xfrm>
          <a:prstGeom prst="rect">
            <a:avLst/>
          </a:prstGeom>
          <a:ln>
            <a:solidFill>
              <a:srgbClr val="FFC000"/>
            </a:solidFill>
          </a:ln>
        </p:spPr>
      </p:pic>
      <p:grpSp>
        <p:nvGrpSpPr>
          <p:cNvPr id="11" name="Group 10"/>
          <p:cNvGrpSpPr/>
          <p:nvPr/>
        </p:nvGrpSpPr>
        <p:grpSpPr>
          <a:xfrm>
            <a:off x="5815541" y="4355562"/>
            <a:ext cx="1713640" cy="1139460"/>
            <a:chOff x="1834709" y="4015907"/>
            <a:chExt cx="1606379" cy="935174"/>
          </a:xfrm>
        </p:grpSpPr>
        <p:sp>
          <p:nvSpPr>
            <p:cNvPr id="14" name="Rounded Rectangle 13"/>
            <p:cNvSpPr/>
            <p:nvPr/>
          </p:nvSpPr>
          <p:spPr>
            <a:xfrm>
              <a:off x="1834709" y="4015907"/>
              <a:ext cx="1606379" cy="495328"/>
            </a:xfrm>
            <a:prstGeom prst="roundRect">
              <a:avLst>
                <a:gd name="adj" fmla="val 42473"/>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Challenge</a:t>
              </a:r>
              <a:endParaRPr lang="en-GB" sz="2400" b="1" dirty="0">
                <a:solidFill>
                  <a:schemeClr val="tx1"/>
                </a:solidFill>
              </a:endParaRPr>
            </a:p>
          </p:txBody>
        </p:sp>
        <p:pic>
          <p:nvPicPr>
            <p:cNvPr id="15" name="Picture 2" descr="Related image"/>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rot="1944755">
              <a:off x="2170831" y="4345600"/>
              <a:ext cx="388517" cy="6054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0239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2</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a:t>Year 6</a:t>
            </a:r>
            <a:endParaRPr lang="en-GB" dirty="0"/>
          </a:p>
        </p:txBody>
      </p:sp>
      <p:sp>
        <p:nvSpPr>
          <p:cNvPr id="13" name="TextBox 12">
            <a:extLst>
              <a:ext uri="{FF2B5EF4-FFF2-40B4-BE49-F238E27FC236}">
                <a16:creationId xmlns:a16="http://schemas.microsoft.com/office/drawing/2014/main" id="{B69677ED-5C54-4353-B94F-C526DD00205C}"/>
              </a:ext>
            </a:extLst>
          </p:cNvPr>
          <p:cNvSpPr txBox="1"/>
          <p:nvPr/>
        </p:nvSpPr>
        <p:spPr>
          <a:xfrm>
            <a:off x="449557" y="1454349"/>
            <a:ext cx="8130503" cy="2628925"/>
          </a:xfrm>
          <a:prstGeom prst="rect">
            <a:avLst/>
          </a:prstGeom>
          <a:noFill/>
        </p:spPr>
        <p:txBody>
          <a:bodyPr wrap="square" rtlCol="0">
            <a:spAutoFit/>
          </a:bodyPr>
          <a:lstStyle/>
          <a:p>
            <a:pPr algn="ctr">
              <a:spcAft>
                <a:spcPts val="450"/>
              </a:spcAft>
              <a:buClr>
                <a:schemeClr val="accent2"/>
              </a:buClr>
            </a:pPr>
            <a:r>
              <a:rPr lang="en-GB" sz="2400" b="1" dirty="0">
                <a:solidFill>
                  <a:srgbClr val="253746"/>
                </a:solidFill>
              </a:rPr>
              <a:t>Starters</a:t>
            </a:r>
          </a:p>
          <a:p>
            <a:pPr>
              <a:buClr>
                <a:srgbClr val="EA7600"/>
              </a:buClr>
              <a:buSzPct val="120000"/>
            </a:pPr>
            <a:r>
              <a:rPr lang="en-GB" sz="2000" b="1" dirty="0">
                <a:solidFill>
                  <a:srgbClr val="253746"/>
                </a:solidFill>
              </a:rPr>
              <a:t>Day 1</a:t>
            </a:r>
          </a:p>
          <a:p>
            <a:pPr>
              <a:spcAft>
                <a:spcPts val="1000"/>
              </a:spcAft>
              <a:buClr>
                <a:srgbClr val="EA7600"/>
              </a:buClr>
              <a:buSzPct val="120000"/>
            </a:pPr>
            <a:r>
              <a:rPr lang="en-GB" sz="2000" b="1" dirty="0">
                <a:solidFill>
                  <a:schemeClr val="accent5">
                    <a:lumMod val="75000"/>
                  </a:schemeClr>
                </a:solidFill>
              </a:rPr>
              <a:t>Practising order of operations (pre-requisite skills)</a:t>
            </a:r>
          </a:p>
          <a:p>
            <a:pPr>
              <a:buClr>
                <a:srgbClr val="EA7600"/>
              </a:buClr>
              <a:buSzPct val="120000"/>
            </a:pPr>
            <a:r>
              <a:rPr lang="en-GB" sz="2000" b="1" dirty="0">
                <a:solidFill>
                  <a:srgbClr val="253746"/>
                </a:solidFill>
              </a:rPr>
              <a:t>Day 2</a:t>
            </a:r>
          </a:p>
          <a:p>
            <a:pPr>
              <a:spcAft>
                <a:spcPts val="1000"/>
              </a:spcAft>
              <a:buClr>
                <a:srgbClr val="EA7600"/>
              </a:buClr>
              <a:buSzPct val="120000"/>
            </a:pPr>
            <a:r>
              <a:rPr lang="en-GB" sz="2000" b="1" dirty="0">
                <a:solidFill>
                  <a:schemeClr val="accent5">
                    <a:lumMod val="75000"/>
                  </a:schemeClr>
                </a:solidFill>
              </a:rPr>
              <a:t>Mental division, answers as fractions (simmering skills)</a:t>
            </a:r>
          </a:p>
          <a:p>
            <a:pPr>
              <a:buClr>
                <a:srgbClr val="EA7600"/>
              </a:buClr>
              <a:buSzPct val="120000"/>
            </a:pPr>
            <a:r>
              <a:rPr lang="en-GB" sz="2000" b="1" dirty="0">
                <a:solidFill>
                  <a:srgbClr val="253746"/>
                </a:solidFill>
              </a:rPr>
              <a:t>Day 3</a:t>
            </a:r>
          </a:p>
          <a:p>
            <a:pPr>
              <a:spcAft>
                <a:spcPts val="1000"/>
              </a:spcAft>
              <a:buClr>
                <a:srgbClr val="EA7600"/>
              </a:buClr>
              <a:buSzPct val="120000"/>
            </a:pPr>
            <a:r>
              <a:rPr lang="en-GB" sz="2000" b="1" dirty="0">
                <a:solidFill>
                  <a:schemeClr val="accent5">
                    <a:lumMod val="75000"/>
                  </a:schemeClr>
                </a:solidFill>
              </a:rPr>
              <a:t>Find intervals using 24-hour clock (simmering skills)</a:t>
            </a:r>
          </a:p>
        </p:txBody>
      </p:sp>
      <p:sp>
        <p:nvSpPr>
          <p:cNvPr id="11" name="TextBox 10">
            <a:extLst>
              <a:ext uri="{FF2B5EF4-FFF2-40B4-BE49-F238E27FC236}">
                <a16:creationId xmlns:a16="http://schemas.microsoft.com/office/drawing/2014/main" id="{23C7BE7A-6A35-497D-88A9-E8815DE4D034}"/>
              </a:ext>
            </a:extLst>
          </p:cNvPr>
          <p:cNvSpPr txBox="1"/>
          <p:nvPr/>
        </p:nvSpPr>
        <p:spPr>
          <a:xfrm>
            <a:off x="116680" y="16610"/>
            <a:ext cx="8938109" cy="1261884"/>
          </a:xfrm>
          <a:prstGeom prst="rect">
            <a:avLst/>
          </a:prstGeom>
          <a:noFill/>
        </p:spPr>
        <p:txBody>
          <a:bodyPr wrap="square" rtlCol="0">
            <a:spAutoFit/>
          </a:bodyPr>
          <a:lstStyle/>
          <a:p>
            <a:pPr algn="ctr"/>
            <a:r>
              <a:rPr lang="en-GB" sz="2800" b="1" dirty="0">
                <a:solidFill>
                  <a:srgbClr val="253746"/>
                </a:solidFill>
              </a:rPr>
              <a:t>More Place Value, Addition, Subtraction </a:t>
            </a:r>
          </a:p>
          <a:p>
            <a:pPr algn="ctr"/>
            <a:r>
              <a:rPr lang="en-GB" sz="2400" b="1" dirty="0">
                <a:solidFill>
                  <a:srgbClr val="253746"/>
                </a:solidFill>
              </a:rPr>
              <a:t>Using brackets and order of operations in solving addition/subtraction problems</a:t>
            </a:r>
          </a:p>
        </p:txBody>
      </p:sp>
    </p:spTree>
    <p:extLst>
      <p:ext uri="{BB962C8B-B14F-4D97-AF65-F5344CB8AC3E}">
        <p14:creationId xmlns:p14="http://schemas.microsoft.com/office/powerpoint/2010/main" val="34991296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20</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a:t>Year 6</a:t>
            </a:r>
            <a:endParaRPr lang="en-GB" dirty="0"/>
          </a:p>
        </p:txBody>
      </p:sp>
      <p:sp>
        <p:nvSpPr>
          <p:cNvPr id="13" name="TextBox 12">
            <a:extLst>
              <a:ext uri="{FF2B5EF4-FFF2-40B4-BE49-F238E27FC236}">
                <a16:creationId xmlns:a16="http://schemas.microsoft.com/office/drawing/2014/main" id="{B69677ED-5C54-4353-B94F-C526DD00205C}"/>
              </a:ext>
            </a:extLst>
          </p:cNvPr>
          <p:cNvSpPr txBox="1"/>
          <p:nvPr/>
        </p:nvSpPr>
        <p:spPr>
          <a:xfrm>
            <a:off x="480194" y="2008800"/>
            <a:ext cx="8130503" cy="3680495"/>
          </a:xfrm>
          <a:prstGeom prst="rect">
            <a:avLst/>
          </a:prstGeom>
          <a:noFill/>
        </p:spPr>
        <p:txBody>
          <a:bodyPr wrap="square" rtlCol="0">
            <a:spAutoFit/>
          </a:bodyPr>
          <a:lstStyle/>
          <a:p>
            <a:pPr algn="ctr">
              <a:spcAft>
                <a:spcPts val="450"/>
              </a:spcAft>
              <a:buClr>
                <a:schemeClr val="accent2"/>
              </a:buClr>
            </a:pPr>
            <a:r>
              <a:rPr lang="en-US" sz="2400" b="1" dirty="0">
                <a:solidFill>
                  <a:srgbClr val="253746"/>
                </a:solidFill>
              </a:rPr>
              <a:t>Objectives</a:t>
            </a:r>
            <a:endParaRPr lang="en-GB" sz="2400" b="1" dirty="0">
              <a:solidFill>
                <a:srgbClr val="253746"/>
              </a:solidFill>
            </a:endParaRPr>
          </a:p>
          <a:p>
            <a:pPr>
              <a:buClr>
                <a:srgbClr val="EA7600"/>
              </a:buClr>
              <a:buSzPct val="120000"/>
            </a:pPr>
            <a:r>
              <a:rPr lang="en-GB" sz="2000" b="1" dirty="0">
                <a:solidFill>
                  <a:srgbClr val="253746"/>
                </a:solidFill>
              </a:rPr>
              <a:t>Day 1</a:t>
            </a:r>
          </a:p>
          <a:p>
            <a:pPr>
              <a:spcAft>
                <a:spcPts val="1000"/>
              </a:spcAft>
              <a:buClr>
                <a:srgbClr val="EA7600"/>
              </a:buClr>
              <a:buSzPct val="120000"/>
            </a:pPr>
            <a:r>
              <a:rPr lang="en-GB" sz="2000" b="1" dirty="0">
                <a:solidFill>
                  <a:schemeClr val="accent5">
                    <a:lumMod val="75000"/>
                  </a:schemeClr>
                </a:solidFill>
              </a:rPr>
              <a:t>Use knowledge of the order of operations and brackets to carry out calculations.</a:t>
            </a:r>
          </a:p>
          <a:p>
            <a:pPr>
              <a:buClr>
                <a:srgbClr val="EA7600"/>
              </a:buClr>
              <a:buSzPct val="120000"/>
            </a:pPr>
            <a:r>
              <a:rPr lang="en-GB" sz="2000" b="1" dirty="0">
                <a:solidFill>
                  <a:srgbClr val="253746"/>
                </a:solidFill>
              </a:rPr>
              <a:t>Day 2</a:t>
            </a:r>
          </a:p>
          <a:p>
            <a:pPr>
              <a:spcAft>
                <a:spcPts val="1000"/>
              </a:spcAft>
              <a:buClr>
                <a:srgbClr val="EA7600"/>
              </a:buClr>
              <a:buSzPct val="120000"/>
            </a:pPr>
            <a:r>
              <a:rPr lang="en-GB" sz="2000" b="1" dirty="0">
                <a:solidFill>
                  <a:schemeClr val="accent5">
                    <a:lumMod val="75000"/>
                  </a:schemeClr>
                </a:solidFill>
              </a:rPr>
              <a:t>Explore the order of operations using brackets, for example, 2 + 1 × 3 = 5 and (2 + 1) × 3 = 9.</a:t>
            </a:r>
          </a:p>
          <a:p>
            <a:pPr>
              <a:buClr>
                <a:srgbClr val="EA7600"/>
              </a:buClr>
              <a:buSzPct val="120000"/>
            </a:pPr>
            <a:r>
              <a:rPr lang="en-GB" sz="2000" b="1" dirty="0">
                <a:solidFill>
                  <a:srgbClr val="253746"/>
                </a:solidFill>
              </a:rPr>
              <a:t>Day 3</a:t>
            </a:r>
          </a:p>
          <a:p>
            <a:pPr>
              <a:spcAft>
                <a:spcPts val="1000"/>
              </a:spcAft>
              <a:buClr>
                <a:srgbClr val="EA7600"/>
              </a:buClr>
              <a:buSzPct val="120000"/>
            </a:pPr>
            <a:r>
              <a:rPr lang="en-GB" sz="2000" b="1" dirty="0">
                <a:solidFill>
                  <a:schemeClr val="accent5">
                    <a:lumMod val="75000"/>
                  </a:schemeClr>
                </a:solidFill>
              </a:rPr>
              <a:t>Solve multi-step word problems.                                                                         Use brackets to record the necessary calculations.</a:t>
            </a:r>
          </a:p>
        </p:txBody>
      </p:sp>
      <p:sp>
        <p:nvSpPr>
          <p:cNvPr id="15" name="TextBox 14">
            <a:extLst>
              <a:ext uri="{FF2B5EF4-FFF2-40B4-BE49-F238E27FC236}">
                <a16:creationId xmlns:a16="http://schemas.microsoft.com/office/drawing/2014/main" id="{A64F3FED-3247-4F55-BF8A-D1D9E087C650}"/>
              </a:ext>
            </a:extLst>
          </p:cNvPr>
          <p:cNvSpPr txBox="1"/>
          <p:nvPr/>
        </p:nvSpPr>
        <p:spPr>
          <a:xfrm>
            <a:off x="116680" y="16610"/>
            <a:ext cx="8938109" cy="1261884"/>
          </a:xfrm>
          <a:prstGeom prst="rect">
            <a:avLst/>
          </a:prstGeom>
          <a:noFill/>
        </p:spPr>
        <p:txBody>
          <a:bodyPr wrap="square" rtlCol="0">
            <a:spAutoFit/>
          </a:bodyPr>
          <a:lstStyle/>
          <a:p>
            <a:pPr algn="ctr"/>
            <a:r>
              <a:rPr lang="en-GB" sz="2800" b="1" dirty="0">
                <a:solidFill>
                  <a:srgbClr val="253746"/>
                </a:solidFill>
              </a:rPr>
              <a:t> More Place Value, Addition, Subtraction </a:t>
            </a:r>
          </a:p>
          <a:p>
            <a:pPr algn="ctr"/>
            <a:r>
              <a:rPr lang="en-GB" sz="2400" b="1" dirty="0">
                <a:solidFill>
                  <a:srgbClr val="253746"/>
                </a:solidFill>
              </a:rPr>
              <a:t>Using brackets and order of operations in solving addition/subtraction problems</a:t>
            </a:r>
          </a:p>
        </p:txBody>
      </p:sp>
      <p:grpSp>
        <p:nvGrpSpPr>
          <p:cNvPr id="11" name="Group 10">
            <a:extLst>
              <a:ext uri="{FF2B5EF4-FFF2-40B4-BE49-F238E27FC236}">
                <a16:creationId xmlns:a16="http://schemas.microsoft.com/office/drawing/2014/main" id="{492675F0-AEB7-4166-ADC1-94A7FF4B9CE2}"/>
              </a:ext>
            </a:extLst>
          </p:cNvPr>
          <p:cNvGrpSpPr/>
          <p:nvPr/>
        </p:nvGrpSpPr>
        <p:grpSpPr>
          <a:xfrm>
            <a:off x="1290729" y="1009642"/>
            <a:ext cx="6344904" cy="1009650"/>
            <a:chOff x="943742" y="1418496"/>
            <a:chExt cx="6344904" cy="1009650"/>
          </a:xfrm>
        </p:grpSpPr>
        <p:sp>
          <p:nvSpPr>
            <p:cNvPr id="12" name="TextBox 11">
              <a:extLst>
                <a:ext uri="{FF2B5EF4-FFF2-40B4-BE49-F238E27FC236}">
                  <a16:creationId xmlns:a16="http://schemas.microsoft.com/office/drawing/2014/main" id="{9549EE84-DF6F-4B2C-9CCE-DDA2CB78DD68}"/>
                </a:ext>
              </a:extLst>
            </p:cNvPr>
            <p:cNvSpPr txBox="1"/>
            <p:nvPr/>
          </p:nvSpPr>
          <p:spPr>
            <a:xfrm>
              <a:off x="1802246" y="1729083"/>
              <a:ext cx="5486400" cy="461665"/>
            </a:xfrm>
            <a:prstGeom prst="rect">
              <a:avLst/>
            </a:prstGeom>
            <a:noFill/>
          </p:spPr>
          <p:txBody>
            <a:bodyPr wrap="square" rtlCol="0">
              <a:spAutoFit/>
            </a:bodyPr>
            <a:lstStyle/>
            <a:p>
              <a:pPr algn="ctr"/>
              <a:r>
                <a:rPr lang="en-GB" sz="2400" b="1" dirty="0">
                  <a:solidFill>
                    <a:srgbClr val="253746"/>
                  </a:solidFill>
                </a:rPr>
                <a:t>Well Done!  You’ve completed this unit.</a:t>
              </a:r>
            </a:p>
          </p:txBody>
        </p:sp>
        <p:pic>
          <p:nvPicPr>
            <p:cNvPr id="14" name="Picture 3" descr="N:\Documents\Website\Wagtail Website\User Manuel for HT\Smiley-face.png">
              <a:extLst>
                <a:ext uri="{FF2B5EF4-FFF2-40B4-BE49-F238E27FC236}">
                  <a16:creationId xmlns:a16="http://schemas.microsoft.com/office/drawing/2014/main" id="{FEE9B402-DC2F-4E44-A651-97A0F1F827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742" y="1418496"/>
              <a:ext cx="1019175" cy="10096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44159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21</a:t>
            </a:fld>
            <a:endParaRPr lang="en-GB" dirty="0">
              <a:solidFill>
                <a:srgbClr val="EA7600"/>
              </a:solidFill>
            </a:endParaRPr>
          </a:p>
        </p:txBody>
      </p:sp>
      <p:sp>
        <p:nvSpPr>
          <p:cNvPr id="19" name="Rectangle 18">
            <a:extLst>
              <a:ext uri="{FF2B5EF4-FFF2-40B4-BE49-F238E27FC236}">
                <a16:creationId xmlns:a16="http://schemas.microsoft.com/office/drawing/2014/main" id="{15C486FE-0542-4482-AD40-87B16F714A61}"/>
              </a:ext>
            </a:extLst>
          </p:cNvPr>
          <p:cNvSpPr/>
          <p:nvPr/>
        </p:nvSpPr>
        <p:spPr>
          <a:xfrm>
            <a:off x="1732548" y="125499"/>
            <a:ext cx="5662864" cy="5923359"/>
          </a:xfrm>
          <a:prstGeom prst="rect">
            <a:avLst/>
          </a:prstGeom>
          <a:solidFill>
            <a:schemeClr val="bg1"/>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66675" algn="ctr">
              <a:spcAft>
                <a:spcPts val="600"/>
              </a:spcAft>
            </a:pPr>
            <a:r>
              <a:rPr lang="en-GB" sz="2000" b="1" dirty="0">
                <a:solidFill>
                  <a:schemeClr val="tx1"/>
                </a:solidFill>
              </a:rPr>
              <a:t>Problem solving and reasoning questions</a:t>
            </a:r>
          </a:p>
          <a:p>
            <a:pPr marL="66675">
              <a:spcAft>
                <a:spcPts val="600"/>
              </a:spcAft>
            </a:pPr>
            <a:r>
              <a:rPr lang="en-GB" dirty="0">
                <a:solidFill>
                  <a:schemeClr val="tx1"/>
                </a:solidFill>
              </a:rPr>
              <a:t>In relation to multi-part calculations, agree if these statements are true or false:</a:t>
            </a:r>
          </a:p>
          <a:p>
            <a:pPr marL="66675"/>
            <a:r>
              <a:rPr lang="en-GB" dirty="0">
                <a:solidFill>
                  <a:schemeClr val="tx1"/>
                </a:solidFill>
              </a:rPr>
              <a:t>•	We leave the part in brackets until last. </a:t>
            </a:r>
          </a:p>
          <a:p>
            <a:pPr marL="66675"/>
            <a:r>
              <a:rPr lang="en-GB" dirty="0">
                <a:solidFill>
                  <a:schemeClr val="tx1"/>
                </a:solidFill>
              </a:rPr>
              <a:t>•	It does not matter which order you do the parts of the calculation not in brackets. </a:t>
            </a:r>
          </a:p>
          <a:p>
            <a:pPr marL="66675"/>
            <a:r>
              <a:rPr lang="en-GB" dirty="0">
                <a:solidFill>
                  <a:schemeClr val="tx1"/>
                </a:solidFill>
              </a:rPr>
              <a:t>•	We should always do the easiest parts of a calculation first.</a:t>
            </a:r>
          </a:p>
          <a:p>
            <a:pPr marL="66675">
              <a:spcAft>
                <a:spcPts val="600"/>
              </a:spcAft>
            </a:pPr>
            <a:r>
              <a:rPr lang="en-GB" dirty="0">
                <a:solidFill>
                  <a:schemeClr val="tx1"/>
                </a:solidFill>
              </a:rPr>
              <a:t>•	12 + (3 x 4) gives the same answer if the brackets are removed.   </a:t>
            </a:r>
          </a:p>
          <a:p>
            <a:pPr marL="66675">
              <a:spcAft>
                <a:spcPts val="600"/>
              </a:spcAft>
            </a:pPr>
            <a:endParaRPr lang="en-GB" dirty="0">
              <a:solidFill>
                <a:schemeClr val="tx1"/>
              </a:solidFill>
            </a:endParaRPr>
          </a:p>
          <a:p>
            <a:pPr marL="66675">
              <a:spcAft>
                <a:spcPts val="600"/>
              </a:spcAft>
            </a:pPr>
            <a:r>
              <a:rPr lang="en-GB" dirty="0">
                <a:solidFill>
                  <a:schemeClr val="tx1"/>
                </a:solidFill>
              </a:rPr>
              <a:t>Put a pair of brackets in three different places in this calculation to give three different answers.</a:t>
            </a:r>
          </a:p>
          <a:p>
            <a:pPr marL="66675">
              <a:spcAft>
                <a:spcPts val="600"/>
              </a:spcAft>
            </a:pPr>
            <a:r>
              <a:rPr lang="en-GB" dirty="0">
                <a:solidFill>
                  <a:schemeClr val="tx1"/>
                </a:solidFill>
              </a:rPr>
              <a:t>4 + 5 x 12 – 7 = </a:t>
            </a:r>
          </a:p>
          <a:p>
            <a:pPr marL="66675">
              <a:spcAft>
                <a:spcPts val="600"/>
              </a:spcAft>
            </a:pPr>
            <a:endParaRPr lang="en-GB" dirty="0">
              <a:solidFill>
                <a:schemeClr val="tx1"/>
              </a:solidFill>
            </a:endParaRPr>
          </a:p>
          <a:p>
            <a:pPr marL="66675"/>
            <a:r>
              <a:rPr lang="en-GB" dirty="0">
                <a:solidFill>
                  <a:schemeClr val="tx1"/>
                </a:solidFill>
              </a:rPr>
              <a:t>Write a word problem involving the numbers 5, 6, and 12 and the answer 132. </a:t>
            </a:r>
          </a:p>
          <a:p>
            <a:pPr marL="66675">
              <a:spcAft>
                <a:spcPts val="600"/>
              </a:spcAft>
            </a:pPr>
            <a:r>
              <a:rPr lang="en-GB" dirty="0">
                <a:solidFill>
                  <a:schemeClr val="tx1"/>
                </a:solidFill>
              </a:rPr>
              <a:t>(Hint, you will need to use brackets in the final calculation.)</a:t>
            </a:r>
          </a:p>
          <a:p>
            <a:pPr marL="66675" algn="ctr">
              <a:spcAft>
                <a:spcPts val="600"/>
              </a:spcAft>
            </a:pPr>
            <a:r>
              <a:rPr lang="en-GB" sz="2000" b="1" dirty="0">
                <a:solidFill>
                  <a:schemeClr val="tx1"/>
                </a:solidFill>
              </a:rPr>
              <a:t> </a:t>
            </a:r>
          </a:p>
        </p:txBody>
      </p:sp>
      <p:sp>
        <p:nvSpPr>
          <p:cNvPr id="2" name="Footer Placeholder 1">
            <a:extLst>
              <a:ext uri="{FF2B5EF4-FFF2-40B4-BE49-F238E27FC236}">
                <a16:creationId xmlns:a16="http://schemas.microsoft.com/office/drawing/2014/main" id="{FD0714CD-286A-4438-8012-C18FA2C2F644}"/>
              </a:ext>
            </a:extLst>
          </p:cNvPr>
          <p:cNvSpPr>
            <a:spLocks noGrp="1"/>
          </p:cNvSpPr>
          <p:nvPr>
            <p:ph type="ftr" sz="quarter" idx="11"/>
          </p:nvPr>
        </p:nvSpPr>
        <p:spPr/>
        <p:txBody>
          <a:bodyPr/>
          <a:lstStyle/>
          <a:p>
            <a:pPr algn="r"/>
            <a:r>
              <a:rPr lang="en-GB"/>
              <a:t>Year 6</a:t>
            </a:r>
            <a:endParaRPr lang="en-GB" dirty="0"/>
          </a:p>
        </p:txBody>
      </p:sp>
    </p:spTree>
    <p:extLst>
      <p:ext uri="{BB962C8B-B14F-4D97-AF65-F5344CB8AC3E}">
        <p14:creationId xmlns:p14="http://schemas.microsoft.com/office/powerpoint/2010/main" val="648938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22</a:t>
            </a:fld>
            <a:endParaRPr lang="en-GB" dirty="0">
              <a:solidFill>
                <a:srgbClr val="EA7600"/>
              </a:solidFill>
            </a:endParaRPr>
          </a:p>
        </p:txBody>
      </p:sp>
      <p:sp>
        <p:nvSpPr>
          <p:cNvPr id="19" name="Rectangle 18">
            <a:extLst>
              <a:ext uri="{FF2B5EF4-FFF2-40B4-BE49-F238E27FC236}">
                <a16:creationId xmlns:a16="http://schemas.microsoft.com/office/drawing/2014/main" id="{15C486FE-0542-4482-AD40-87B16F714A61}"/>
              </a:ext>
            </a:extLst>
          </p:cNvPr>
          <p:cNvSpPr/>
          <p:nvPr/>
        </p:nvSpPr>
        <p:spPr>
          <a:xfrm>
            <a:off x="533400" y="125499"/>
            <a:ext cx="7988300" cy="5640301"/>
          </a:xfrm>
          <a:prstGeom prst="rect">
            <a:avLst/>
          </a:prstGeom>
          <a:solidFill>
            <a:schemeClr val="bg1"/>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66675" algn="ctr">
              <a:spcBef>
                <a:spcPts val="600"/>
              </a:spcBef>
              <a:spcAft>
                <a:spcPts val="600"/>
              </a:spcAft>
            </a:pPr>
            <a:r>
              <a:rPr lang="en-GB" sz="2000" b="1" dirty="0">
                <a:solidFill>
                  <a:schemeClr val="tx1"/>
                </a:solidFill>
              </a:rPr>
              <a:t>Problem solving and reasoning </a:t>
            </a:r>
            <a:r>
              <a:rPr lang="en-GB" sz="2000" b="1" dirty="0">
                <a:solidFill>
                  <a:srgbClr val="00B050"/>
                </a:solidFill>
              </a:rPr>
              <a:t>answers</a:t>
            </a:r>
          </a:p>
          <a:p>
            <a:pPr marL="66675">
              <a:spcAft>
                <a:spcPts val="600"/>
              </a:spcAft>
            </a:pPr>
            <a:endParaRPr lang="en-GB" sz="1700" dirty="0">
              <a:solidFill>
                <a:schemeClr val="tx1"/>
              </a:solidFill>
            </a:endParaRPr>
          </a:p>
          <a:p>
            <a:pPr marL="177800">
              <a:spcAft>
                <a:spcPts val="600"/>
              </a:spcAft>
            </a:pPr>
            <a:r>
              <a:rPr lang="en-GB" sz="1700" dirty="0">
                <a:solidFill>
                  <a:schemeClr val="tx1"/>
                </a:solidFill>
              </a:rPr>
              <a:t>In relation to multi-part calculations, agree if these statements are true or false:</a:t>
            </a:r>
          </a:p>
          <a:p>
            <a:pPr marL="622300" indent="-266700"/>
            <a:r>
              <a:rPr lang="en-GB" sz="1700" dirty="0">
                <a:solidFill>
                  <a:schemeClr val="tx1"/>
                </a:solidFill>
              </a:rPr>
              <a:t>•	We leave the part in brackets until last. </a:t>
            </a:r>
            <a:r>
              <a:rPr lang="en-GB"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False – should be first.</a:t>
            </a:r>
            <a:endParaRPr lang="en-GB" sz="1700" dirty="0">
              <a:solidFill>
                <a:schemeClr val="tx1"/>
              </a:solidFill>
            </a:endParaRPr>
          </a:p>
          <a:p>
            <a:pPr marL="622300" indent="-266700"/>
            <a:r>
              <a:rPr lang="en-GB" sz="1700" dirty="0">
                <a:solidFill>
                  <a:schemeClr val="tx1"/>
                </a:solidFill>
              </a:rPr>
              <a:t>•	It does not matter which order you do the parts of the calculation not in brackets. </a:t>
            </a:r>
            <a:r>
              <a:rPr lang="en-GB"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False – these is a set order which should be followed.</a:t>
            </a:r>
            <a:r>
              <a:rPr lang="en-GB" sz="1700" dirty="0">
                <a:solidFill>
                  <a:schemeClr val="tx1"/>
                </a:solidFill>
              </a:rPr>
              <a:t> </a:t>
            </a:r>
          </a:p>
          <a:p>
            <a:pPr marL="622300" indent="-266700"/>
            <a:r>
              <a:rPr lang="en-GB" sz="1700" dirty="0">
                <a:solidFill>
                  <a:schemeClr val="tx1"/>
                </a:solidFill>
              </a:rPr>
              <a:t>•	We should always do the easiest parts of a calculation first. </a:t>
            </a:r>
            <a:r>
              <a:rPr lang="en-GB"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False, see previous statement.</a:t>
            </a:r>
            <a:endParaRPr lang="en-GB" sz="1700" dirty="0">
              <a:solidFill>
                <a:schemeClr val="tx1"/>
              </a:solidFill>
            </a:endParaRPr>
          </a:p>
          <a:p>
            <a:pPr marL="622300" indent="-266700">
              <a:spcAft>
                <a:spcPts val="600"/>
              </a:spcAft>
            </a:pPr>
            <a:r>
              <a:rPr lang="en-GB" sz="1700" dirty="0">
                <a:solidFill>
                  <a:schemeClr val="tx1"/>
                </a:solidFill>
              </a:rPr>
              <a:t>•	12 + (3 x 4) gives the same answer if the brackets are removed. </a:t>
            </a:r>
            <a:r>
              <a:rPr lang="en-GB"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True, in both cases the multiplication will be done first. Compare with (12 + 3) x 4.</a:t>
            </a:r>
            <a:endParaRPr lang="en-GB" sz="1700" dirty="0">
              <a:solidFill>
                <a:schemeClr val="tx1"/>
              </a:solidFill>
            </a:endParaRPr>
          </a:p>
          <a:p>
            <a:pPr marL="177800">
              <a:spcAft>
                <a:spcPts val="600"/>
              </a:spcAft>
            </a:pPr>
            <a:endParaRPr lang="en-GB" sz="1700" dirty="0">
              <a:solidFill>
                <a:schemeClr val="tx1"/>
              </a:solidFill>
            </a:endParaRPr>
          </a:p>
          <a:p>
            <a:pPr marL="177800">
              <a:spcAft>
                <a:spcPts val="600"/>
              </a:spcAft>
            </a:pPr>
            <a:r>
              <a:rPr lang="en-GB" sz="1700" dirty="0">
                <a:solidFill>
                  <a:schemeClr val="tx1"/>
                </a:solidFill>
              </a:rPr>
              <a:t>Put a pair of brackets in three different places in this calculation to give three different answers:  4 + 5 x 12 – 7 = </a:t>
            </a:r>
          </a:p>
          <a:p>
            <a:pPr marL="177800">
              <a:spcAft>
                <a:spcPts val="600"/>
              </a:spcAft>
            </a:pPr>
            <a:r>
              <a:rPr lang="en-GB" sz="1700" dirty="0">
                <a:solidFill>
                  <a:srgbClr val="00B050"/>
                </a:solidFill>
              </a:rPr>
              <a:t>	(4 + 5) x 12 – 7 = 101 	  4 + (5 x 12) – 7 = 57   		4 + 5 x (12 – 7) =  29 </a:t>
            </a:r>
          </a:p>
          <a:p>
            <a:pPr marL="177800">
              <a:spcAft>
                <a:spcPts val="600"/>
              </a:spcAft>
            </a:pPr>
            <a:endParaRPr lang="en-GB" sz="1700" dirty="0">
              <a:solidFill>
                <a:schemeClr val="tx1"/>
              </a:solidFill>
            </a:endParaRPr>
          </a:p>
          <a:p>
            <a:pPr marL="177800"/>
            <a:r>
              <a:rPr lang="en-GB" sz="1700" dirty="0">
                <a:solidFill>
                  <a:schemeClr val="tx1"/>
                </a:solidFill>
              </a:rPr>
              <a:t>Write a word problem involving the numbers 5, 6, and 12 and the answer 132. </a:t>
            </a:r>
          </a:p>
          <a:p>
            <a:pPr marL="177800">
              <a:spcAft>
                <a:spcPts val="600"/>
              </a:spcAft>
            </a:pPr>
            <a:r>
              <a:rPr lang="en-GB" sz="1700" dirty="0">
                <a:solidFill>
                  <a:schemeClr val="tx1"/>
                </a:solidFill>
              </a:rPr>
              <a:t>(Hint, you will need to use brackets in the final calculation.) </a:t>
            </a:r>
            <a:r>
              <a:rPr lang="en-GB"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Peter has 6 sets of 12 stamps and Mary 5 sets. How many do they have altogether?  (6 + 5) x 12.</a:t>
            </a:r>
            <a:endParaRPr lang="en-GB" sz="1700" b="1" dirty="0">
              <a:solidFill>
                <a:schemeClr val="tx1"/>
              </a:solidFill>
            </a:endParaRPr>
          </a:p>
        </p:txBody>
      </p:sp>
      <p:sp>
        <p:nvSpPr>
          <p:cNvPr id="2" name="Footer Placeholder 1">
            <a:extLst>
              <a:ext uri="{FF2B5EF4-FFF2-40B4-BE49-F238E27FC236}">
                <a16:creationId xmlns:a16="http://schemas.microsoft.com/office/drawing/2014/main" id="{FD0714CD-286A-4438-8012-C18FA2C2F644}"/>
              </a:ext>
            </a:extLst>
          </p:cNvPr>
          <p:cNvSpPr>
            <a:spLocks noGrp="1"/>
          </p:cNvSpPr>
          <p:nvPr>
            <p:ph type="ftr" sz="quarter" idx="11"/>
          </p:nvPr>
        </p:nvSpPr>
        <p:spPr/>
        <p:txBody>
          <a:bodyPr/>
          <a:lstStyle/>
          <a:p>
            <a:pPr algn="r"/>
            <a:r>
              <a:rPr lang="en-GB"/>
              <a:t>Year 6</a:t>
            </a:r>
            <a:endParaRPr lang="en-GB" dirty="0"/>
          </a:p>
        </p:txBody>
      </p:sp>
    </p:spTree>
    <p:extLst>
      <p:ext uri="{BB962C8B-B14F-4D97-AF65-F5344CB8AC3E}">
        <p14:creationId xmlns:p14="http://schemas.microsoft.com/office/powerpoint/2010/main" val="1464954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3</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a:t>Year 6</a:t>
            </a:r>
            <a:endParaRPr lang="en-GB" dirty="0"/>
          </a:p>
        </p:txBody>
      </p:sp>
      <p:sp>
        <p:nvSpPr>
          <p:cNvPr id="13" name="TextBox 12">
            <a:extLst>
              <a:ext uri="{FF2B5EF4-FFF2-40B4-BE49-F238E27FC236}">
                <a16:creationId xmlns:a16="http://schemas.microsoft.com/office/drawing/2014/main" id="{B69677ED-5C54-4353-B94F-C526DD00205C}"/>
              </a:ext>
            </a:extLst>
          </p:cNvPr>
          <p:cNvSpPr txBox="1"/>
          <p:nvPr/>
        </p:nvSpPr>
        <p:spPr>
          <a:xfrm>
            <a:off x="480193" y="3375376"/>
            <a:ext cx="8130503" cy="833562"/>
          </a:xfrm>
          <a:prstGeom prst="rect">
            <a:avLst/>
          </a:prstGeom>
          <a:noFill/>
        </p:spPr>
        <p:txBody>
          <a:bodyPr wrap="square" rtlCol="0">
            <a:spAutoFit/>
          </a:bodyPr>
          <a:lstStyle/>
          <a:p>
            <a:pPr algn="ctr">
              <a:spcAft>
                <a:spcPts val="450"/>
              </a:spcAft>
              <a:buClr>
                <a:schemeClr val="accent2"/>
              </a:buClr>
            </a:pPr>
            <a:r>
              <a:rPr lang="en-GB" sz="2400" b="1" dirty="0">
                <a:solidFill>
                  <a:srgbClr val="253746"/>
                </a:solidFill>
              </a:rPr>
              <a:t>Starter</a:t>
            </a:r>
          </a:p>
          <a:p>
            <a:pPr algn="ctr">
              <a:spcAft>
                <a:spcPts val="1000"/>
              </a:spcAft>
              <a:buClr>
                <a:srgbClr val="EA7600"/>
              </a:buClr>
              <a:buSzPct val="120000"/>
            </a:pPr>
            <a:r>
              <a:rPr lang="en-GB" sz="2000" b="1" dirty="0">
                <a:solidFill>
                  <a:srgbClr val="5B9BD5">
                    <a:lumMod val="75000"/>
                  </a:srgbClr>
                </a:solidFill>
              </a:rPr>
              <a:t>Practising order of operations </a:t>
            </a:r>
            <a:endParaRPr lang="en-GB" sz="2000" b="1" dirty="0">
              <a:solidFill>
                <a:schemeClr val="accent5">
                  <a:lumMod val="75000"/>
                </a:schemeClr>
              </a:solidFill>
            </a:endParaRPr>
          </a:p>
        </p:txBody>
      </p:sp>
      <p:pic>
        <p:nvPicPr>
          <p:cNvPr id="3074" name="Picture 2" descr="N:\Documents\Website\Wagtail Website\User Manuel for HT\Alarm-clock---wake-up-your-maths-brain-FINAL.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553280" y="1432678"/>
            <a:ext cx="1984330" cy="187883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E94C4A0-793C-4320-BFA5-166DE54010D0}"/>
              </a:ext>
            </a:extLst>
          </p:cNvPr>
          <p:cNvSpPr txBox="1"/>
          <p:nvPr/>
        </p:nvSpPr>
        <p:spPr>
          <a:xfrm>
            <a:off x="116680" y="16610"/>
            <a:ext cx="8938109" cy="1261884"/>
          </a:xfrm>
          <a:prstGeom prst="rect">
            <a:avLst/>
          </a:prstGeom>
          <a:noFill/>
        </p:spPr>
        <p:txBody>
          <a:bodyPr wrap="square" rtlCol="0">
            <a:spAutoFit/>
          </a:bodyPr>
          <a:lstStyle/>
          <a:p>
            <a:pPr algn="ctr"/>
            <a:r>
              <a:rPr lang="en-GB" sz="2800" b="1" dirty="0">
                <a:solidFill>
                  <a:srgbClr val="253746"/>
                </a:solidFill>
              </a:rPr>
              <a:t> More Place Value, Addition, Subtraction </a:t>
            </a:r>
          </a:p>
          <a:p>
            <a:pPr algn="ctr"/>
            <a:r>
              <a:rPr lang="en-GB" sz="2400" b="1" dirty="0">
                <a:solidFill>
                  <a:srgbClr val="253746"/>
                </a:solidFill>
              </a:rPr>
              <a:t>Using brackets and order of operations in solving addition/subtraction problems</a:t>
            </a:r>
          </a:p>
        </p:txBody>
      </p:sp>
    </p:spTree>
    <p:extLst>
      <p:ext uri="{BB962C8B-B14F-4D97-AF65-F5344CB8AC3E}">
        <p14:creationId xmlns:p14="http://schemas.microsoft.com/office/powerpoint/2010/main" val="2731898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4</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a:t>Year 6</a:t>
            </a:r>
            <a:endParaRPr lang="en-GB" dirty="0"/>
          </a:p>
        </p:txBody>
      </p:sp>
      <p:sp>
        <p:nvSpPr>
          <p:cNvPr id="13" name="TextBox 12">
            <a:extLst>
              <a:ext uri="{FF2B5EF4-FFF2-40B4-BE49-F238E27FC236}">
                <a16:creationId xmlns:a16="http://schemas.microsoft.com/office/drawing/2014/main" id="{B69677ED-5C54-4353-B94F-C526DD00205C}"/>
              </a:ext>
            </a:extLst>
          </p:cNvPr>
          <p:cNvSpPr txBox="1"/>
          <p:nvPr/>
        </p:nvSpPr>
        <p:spPr>
          <a:xfrm>
            <a:off x="480194" y="3211519"/>
            <a:ext cx="8130503" cy="833562"/>
          </a:xfrm>
          <a:prstGeom prst="rect">
            <a:avLst/>
          </a:prstGeom>
          <a:noFill/>
        </p:spPr>
        <p:txBody>
          <a:bodyPr wrap="square" rtlCol="0">
            <a:spAutoFit/>
          </a:bodyPr>
          <a:lstStyle/>
          <a:p>
            <a:pPr algn="ctr">
              <a:spcAft>
                <a:spcPts val="450"/>
              </a:spcAft>
              <a:buClr>
                <a:schemeClr val="accent2"/>
              </a:buClr>
            </a:pPr>
            <a:r>
              <a:rPr lang="en-GB" sz="2400" b="1" dirty="0">
                <a:solidFill>
                  <a:srgbClr val="253746"/>
                </a:solidFill>
              </a:rPr>
              <a:t>Starter</a:t>
            </a:r>
          </a:p>
          <a:p>
            <a:pPr algn="ctr">
              <a:spcAft>
                <a:spcPts val="1000"/>
              </a:spcAft>
              <a:buClr>
                <a:srgbClr val="EA7600"/>
              </a:buClr>
              <a:buSzPct val="120000"/>
            </a:pPr>
            <a:r>
              <a:rPr lang="en-GB" sz="2000" b="1" dirty="0">
                <a:solidFill>
                  <a:srgbClr val="5B9BD5">
                    <a:lumMod val="75000"/>
                  </a:srgbClr>
                </a:solidFill>
              </a:rPr>
              <a:t>Mental division, answers as fractions </a:t>
            </a:r>
            <a:endParaRPr lang="en-GB" sz="2000" b="1" dirty="0">
              <a:solidFill>
                <a:schemeClr val="accent5">
                  <a:lumMod val="75000"/>
                </a:schemeClr>
              </a:solidFill>
            </a:endParaRPr>
          </a:p>
        </p:txBody>
      </p:sp>
      <p:pic>
        <p:nvPicPr>
          <p:cNvPr id="3075" name="Picture 3" descr="N:\Documents\Website\Wagtail Website\User Manuel for HT\Elephant---Remember-this-FIN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8899" y="1424203"/>
            <a:ext cx="2633091" cy="167166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024A912-A1E0-4C41-9654-1A6FD2328F9A}"/>
              </a:ext>
            </a:extLst>
          </p:cNvPr>
          <p:cNvSpPr txBox="1"/>
          <p:nvPr/>
        </p:nvSpPr>
        <p:spPr>
          <a:xfrm>
            <a:off x="116680" y="16610"/>
            <a:ext cx="8938109" cy="1261884"/>
          </a:xfrm>
          <a:prstGeom prst="rect">
            <a:avLst/>
          </a:prstGeom>
          <a:noFill/>
        </p:spPr>
        <p:txBody>
          <a:bodyPr wrap="square" rtlCol="0">
            <a:spAutoFit/>
          </a:bodyPr>
          <a:lstStyle/>
          <a:p>
            <a:pPr algn="ctr"/>
            <a:r>
              <a:rPr lang="en-GB" sz="2800" b="1" dirty="0">
                <a:solidFill>
                  <a:srgbClr val="253746"/>
                </a:solidFill>
              </a:rPr>
              <a:t> More Place Value, Addition, Subtraction </a:t>
            </a:r>
          </a:p>
          <a:p>
            <a:pPr algn="ctr"/>
            <a:r>
              <a:rPr lang="en-GB" sz="2400" b="1" dirty="0">
                <a:solidFill>
                  <a:srgbClr val="253746"/>
                </a:solidFill>
              </a:rPr>
              <a:t>Using brackets and order of operations in solving addition/subtraction problems</a:t>
            </a:r>
          </a:p>
        </p:txBody>
      </p:sp>
    </p:spTree>
    <p:extLst>
      <p:ext uri="{BB962C8B-B14F-4D97-AF65-F5344CB8AC3E}">
        <p14:creationId xmlns:p14="http://schemas.microsoft.com/office/powerpoint/2010/main" val="1006008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6</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B69677ED-5C54-4353-B94F-C526DD00205C}"/>
              </a:ext>
            </a:extLst>
          </p:cNvPr>
          <p:cNvSpPr txBox="1"/>
          <p:nvPr/>
        </p:nvSpPr>
        <p:spPr>
          <a:xfrm>
            <a:off x="480194" y="3211519"/>
            <a:ext cx="8130503" cy="83356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450"/>
              </a:spcAft>
              <a:buClr>
                <a:srgbClr val="ED7D31"/>
              </a:buClr>
              <a:buSzTx/>
              <a:buFontTx/>
              <a:buNone/>
              <a:tabLst/>
              <a:defRPr/>
            </a:pPr>
            <a:r>
              <a:rPr kumimoji="0" lang="en-GB" sz="2400" b="1" i="0" u="none" strike="noStrike" kern="1200" cap="none" spc="0" normalizeH="0" baseline="0" noProof="0" dirty="0">
                <a:ln>
                  <a:noFill/>
                </a:ln>
                <a:solidFill>
                  <a:srgbClr val="253746"/>
                </a:solidFill>
                <a:effectLst/>
                <a:uLnTx/>
                <a:uFillTx/>
                <a:latin typeface="Calibri" panose="020F0502020204030204"/>
                <a:ea typeface="+mn-ea"/>
                <a:cs typeface="+mn-cs"/>
              </a:rPr>
              <a:t>Starter</a:t>
            </a:r>
          </a:p>
          <a:p>
            <a:pPr lvl="0" algn="ctr">
              <a:spcAft>
                <a:spcPts val="1000"/>
              </a:spcAft>
              <a:buClr>
                <a:srgbClr val="EA7600"/>
              </a:buClr>
              <a:buSzPct val="120000"/>
            </a:pPr>
            <a:r>
              <a:rPr lang="en-GB" sz="2000" b="1" dirty="0">
                <a:solidFill>
                  <a:srgbClr val="5B9BD5">
                    <a:lumMod val="75000"/>
                  </a:srgbClr>
                </a:solidFill>
              </a:rPr>
              <a:t>Find intervals using 24-hour clock </a:t>
            </a:r>
            <a:endPar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endParaRPr>
          </a:p>
        </p:txBody>
      </p:sp>
      <p:pic>
        <p:nvPicPr>
          <p:cNvPr id="3075" name="Picture 3" descr="N:\Documents\Website\Wagtail Website\User Manuel for HT\Elephant---Remember-this-FIN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8899" y="1424203"/>
            <a:ext cx="2633091" cy="167166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024A912-A1E0-4C41-9654-1A6FD2328F9A}"/>
              </a:ext>
            </a:extLst>
          </p:cNvPr>
          <p:cNvSpPr txBox="1"/>
          <p:nvPr/>
        </p:nvSpPr>
        <p:spPr>
          <a:xfrm>
            <a:off x="116680" y="16610"/>
            <a:ext cx="8938109" cy="1261884"/>
          </a:xfrm>
          <a:prstGeom prst="rect">
            <a:avLst/>
          </a:prstGeom>
          <a:noFill/>
        </p:spPr>
        <p:txBody>
          <a:bodyPr wrap="square" rtlCol="0">
            <a:spAutoFit/>
          </a:bodyPr>
          <a:lstStyle/>
          <a:p>
            <a:pPr lvl="0" algn="ctr">
              <a:defRPr/>
            </a:pPr>
            <a:r>
              <a:rPr kumimoji="0" lang="en-GB" sz="2800" b="1" i="0" u="none" strike="noStrike" kern="1200" cap="none" spc="0" normalizeH="0" baseline="0" noProof="0" dirty="0">
                <a:ln>
                  <a:noFill/>
                </a:ln>
                <a:solidFill>
                  <a:srgbClr val="253746"/>
                </a:solidFill>
                <a:effectLst/>
                <a:uLnTx/>
                <a:uFillTx/>
                <a:latin typeface="Calibri" panose="020F0502020204030204"/>
                <a:ea typeface="+mn-ea"/>
                <a:cs typeface="+mn-cs"/>
              </a:rPr>
              <a:t> </a:t>
            </a:r>
            <a:r>
              <a:rPr lang="en-GB" sz="2800" b="1" dirty="0">
                <a:solidFill>
                  <a:srgbClr val="253746"/>
                </a:solidFill>
              </a:rPr>
              <a:t>More </a:t>
            </a:r>
            <a:r>
              <a:rPr kumimoji="0" lang="en-GB" sz="2800" b="1" i="0" u="none" strike="noStrike" kern="1200" cap="none" spc="0" normalizeH="0" baseline="0" noProof="0" dirty="0">
                <a:ln>
                  <a:noFill/>
                </a:ln>
                <a:solidFill>
                  <a:srgbClr val="253746"/>
                </a:solidFill>
                <a:effectLst/>
                <a:uLnTx/>
                <a:uFillTx/>
                <a:latin typeface="Calibri" panose="020F0502020204030204"/>
                <a:ea typeface="+mn-ea"/>
                <a:cs typeface="+mn-cs"/>
              </a:rPr>
              <a:t>Place Value, Addition, Subtraction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253746"/>
                </a:solidFill>
                <a:effectLst/>
                <a:uLnTx/>
                <a:uFillTx/>
                <a:latin typeface="Calibri" panose="020F0502020204030204"/>
                <a:ea typeface="+mn-ea"/>
                <a:cs typeface="+mn-cs"/>
              </a:rPr>
              <a:t>Using brackets and order of operations in solving addition/subtraction problems</a:t>
            </a:r>
          </a:p>
        </p:txBody>
      </p:sp>
    </p:spTree>
    <p:extLst>
      <p:ext uri="{BB962C8B-B14F-4D97-AF65-F5344CB8AC3E}">
        <p14:creationId xmlns:p14="http://schemas.microsoft.com/office/powerpoint/2010/main" val="2379813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6</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a:t>Year 6</a:t>
            </a:r>
            <a:endParaRPr lang="en-GB" dirty="0"/>
          </a:p>
        </p:txBody>
      </p:sp>
      <p:sp>
        <p:nvSpPr>
          <p:cNvPr id="13" name="TextBox 12">
            <a:extLst>
              <a:ext uri="{FF2B5EF4-FFF2-40B4-BE49-F238E27FC236}">
                <a16:creationId xmlns:a16="http://schemas.microsoft.com/office/drawing/2014/main" id="{B69677ED-5C54-4353-B94F-C526DD00205C}"/>
              </a:ext>
            </a:extLst>
          </p:cNvPr>
          <p:cNvSpPr txBox="1"/>
          <p:nvPr/>
        </p:nvSpPr>
        <p:spPr>
          <a:xfrm>
            <a:off x="480194" y="1743331"/>
            <a:ext cx="8130503" cy="1449115"/>
          </a:xfrm>
          <a:prstGeom prst="rect">
            <a:avLst/>
          </a:prstGeom>
          <a:noFill/>
        </p:spPr>
        <p:txBody>
          <a:bodyPr wrap="square" rtlCol="0">
            <a:spAutoFit/>
          </a:bodyPr>
          <a:lstStyle/>
          <a:p>
            <a:pPr algn="ctr">
              <a:spcAft>
                <a:spcPts val="450"/>
              </a:spcAft>
              <a:buClr>
                <a:schemeClr val="accent2"/>
              </a:buClr>
            </a:pPr>
            <a:r>
              <a:rPr lang="en-US" sz="2400" b="1" dirty="0">
                <a:solidFill>
                  <a:srgbClr val="253746"/>
                </a:solidFill>
              </a:rPr>
              <a:t>Objectives</a:t>
            </a:r>
            <a:endParaRPr lang="en-GB" sz="2400" b="1" dirty="0">
              <a:solidFill>
                <a:srgbClr val="253746"/>
              </a:solidFill>
            </a:endParaRPr>
          </a:p>
          <a:p>
            <a:pPr>
              <a:buClr>
                <a:srgbClr val="EA7600"/>
              </a:buClr>
              <a:buSzPct val="120000"/>
            </a:pPr>
            <a:r>
              <a:rPr lang="en-GB" sz="2000" b="1" dirty="0">
                <a:solidFill>
                  <a:srgbClr val="253746"/>
                </a:solidFill>
              </a:rPr>
              <a:t>Day 1</a:t>
            </a:r>
          </a:p>
          <a:p>
            <a:pPr>
              <a:spcAft>
                <a:spcPts val="1000"/>
              </a:spcAft>
              <a:buClr>
                <a:srgbClr val="EA7600"/>
              </a:buClr>
              <a:buSzPct val="120000"/>
            </a:pPr>
            <a:r>
              <a:rPr lang="en-GB" sz="2000" b="1" dirty="0">
                <a:solidFill>
                  <a:schemeClr val="accent5">
                    <a:lumMod val="75000"/>
                  </a:schemeClr>
                </a:solidFill>
              </a:rPr>
              <a:t>Use knowledge of the order of operations and brackets to carry out calculations.</a:t>
            </a:r>
          </a:p>
        </p:txBody>
      </p:sp>
      <p:sp>
        <p:nvSpPr>
          <p:cNvPr id="15" name="TextBox 14">
            <a:extLst>
              <a:ext uri="{FF2B5EF4-FFF2-40B4-BE49-F238E27FC236}">
                <a16:creationId xmlns:a16="http://schemas.microsoft.com/office/drawing/2014/main" id="{A64F3FED-3247-4F55-BF8A-D1D9E087C650}"/>
              </a:ext>
            </a:extLst>
          </p:cNvPr>
          <p:cNvSpPr txBox="1"/>
          <p:nvPr/>
        </p:nvSpPr>
        <p:spPr>
          <a:xfrm>
            <a:off x="116680" y="16610"/>
            <a:ext cx="8938109" cy="1261884"/>
          </a:xfrm>
          <a:prstGeom prst="rect">
            <a:avLst/>
          </a:prstGeom>
          <a:noFill/>
        </p:spPr>
        <p:txBody>
          <a:bodyPr wrap="square" rtlCol="0">
            <a:spAutoFit/>
          </a:bodyPr>
          <a:lstStyle/>
          <a:p>
            <a:pPr algn="ctr"/>
            <a:r>
              <a:rPr lang="en-GB" sz="2800" b="1" dirty="0">
                <a:solidFill>
                  <a:srgbClr val="253746"/>
                </a:solidFill>
              </a:rPr>
              <a:t> More Place Value, Addition, Subtraction </a:t>
            </a:r>
          </a:p>
          <a:p>
            <a:pPr algn="ctr"/>
            <a:r>
              <a:rPr lang="en-GB" sz="2400" b="1" dirty="0">
                <a:solidFill>
                  <a:srgbClr val="253746"/>
                </a:solidFill>
              </a:rPr>
              <a:t>Using brackets and order of operations in solving addition/subtraction problems</a:t>
            </a:r>
          </a:p>
        </p:txBody>
      </p:sp>
    </p:spTree>
    <p:extLst>
      <p:ext uri="{BB962C8B-B14F-4D97-AF65-F5344CB8AC3E}">
        <p14:creationId xmlns:p14="http://schemas.microsoft.com/office/powerpoint/2010/main" val="2406188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7</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707886"/>
          </a:xfrm>
          <a:prstGeom prst="rect">
            <a:avLst/>
          </a:prstGeom>
          <a:noFill/>
        </p:spPr>
        <p:txBody>
          <a:bodyPr wrap="square" rtlCol="0">
            <a:spAutoFit/>
          </a:bodyPr>
          <a:lstStyle/>
          <a:p>
            <a:pPr lvl="0">
              <a:buClr>
                <a:srgbClr val="EA7600"/>
              </a:buClr>
              <a:buSzPct val="120000"/>
            </a:pPr>
            <a:r>
              <a:rPr lang="en-GB" sz="2000" b="1" dirty="0">
                <a:solidFill>
                  <a:srgbClr val="253746"/>
                </a:solidFill>
              </a:rPr>
              <a:t>Day 1: </a:t>
            </a:r>
            <a:r>
              <a:rPr lang="en-GB" sz="2000" b="1" dirty="0">
                <a:solidFill>
                  <a:srgbClr val="5B9BD5">
                    <a:lumMod val="75000"/>
                  </a:srgbClr>
                </a:solidFill>
              </a:rPr>
              <a:t>Use knowledge of the order of operations and brackets to carry out calculations.</a:t>
            </a:r>
          </a:p>
        </p:txBody>
      </p:sp>
      <p:grpSp>
        <p:nvGrpSpPr>
          <p:cNvPr id="5" name="Group 4">
            <a:extLst>
              <a:ext uri="{FF2B5EF4-FFF2-40B4-BE49-F238E27FC236}">
                <a16:creationId xmlns:a16="http://schemas.microsoft.com/office/drawing/2014/main" id="{184B64C2-AED3-4B0A-9FC3-4D460947909E}"/>
              </a:ext>
            </a:extLst>
          </p:cNvPr>
          <p:cNvGrpSpPr/>
          <p:nvPr/>
        </p:nvGrpSpPr>
        <p:grpSpPr>
          <a:xfrm>
            <a:off x="4958516" y="2052920"/>
            <a:ext cx="3236755" cy="911367"/>
            <a:chOff x="2907774" y="2556892"/>
            <a:chExt cx="3236755" cy="911367"/>
          </a:xfrm>
        </p:grpSpPr>
        <p:sp>
          <p:nvSpPr>
            <p:cNvPr id="6" name="Speech Bubble: Rectangle with Corners Rounded 5">
              <a:extLst>
                <a:ext uri="{FF2B5EF4-FFF2-40B4-BE49-F238E27FC236}">
                  <a16:creationId xmlns:a16="http://schemas.microsoft.com/office/drawing/2014/main" id="{8E57366B-B586-4165-9E62-88CED52F0A3C}"/>
                </a:ext>
              </a:extLst>
            </p:cNvPr>
            <p:cNvSpPr/>
            <p:nvPr/>
          </p:nvSpPr>
          <p:spPr>
            <a:xfrm>
              <a:off x="2907774" y="2556892"/>
              <a:ext cx="2925061" cy="911367"/>
            </a:xfrm>
            <a:prstGeom prst="wedgeRoundRectCallout">
              <a:avLst>
                <a:gd name="adj1" fmla="val -41086"/>
                <a:gd name="adj2" fmla="val -92975"/>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Half of the class to work out the calculation working from right to left.</a:t>
              </a:r>
            </a:p>
          </p:txBody>
        </p:sp>
        <p:pic>
          <p:nvPicPr>
            <p:cNvPr id="7" name="Picture 2">
              <a:extLst>
                <a:ext uri="{FF2B5EF4-FFF2-40B4-BE49-F238E27FC236}">
                  <a16:creationId xmlns:a16="http://schemas.microsoft.com/office/drawing/2014/main" id="{7479BA31-238C-4B9E-9ACB-6FA1B1290CE6}"/>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521140"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 7">
            <a:extLst>
              <a:ext uri="{FF2B5EF4-FFF2-40B4-BE49-F238E27FC236}">
                <a16:creationId xmlns:a16="http://schemas.microsoft.com/office/drawing/2014/main" id="{42F84EEF-BC33-46D4-9CBE-B2CDBAD712EC}"/>
              </a:ext>
            </a:extLst>
          </p:cNvPr>
          <p:cNvGrpSpPr/>
          <p:nvPr/>
        </p:nvGrpSpPr>
        <p:grpSpPr>
          <a:xfrm>
            <a:off x="948731" y="2100466"/>
            <a:ext cx="3236755" cy="911367"/>
            <a:chOff x="2907774" y="2556892"/>
            <a:chExt cx="3236755" cy="911367"/>
          </a:xfrm>
        </p:grpSpPr>
        <p:sp>
          <p:nvSpPr>
            <p:cNvPr id="9" name="Speech Bubble: Rectangle with Corners Rounded 8">
              <a:extLst>
                <a:ext uri="{FF2B5EF4-FFF2-40B4-BE49-F238E27FC236}">
                  <a16:creationId xmlns:a16="http://schemas.microsoft.com/office/drawing/2014/main" id="{2FFCBD06-BF92-4F18-B9AE-0A2ED152657D}"/>
                </a:ext>
              </a:extLst>
            </p:cNvPr>
            <p:cNvSpPr/>
            <p:nvPr/>
          </p:nvSpPr>
          <p:spPr>
            <a:xfrm>
              <a:off x="2907774" y="2556892"/>
              <a:ext cx="2925061" cy="911367"/>
            </a:xfrm>
            <a:prstGeom prst="wedgeRoundRectCallout">
              <a:avLst>
                <a:gd name="adj1" fmla="val 46788"/>
                <a:gd name="adj2" fmla="val -107711"/>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Half of the class to work out the calculation working from left to right.</a:t>
              </a:r>
              <a:endParaRPr kumimoji="0" lang="en-GB" sz="16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1" name="Picture 2">
              <a:extLst>
                <a:ext uri="{FF2B5EF4-FFF2-40B4-BE49-F238E27FC236}">
                  <a16:creationId xmlns:a16="http://schemas.microsoft.com/office/drawing/2014/main" id="{A1E12C8E-0D61-4E23-B800-5A9F19E8BB44}"/>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521140"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Rectangle 12">
            <a:extLst>
              <a:ext uri="{FF2B5EF4-FFF2-40B4-BE49-F238E27FC236}">
                <a16:creationId xmlns:a16="http://schemas.microsoft.com/office/drawing/2014/main" id="{6FA4C348-DA96-4EC6-925A-73C9AE5722E4}"/>
              </a:ext>
            </a:extLst>
          </p:cNvPr>
          <p:cNvSpPr/>
          <p:nvPr/>
        </p:nvSpPr>
        <p:spPr>
          <a:xfrm>
            <a:off x="3704205" y="1068693"/>
            <a:ext cx="1601721" cy="523220"/>
          </a:xfrm>
          <a:prstGeom prst="rect">
            <a:avLst/>
          </a:prstGeom>
        </p:spPr>
        <p:txBody>
          <a:bodyPr wrap="none">
            <a:spAutoFit/>
          </a:bodyPr>
          <a:lstStyle/>
          <a:p>
            <a:r>
              <a:rPr lang="en-GB" sz="2800" b="1" dirty="0">
                <a:solidFill>
                  <a:schemeClr val="accent1"/>
                </a:solidFill>
              </a:rPr>
              <a:t>4 + 3 × 12</a:t>
            </a:r>
          </a:p>
        </p:txBody>
      </p:sp>
      <p:sp>
        <p:nvSpPr>
          <p:cNvPr id="14" name="Rectangle 13">
            <a:extLst>
              <a:ext uri="{FF2B5EF4-FFF2-40B4-BE49-F238E27FC236}">
                <a16:creationId xmlns:a16="http://schemas.microsoft.com/office/drawing/2014/main" id="{39BFB3F2-01FE-4182-9343-A560885BF8C2}"/>
              </a:ext>
            </a:extLst>
          </p:cNvPr>
          <p:cNvSpPr/>
          <p:nvPr/>
        </p:nvSpPr>
        <p:spPr>
          <a:xfrm>
            <a:off x="2136186" y="2947880"/>
            <a:ext cx="550151" cy="523220"/>
          </a:xfrm>
          <a:prstGeom prst="rect">
            <a:avLst/>
          </a:prstGeom>
        </p:spPr>
        <p:txBody>
          <a:bodyPr wrap="none">
            <a:spAutoFit/>
          </a:bodyPr>
          <a:lstStyle/>
          <a:p>
            <a:r>
              <a:rPr lang="en-GB" sz="2800" b="1" dirty="0">
                <a:solidFill>
                  <a:srgbClr val="C00000"/>
                </a:solidFill>
              </a:rPr>
              <a:t>84</a:t>
            </a:r>
          </a:p>
        </p:txBody>
      </p:sp>
      <p:sp>
        <p:nvSpPr>
          <p:cNvPr id="15" name="Rectangle 14">
            <a:extLst>
              <a:ext uri="{FF2B5EF4-FFF2-40B4-BE49-F238E27FC236}">
                <a16:creationId xmlns:a16="http://schemas.microsoft.com/office/drawing/2014/main" id="{9D5B9459-EA0F-4693-B67C-070EF67FD77D}"/>
              </a:ext>
            </a:extLst>
          </p:cNvPr>
          <p:cNvSpPr/>
          <p:nvPr/>
        </p:nvSpPr>
        <p:spPr>
          <a:xfrm>
            <a:off x="6182589" y="2930900"/>
            <a:ext cx="550151" cy="523220"/>
          </a:xfrm>
          <a:prstGeom prst="rect">
            <a:avLst/>
          </a:prstGeom>
        </p:spPr>
        <p:txBody>
          <a:bodyPr wrap="none">
            <a:spAutoFit/>
          </a:bodyPr>
          <a:lstStyle/>
          <a:p>
            <a:r>
              <a:rPr lang="en-GB" sz="2800" b="1" dirty="0">
                <a:solidFill>
                  <a:srgbClr val="C00000"/>
                </a:solidFill>
              </a:rPr>
              <a:t>40</a:t>
            </a:r>
          </a:p>
        </p:txBody>
      </p:sp>
      <p:sp>
        <p:nvSpPr>
          <p:cNvPr id="16" name="Speech Bubble: Rectangle with Corners Rounded 15">
            <a:extLst>
              <a:ext uri="{FF2B5EF4-FFF2-40B4-BE49-F238E27FC236}">
                <a16:creationId xmlns:a16="http://schemas.microsoft.com/office/drawing/2014/main" id="{780F8650-6576-464F-97B8-C10C48807010}"/>
              </a:ext>
            </a:extLst>
          </p:cNvPr>
          <p:cNvSpPr/>
          <p:nvPr/>
        </p:nvSpPr>
        <p:spPr>
          <a:xfrm>
            <a:off x="749942" y="3890160"/>
            <a:ext cx="3361842" cy="1343408"/>
          </a:xfrm>
          <a:prstGeom prst="wedgeRoundRectCallout">
            <a:avLst>
              <a:gd name="adj1" fmla="val 49603"/>
              <a:gd name="adj2" fmla="val -106750"/>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This clearly isn't helpful! </a:t>
            </a:r>
          </a:p>
          <a:p>
            <a:pPr lvl="0" algn="ctr">
              <a:defRPr/>
            </a:pPr>
            <a:r>
              <a:rPr lang="en-GB" sz="1600" b="1" dirty="0">
                <a:solidFill>
                  <a:srgbClr val="253746"/>
                </a:solidFill>
              </a:rPr>
              <a:t>So we have a rule in maths: </a:t>
            </a:r>
            <a:r>
              <a:rPr lang="en-GB" sz="1600" b="1" u="sng" dirty="0">
                <a:solidFill>
                  <a:srgbClr val="253746"/>
                </a:solidFill>
              </a:rPr>
              <a:t>multiplication and division should be done first</a:t>
            </a:r>
            <a:r>
              <a:rPr lang="en-GB" sz="1600" b="1" dirty="0">
                <a:solidFill>
                  <a:srgbClr val="253746"/>
                </a:solidFill>
              </a:rPr>
              <a:t> in a calculation before addition and subtraction. </a:t>
            </a:r>
          </a:p>
        </p:txBody>
      </p:sp>
      <p:sp>
        <p:nvSpPr>
          <p:cNvPr id="17" name="Speech Bubble: Rectangle with Corners Rounded 16">
            <a:extLst>
              <a:ext uri="{FF2B5EF4-FFF2-40B4-BE49-F238E27FC236}">
                <a16:creationId xmlns:a16="http://schemas.microsoft.com/office/drawing/2014/main" id="{7B0737BC-BC6A-4E8C-BC4F-8BAEDF89CA41}"/>
              </a:ext>
            </a:extLst>
          </p:cNvPr>
          <p:cNvSpPr/>
          <p:nvPr/>
        </p:nvSpPr>
        <p:spPr>
          <a:xfrm>
            <a:off x="5051819" y="3918403"/>
            <a:ext cx="3361842" cy="1343408"/>
          </a:xfrm>
          <a:prstGeom prst="wedgeRoundRectCallout">
            <a:avLst>
              <a:gd name="adj1" fmla="val -70449"/>
              <a:gd name="adj2" fmla="val -9800"/>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If we want the addition or subtraction to be done first we need to add </a:t>
            </a:r>
            <a:r>
              <a:rPr lang="en-GB" sz="1600" b="1" u="sng" dirty="0">
                <a:solidFill>
                  <a:srgbClr val="253746"/>
                </a:solidFill>
              </a:rPr>
              <a:t>brackets</a:t>
            </a:r>
            <a:r>
              <a:rPr lang="en-GB" sz="1600" b="1" dirty="0">
                <a:solidFill>
                  <a:srgbClr val="253746"/>
                </a:solidFill>
              </a:rPr>
              <a:t>, because brackets are always worked out before anything else: (4 + 3) × 12. </a:t>
            </a:r>
          </a:p>
        </p:txBody>
      </p:sp>
    </p:spTree>
    <p:extLst>
      <p:ext uri="{BB962C8B-B14F-4D97-AF65-F5344CB8AC3E}">
        <p14:creationId xmlns:p14="http://schemas.microsoft.com/office/powerpoint/2010/main" val="22718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50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6</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1: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Use knowledge of the order of operations and brackets to carry out calculations.</a:t>
            </a:r>
          </a:p>
        </p:txBody>
      </p:sp>
      <p:grpSp>
        <p:nvGrpSpPr>
          <p:cNvPr id="5" name="Group 4">
            <a:extLst>
              <a:ext uri="{FF2B5EF4-FFF2-40B4-BE49-F238E27FC236}">
                <a16:creationId xmlns:a16="http://schemas.microsoft.com/office/drawing/2014/main" id="{36A96A90-D3ED-4DAA-95A2-7E39E7BB7A19}"/>
              </a:ext>
            </a:extLst>
          </p:cNvPr>
          <p:cNvGrpSpPr/>
          <p:nvPr/>
        </p:nvGrpSpPr>
        <p:grpSpPr>
          <a:xfrm>
            <a:off x="4958516" y="1781992"/>
            <a:ext cx="3236755" cy="911367"/>
            <a:chOff x="2907774" y="2556892"/>
            <a:chExt cx="3236755" cy="911367"/>
          </a:xfrm>
        </p:grpSpPr>
        <p:sp>
          <p:nvSpPr>
            <p:cNvPr id="6" name="Speech Bubble: Rectangle with Corners Rounded 5">
              <a:extLst>
                <a:ext uri="{FF2B5EF4-FFF2-40B4-BE49-F238E27FC236}">
                  <a16:creationId xmlns:a16="http://schemas.microsoft.com/office/drawing/2014/main" id="{C0635EA5-E595-4952-BC27-630F7A2D96D2}"/>
                </a:ext>
              </a:extLst>
            </p:cNvPr>
            <p:cNvSpPr/>
            <p:nvPr/>
          </p:nvSpPr>
          <p:spPr>
            <a:xfrm>
              <a:off x="2907774" y="2556892"/>
              <a:ext cx="2925061" cy="911367"/>
            </a:xfrm>
            <a:prstGeom prst="wedgeRoundRectCallout">
              <a:avLst>
                <a:gd name="adj1" fmla="val -45138"/>
                <a:gd name="adj2" fmla="val -96691"/>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Half of the class to work out the calculation working from right to left.</a:t>
              </a:r>
            </a:p>
          </p:txBody>
        </p:sp>
        <p:pic>
          <p:nvPicPr>
            <p:cNvPr id="7" name="Picture 2">
              <a:extLst>
                <a:ext uri="{FF2B5EF4-FFF2-40B4-BE49-F238E27FC236}">
                  <a16:creationId xmlns:a16="http://schemas.microsoft.com/office/drawing/2014/main" id="{8542A8C0-0D08-4119-B3FB-41575AA8C1B7}"/>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521140"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 7">
            <a:extLst>
              <a:ext uri="{FF2B5EF4-FFF2-40B4-BE49-F238E27FC236}">
                <a16:creationId xmlns:a16="http://schemas.microsoft.com/office/drawing/2014/main" id="{0033CED2-EBF7-4175-A9B2-9582831278A8}"/>
              </a:ext>
            </a:extLst>
          </p:cNvPr>
          <p:cNvGrpSpPr/>
          <p:nvPr/>
        </p:nvGrpSpPr>
        <p:grpSpPr>
          <a:xfrm>
            <a:off x="948731" y="1829538"/>
            <a:ext cx="3236755" cy="911367"/>
            <a:chOff x="2907774" y="2556892"/>
            <a:chExt cx="3236755" cy="911367"/>
          </a:xfrm>
        </p:grpSpPr>
        <p:sp>
          <p:nvSpPr>
            <p:cNvPr id="9" name="Speech Bubble: Rectangle with Corners Rounded 8">
              <a:extLst>
                <a:ext uri="{FF2B5EF4-FFF2-40B4-BE49-F238E27FC236}">
                  <a16:creationId xmlns:a16="http://schemas.microsoft.com/office/drawing/2014/main" id="{AE59532C-EB17-438B-B900-E034E40098C4}"/>
                </a:ext>
              </a:extLst>
            </p:cNvPr>
            <p:cNvSpPr/>
            <p:nvPr/>
          </p:nvSpPr>
          <p:spPr>
            <a:xfrm>
              <a:off x="2907774" y="2556892"/>
              <a:ext cx="2925061" cy="911367"/>
            </a:xfrm>
            <a:prstGeom prst="wedgeRoundRectCallout">
              <a:avLst>
                <a:gd name="adj1" fmla="val 43315"/>
                <a:gd name="adj2" fmla="val -103995"/>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Half of the class to work out the calculation working from left to right.</a:t>
              </a:r>
              <a:endParaRPr kumimoji="0" lang="en-GB" sz="16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1" name="Picture 2">
              <a:extLst>
                <a:ext uri="{FF2B5EF4-FFF2-40B4-BE49-F238E27FC236}">
                  <a16:creationId xmlns:a16="http://schemas.microsoft.com/office/drawing/2014/main" id="{982FA060-BB5B-4A6C-AFC5-6DF592EDD74E}"/>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521140"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Rectangle 12">
            <a:extLst>
              <a:ext uri="{FF2B5EF4-FFF2-40B4-BE49-F238E27FC236}">
                <a16:creationId xmlns:a16="http://schemas.microsoft.com/office/drawing/2014/main" id="{EDB8765A-5662-4E6D-BDD0-B77A29CAF380}"/>
              </a:ext>
            </a:extLst>
          </p:cNvPr>
          <p:cNvSpPr/>
          <p:nvPr/>
        </p:nvSpPr>
        <p:spPr>
          <a:xfrm>
            <a:off x="3704205" y="797765"/>
            <a:ext cx="1418978" cy="523220"/>
          </a:xfrm>
          <a:prstGeom prst="rect">
            <a:avLst/>
          </a:prstGeom>
        </p:spPr>
        <p:txBody>
          <a:bodyPr wrap="none">
            <a:spAutoFit/>
          </a:bodyPr>
          <a:lstStyle/>
          <a:p>
            <a:r>
              <a:rPr lang="en-GB" sz="2800" b="1" dirty="0">
                <a:solidFill>
                  <a:schemeClr val="accent1"/>
                </a:solidFill>
              </a:rPr>
              <a:t>6 × 8 ÷ 4</a:t>
            </a:r>
          </a:p>
        </p:txBody>
      </p:sp>
      <p:sp>
        <p:nvSpPr>
          <p:cNvPr id="14" name="Rectangle 13">
            <a:extLst>
              <a:ext uri="{FF2B5EF4-FFF2-40B4-BE49-F238E27FC236}">
                <a16:creationId xmlns:a16="http://schemas.microsoft.com/office/drawing/2014/main" id="{ED32910E-29EA-4579-A741-B02E55CAA035}"/>
              </a:ext>
            </a:extLst>
          </p:cNvPr>
          <p:cNvSpPr/>
          <p:nvPr/>
        </p:nvSpPr>
        <p:spPr>
          <a:xfrm>
            <a:off x="2136185" y="2689992"/>
            <a:ext cx="550151" cy="523220"/>
          </a:xfrm>
          <a:prstGeom prst="rect">
            <a:avLst/>
          </a:prstGeom>
        </p:spPr>
        <p:txBody>
          <a:bodyPr wrap="none">
            <a:spAutoFit/>
          </a:bodyPr>
          <a:lstStyle/>
          <a:p>
            <a:r>
              <a:rPr lang="en-GB" sz="2800" b="1" dirty="0">
                <a:solidFill>
                  <a:srgbClr val="C00000"/>
                </a:solidFill>
              </a:rPr>
              <a:t>12</a:t>
            </a:r>
          </a:p>
        </p:txBody>
      </p:sp>
      <p:sp>
        <p:nvSpPr>
          <p:cNvPr id="15" name="Rectangle 14">
            <a:extLst>
              <a:ext uri="{FF2B5EF4-FFF2-40B4-BE49-F238E27FC236}">
                <a16:creationId xmlns:a16="http://schemas.microsoft.com/office/drawing/2014/main" id="{294D11BD-DB47-4FFB-A532-0A6348DECEDF}"/>
              </a:ext>
            </a:extLst>
          </p:cNvPr>
          <p:cNvSpPr/>
          <p:nvPr/>
        </p:nvSpPr>
        <p:spPr>
          <a:xfrm>
            <a:off x="6322636" y="2687324"/>
            <a:ext cx="550151" cy="523220"/>
          </a:xfrm>
          <a:prstGeom prst="rect">
            <a:avLst/>
          </a:prstGeom>
        </p:spPr>
        <p:txBody>
          <a:bodyPr wrap="none">
            <a:spAutoFit/>
          </a:bodyPr>
          <a:lstStyle/>
          <a:p>
            <a:r>
              <a:rPr lang="en-GB" sz="2800" b="1" dirty="0">
                <a:solidFill>
                  <a:srgbClr val="C00000"/>
                </a:solidFill>
              </a:rPr>
              <a:t>12</a:t>
            </a:r>
          </a:p>
        </p:txBody>
      </p:sp>
      <p:sp>
        <p:nvSpPr>
          <p:cNvPr id="16" name="Speech Bubble: Rectangle with Corners Rounded 15">
            <a:extLst>
              <a:ext uri="{FF2B5EF4-FFF2-40B4-BE49-F238E27FC236}">
                <a16:creationId xmlns:a16="http://schemas.microsoft.com/office/drawing/2014/main" id="{298B0ADB-5730-4671-ABA9-F0F386041F33}"/>
              </a:ext>
            </a:extLst>
          </p:cNvPr>
          <p:cNvSpPr/>
          <p:nvPr/>
        </p:nvSpPr>
        <p:spPr>
          <a:xfrm>
            <a:off x="3255755" y="3231987"/>
            <a:ext cx="2497462" cy="523220"/>
          </a:xfrm>
          <a:prstGeom prst="wedgeRoundRectCallout">
            <a:avLst>
              <a:gd name="adj1" fmla="val -1336"/>
              <a:gd name="adj2" fmla="val 3399"/>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This time the order doesn't matter.</a:t>
            </a:r>
          </a:p>
        </p:txBody>
      </p:sp>
      <p:sp>
        <p:nvSpPr>
          <p:cNvPr id="17" name="Speech Bubble: Rectangle with Corners Rounded 16">
            <a:extLst>
              <a:ext uri="{FF2B5EF4-FFF2-40B4-BE49-F238E27FC236}">
                <a16:creationId xmlns:a16="http://schemas.microsoft.com/office/drawing/2014/main" id="{5BF69BA0-247B-463F-B1AB-72C384D20E9A}"/>
              </a:ext>
            </a:extLst>
          </p:cNvPr>
          <p:cNvSpPr/>
          <p:nvPr/>
        </p:nvSpPr>
        <p:spPr>
          <a:xfrm>
            <a:off x="4106200" y="4275933"/>
            <a:ext cx="4346775" cy="1531953"/>
          </a:xfrm>
          <a:prstGeom prst="wedgeRoundRectCallout">
            <a:avLst>
              <a:gd name="adj1" fmla="val 63170"/>
              <a:gd name="adj2" fmla="val -9800"/>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lnSpc>
                <a:spcPct val="115000"/>
              </a:lnSpc>
              <a:spcAft>
                <a:spcPts val="0"/>
              </a:spcAft>
            </a:pPr>
            <a:r>
              <a:rPr lang="en-GB" sz="16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The order doesn't matter if we </a:t>
            </a:r>
            <a:r>
              <a:rPr lang="en-GB" sz="1600" b="1" u="sng" dirty="0">
                <a:solidFill>
                  <a:srgbClr val="253746"/>
                </a:solidFill>
                <a:latin typeface="Calibri" panose="020F0502020204030204" pitchFamily="34" charset="0"/>
                <a:ea typeface="Times New Roman" panose="02020603050405020304" pitchFamily="18" charset="0"/>
                <a:cs typeface="Calibri" panose="020F0502020204030204" pitchFamily="34" charset="0"/>
              </a:rPr>
              <a:t>only</a:t>
            </a:r>
            <a:r>
              <a:rPr lang="en-GB" sz="16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 have addition and subtraction </a:t>
            </a:r>
            <a:r>
              <a:rPr lang="en-GB" sz="1600" b="1" i="1" dirty="0">
                <a:solidFill>
                  <a:srgbClr val="253746"/>
                </a:solidFill>
                <a:latin typeface="Calibri" panose="020F0502020204030204" pitchFamily="34" charset="0"/>
                <a:ea typeface="Times New Roman" panose="02020603050405020304" pitchFamily="18" charset="0"/>
                <a:cs typeface="Calibri" panose="020F0502020204030204" pitchFamily="34" charset="0"/>
              </a:rPr>
              <a:t>or</a:t>
            </a:r>
            <a:r>
              <a:rPr lang="en-GB" sz="16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 </a:t>
            </a:r>
            <a:r>
              <a:rPr lang="en-GB" sz="1600" b="1" u="sng" dirty="0">
                <a:solidFill>
                  <a:srgbClr val="253746"/>
                </a:solidFill>
                <a:latin typeface="Calibri" panose="020F0502020204030204" pitchFamily="34" charset="0"/>
                <a:ea typeface="Times New Roman" panose="02020603050405020304" pitchFamily="18" charset="0"/>
                <a:cs typeface="Calibri" panose="020F0502020204030204" pitchFamily="34" charset="0"/>
              </a:rPr>
              <a:t>only</a:t>
            </a:r>
            <a:r>
              <a:rPr lang="en-GB" sz="16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 multiplication and division, but as soon as we mix addition/subtraction with multiplication/division the order does matter. </a:t>
            </a:r>
            <a:endParaRPr lang="en-GB" sz="1600" b="1" dirty="0">
              <a:solidFill>
                <a:srgbClr val="253746"/>
              </a:solidFill>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19" name="Group 18">
            <a:extLst>
              <a:ext uri="{FF2B5EF4-FFF2-40B4-BE49-F238E27FC236}">
                <a16:creationId xmlns:a16="http://schemas.microsoft.com/office/drawing/2014/main" id="{907903E8-9B15-42FF-A191-22C9F0EC869E}"/>
              </a:ext>
            </a:extLst>
          </p:cNvPr>
          <p:cNvGrpSpPr/>
          <p:nvPr/>
        </p:nvGrpSpPr>
        <p:grpSpPr>
          <a:xfrm>
            <a:off x="1081075" y="4416698"/>
            <a:ext cx="2660369" cy="707887"/>
            <a:chOff x="3541111" y="2556892"/>
            <a:chExt cx="2660369" cy="707887"/>
          </a:xfrm>
        </p:grpSpPr>
        <p:sp>
          <p:nvSpPr>
            <p:cNvPr id="20" name="Speech Bubble: Rectangle with Corners Rounded 19">
              <a:extLst>
                <a:ext uri="{FF2B5EF4-FFF2-40B4-BE49-F238E27FC236}">
                  <a16:creationId xmlns:a16="http://schemas.microsoft.com/office/drawing/2014/main" id="{6929DE01-CE8E-4143-ABE5-1F1673AAA91B}"/>
                </a:ext>
              </a:extLst>
            </p:cNvPr>
            <p:cNvSpPr/>
            <p:nvPr/>
          </p:nvSpPr>
          <p:spPr>
            <a:xfrm>
              <a:off x="3541111" y="2556892"/>
              <a:ext cx="2291724" cy="707887"/>
            </a:xfrm>
            <a:prstGeom prst="wedgeRoundRectCallout">
              <a:avLst>
                <a:gd name="adj1" fmla="val -52275"/>
                <a:gd name="adj2" fmla="val 94163"/>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Work out (6 + 4) – 3 and 6 + (4 – 3).</a:t>
              </a:r>
            </a:p>
          </p:txBody>
        </p:sp>
        <p:pic>
          <p:nvPicPr>
            <p:cNvPr id="21" name="Picture 2">
              <a:extLst>
                <a:ext uri="{FF2B5EF4-FFF2-40B4-BE49-F238E27FC236}">
                  <a16:creationId xmlns:a16="http://schemas.microsoft.com/office/drawing/2014/main" id="{3665DBA4-D709-48CF-B326-72C7AECAB67D}"/>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578091" y="257591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81096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9</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04656" cy="707886"/>
          </a:xfrm>
          <a:prstGeom prst="rect">
            <a:avLst/>
          </a:prstGeom>
          <a:noFill/>
        </p:spPr>
        <p:txBody>
          <a:bodyPr wrap="square" rtlCol="0">
            <a:spAutoFit/>
          </a:bodyPr>
          <a:lstStyle/>
          <a:p>
            <a:pPr lvl="0">
              <a:buClr>
                <a:srgbClr val="EA7600"/>
              </a:buClr>
              <a:buSzPct val="120000"/>
            </a:pPr>
            <a:r>
              <a:rPr lang="en-GB" sz="2000" b="1" dirty="0">
                <a:solidFill>
                  <a:srgbClr val="253746"/>
                </a:solidFill>
              </a:rPr>
              <a:t>Day 1: </a:t>
            </a:r>
            <a:r>
              <a:rPr lang="en-GB" sz="2000" b="1" dirty="0">
                <a:solidFill>
                  <a:srgbClr val="5B9BD5">
                    <a:lumMod val="75000"/>
                  </a:srgbClr>
                </a:solidFill>
              </a:rPr>
              <a:t>Use knowledge of the order of operations and brackets to carry out calculations.</a:t>
            </a:r>
          </a:p>
        </p:txBody>
      </p:sp>
      <p:grpSp>
        <p:nvGrpSpPr>
          <p:cNvPr id="5" name="Group 4">
            <a:extLst>
              <a:ext uri="{FF2B5EF4-FFF2-40B4-BE49-F238E27FC236}">
                <a16:creationId xmlns:a16="http://schemas.microsoft.com/office/drawing/2014/main" id="{E798EC73-8A99-4BC3-84A8-281DB6549F69}"/>
              </a:ext>
            </a:extLst>
          </p:cNvPr>
          <p:cNvGrpSpPr/>
          <p:nvPr/>
        </p:nvGrpSpPr>
        <p:grpSpPr>
          <a:xfrm>
            <a:off x="2170350" y="1155247"/>
            <a:ext cx="2735058" cy="911367"/>
            <a:chOff x="3409471" y="2556892"/>
            <a:chExt cx="2735058" cy="911367"/>
          </a:xfrm>
        </p:grpSpPr>
        <p:sp>
          <p:nvSpPr>
            <p:cNvPr id="6" name="Speech Bubble: Rectangle with Corners Rounded 5">
              <a:extLst>
                <a:ext uri="{FF2B5EF4-FFF2-40B4-BE49-F238E27FC236}">
                  <a16:creationId xmlns:a16="http://schemas.microsoft.com/office/drawing/2014/main" id="{C9822569-7079-4630-83C3-EB20CEC6CD7D}"/>
                </a:ext>
              </a:extLst>
            </p:cNvPr>
            <p:cNvSpPr/>
            <p:nvPr/>
          </p:nvSpPr>
          <p:spPr>
            <a:xfrm>
              <a:off x="3409471" y="2556892"/>
              <a:ext cx="2423364" cy="911367"/>
            </a:xfrm>
            <a:prstGeom prst="wedgeRoundRectCallout">
              <a:avLst>
                <a:gd name="adj1" fmla="val -54264"/>
                <a:gd name="adj2" fmla="val 88726"/>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600" b="1" dirty="0">
                  <a:solidFill>
                    <a:srgbClr val="253746"/>
                  </a:solidFill>
                </a:rPr>
                <a:t>Work out 4 + 16 ÷ 2 and </a:t>
              </a:r>
            </a:p>
            <a:p>
              <a:pPr lvl="0" algn="ctr">
                <a:defRPr/>
              </a:pPr>
              <a:r>
                <a:rPr lang="en-GB" sz="1600" b="1" dirty="0">
                  <a:solidFill>
                    <a:srgbClr val="253746"/>
                  </a:solidFill>
                </a:rPr>
                <a:t>(4 + 16) ÷ 2.</a:t>
              </a:r>
              <a:endParaRPr kumimoji="0" lang="en-GB" sz="16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7" name="Picture 2">
              <a:extLst>
                <a:ext uri="{FF2B5EF4-FFF2-40B4-BE49-F238E27FC236}">
                  <a16:creationId xmlns:a16="http://schemas.microsoft.com/office/drawing/2014/main" id="{9891AB25-4C44-496D-82B7-4BCCAA1D5082}"/>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521140" y="2767946"/>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Rectangle 2">
            <a:extLst>
              <a:ext uri="{FF2B5EF4-FFF2-40B4-BE49-F238E27FC236}">
                <a16:creationId xmlns:a16="http://schemas.microsoft.com/office/drawing/2014/main" id="{E7BD15AA-E09B-4C8D-88F4-76CE1F84949D}"/>
              </a:ext>
            </a:extLst>
          </p:cNvPr>
          <p:cNvSpPr/>
          <p:nvPr/>
        </p:nvSpPr>
        <p:spPr>
          <a:xfrm>
            <a:off x="2286000" y="2999652"/>
            <a:ext cx="4572000" cy="1625060"/>
          </a:xfrm>
          <a:prstGeom prst="rect">
            <a:avLst/>
          </a:prstGeom>
        </p:spPr>
        <p:txBody>
          <a:bodyPr>
            <a:spAutoFit/>
          </a:bodyPr>
          <a:lstStyle/>
          <a:p>
            <a:pPr lvl="0">
              <a:lnSpc>
                <a:spcPct val="115000"/>
              </a:lnSpc>
              <a:spcAft>
                <a:spcPts val="0"/>
              </a:spcAft>
            </a:pP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The order is: </a:t>
            </a:r>
            <a:endParaRPr lang="en-GB" sz="2400" b="1" dirty="0">
              <a:solidFill>
                <a:srgbClr val="253746"/>
              </a:solidFill>
              <a:latin typeface="Cambria" panose="02040503050406030204" pitchFamily="18" charset="0"/>
              <a:ea typeface="Times New Roman" panose="02020603050405020304" pitchFamily="18" charset="0"/>
              <a:cs typeface="Times New Roman" panose="02020603050405020304" pitchFamily="18" charset="0"/>
            </a:endParaRPr>
          </a:p>
          <a:p>
            <a:pPr marL="654685">
              <a:spcAft>
                <a:spcPts val="0"/>
              </a:spcAft>
              <a:tabLst>
                <a:tab pos="457200" algn="l"/>
              </a:tabLst>
            </a:pP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1. Brackets  </a:t>
            </a:r>
            <a:endParaRPr lang="en-GB" sz="2400" b="1" dirty="0">
              <a:solidFill>
                <a:srgbClr val="253746"/>
              </a:solidFill>
              <a:latin typeface="Cambria" panose="02040503050406030204" pitchFamily="18" charset="0"/>
              <a:ea typeface="Times New Roman" panose="02020603050405020304" pitchFamily="18" charset="0"/>
              <a:cs typeface="Times New Roman" panose="02020603050405020304" pitchFamily="18" charset="0"/>
            </a:endParaRPr>
          </a:p>
          <a:p>
            <a:pPr marL="654685">
              <a:spcAft>
                <a:spcPts val="0"/>
              </a:spcAft>
              <a:tabLst>
                <a:tab pos="457200" algn="l"/>
              </a:tabLst>
            </a:pP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2. Multiplication/division  </a:t>
            </a:r>
            <a:endParaRPr lang="en-GB" sz="2400" b="1" dirty="0">
              <a:solidFill>
                <a:srgbClr val="253746"/>
              </a:solidFill>
              <a:latin typeface="Cambria" panose="02040503050406030204" pitchFamily="18" charset="0"/>
              <a:ea typeface="Times New Roman" panose="02020603050405020304" pitchFamily="18" charset="0"/>
              <a:cs typeface="Times New Roman" panose="02020603050405020304" pitchFamily="18" charset="0"/>
            </a:endParaRPr>
          </a:p>
          <a:p>
            <a:pPr marL="654685">
              <a:spcAft>
                <a:spcPts val="0"/>
              </a:spcAft>
              <a:tabLst>
                <a:tab pos="457200" algn="l"/>
              </a:tabLst>
            </a:pP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3. Addition/subtraction</a:t>
            </a:r>
            <a:endParaRPr lang="en-GB" sz="2400" b="1" dirty="0">
              <a:solidFill>
                <a:srgbClr val="253746"/>
              </a:solidFill>
              <a:latin typeface="Cambria" panose="02040503050406030204" pitchFamily="18" charset="0"/>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5DDE73EE-2759-4614-8133-2B341E60AF3F}"/>
              </a:ext>
            </a:extLst>
          </p:cNvPr>
          <p:cNvSpPr/>
          <p:nvPr/>
        </p:nvSpPr>
        <p:spPr>
          <a:xfrm>
            <a:off x="5305926" y="1215205"/>
            <a:ext cx="2423364" cy="707886"/>
          </a:xfrm>
          <a:prstGeom prst="rect">
            <a:avLst/>
          </a:prstGeom>
        </p:spPr>
        <p:txBody>
          <a:bodyPr wrap="square">
            <a:spAutoFit/>
          </a:bodyPr>
          <a:lstStyle/>
          <a:p>
            <a:r>
              <a:rPr lang="en-GB" sz="2000" b="1" dirty="0">
                <a:solidFill>
                  <a:srgbClr val="253746"/>
                </a:solidFill>
              </a:rPr>
              <a:t>4 + 16 ÷ 2 = </a:t>
            </a:r>
            <a:r>
              <a:rPr lang="en-GB" sz="2000" b="1" dirty="0">
                <a:solidFill>
                  <a:srgbClr val="C00000"/>
                </a:solidFill>
              </a:rPr>
              <a:t>12</a:t>
            </a:r>
            <a:r>
              <a:rPr lang="en-GB" sz="2000" b="1" dirty="0">
                <a:solidFill>
                  <a:srgbClr val="253746"/>
                </a:solidFill>
              </a:rPr>
              <a:t> </a:t>
            </a:r>
          </a:p>
          <a:p>
            <a:r>
              <a:rPr lang="en-GB" sz="2000" b="1" dirty="0">
                <a:solidFill>
                  <a:srgbClr val="253746"/>
                </a:solidFill>
              </a:rPr>
              <a:t>(4 + 16) ÷ 2 = </a:t>
            </a:r>
            <a:r>
              <a:rPr lang="en-GB" sz="2000" b="1" dirty="0">
                <a:solidFill>
                  <a:srgbClr val="C00000"/>
                </a:solidFill>
              </a:rPr>
              <a:t>10</a:t>
            </a:r>
          </a:p>
        </p:txBody>
      </p:sp>
    </p:spTree>
    <p:extLst>
      <p:ext uri="{BB962C8B-B14F-4D97-AF65-F5344CB8AC3E}">
        <p14:creationId xmlns:p14="http://schemas.microsoft.com/office/powerpoint/2010/main" val="76031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EA7600"/>
      </a:hlink>
      <a:folHlink>
        <a:srgbClr val="EA760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1613</TotalTime>
  <Words>2104</Words>
  <Application>Microsoft Office PowerPoint</Application>
  <PresentationFormat>On-screen Show (4:3)</PresentationFormat>
  <Paragraphs>251</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Calibri Light</vt:lpstr>
      <vt:lpstr>Cambria</vt:lpstr>
      <vt:lpstr>Segoe UI 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PC</dc:creator>
  <cp:lastModifiedBy>Nick Barwick</cp:lastModifiedBy>
  <cp:revision>167</cp:revision>
  <dcterms:created xsi:type="dcterms:W3CDTF">2018-09-13T11:08:58Z</dcterms:created>
  <dcterms:modified xsi:type="dcterms:W3CDTF">2019-08-15T08:14:07Z</dcterms:modified>
</cp:coreProperties>
</file>