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79" r:id="rId2"/>
  </p:sldMasterIdLst>
  <p:notesMasterIdLst>
    <p:notesMasterId r:id="rId22"/>
  </p:notesMasterIdLst>
  <p:handoutMasterIdLst>
    <p:handoutMasterId r:id="rId23"/>
  </p:handoutMasterIdLst>
  <p:sldIdLst>
    <p:sldId id="257" r:id="rId3"/>
    <p:sldId id="278" r:id="rId4"/>
    <p:sldId id="267" r:id="rId5"/>
    <p:sldId id="268" r:id="rId6"/>
    <p:sldId id="279" r:id="rId7"/>
    <p:sldId id="280" r:id="rId8"/>
    <p:sldId id="270" r:id="rId9"/>
    <p:sldId id="269" r:id="rId10"/>
    <p:sldId id="274" r:id="rId11"/>
    <p:sldId id="277" r:id="rId12"/>
    <p:sldId id="271" r:id="rId13"/>
    <p:sldId id="272" r:id="rId14"/>
    <p:sldId id="273" r:id="rId15"/>
    <p:sldId id="275" r:id="rId16"/>
    <p:sldId id="276" r:id="rId17"/>
    <p:sldId id="264" r:id="rId18"/>
    <p:sldId id="281" r:id="rId19"/>
    <p:sldId id="282" r:id="rId20"/>
    <p:sldId id="283" r:id="rId21"/>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ire Smith" initials="CS" lastIdx="15" clrIdx="0"/>
  <p:cmAuthor id="2" name="Anna Budzynska" initials="AB" lastIdx="5" clrIdx="1"/>
  <p:cmAuthor id="3" name="Karen White" initials="KW" lastIdx="1" clrIdx="2"/>
  <p:cmAuthor id="4" name="Shellie Marlowe Proofreading" initials="SMP" lastIdx="3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B3BB"/>
    <a:srgbClr val="FFBC22"/>
    <a:srgbClr val="660066"/>
    <a:srgbClr val="FFDDA1"/>
    <a:srgbClr val="42145F"/>
    <a:srgbClr val="E74960"/>
    <a:srgbClr val="FFE4BD"/>
    <a:srgbClr val="3CAFCD"/>
    <a:srgbClr val="4EC7EA"/>
    <a:srgbClr val="3488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2" autoAdjust="0"/>
    <p:restoredTop sz="91433" autoAdjust="0"/>
  </p:normalViewPr>
  <p:slideViewPr>
    <p:cSldViewPr snapToGrid="0">
      <p:cViewPr varScale="1">
        <p:scale>
          <a:sx n="67" d="100"/>
          <a:sy n="67" d="100"/>
        </p:scale>
        <p:origin x="876" y="66"/>
      </p:cViewPr>
      <p:guideLst>
        <p:guide orient="horz" pos="2160"/>
        <p:guide pos="3840"/>
      </p:guideLst>
    </p:cSldViewPr>
  </p:slideViewPr>
  <p:outlineViewPr>
    <p:cViewPr>
      <p:scale>
        <a:sx n="40" d="100"/>
        <a:sy n="40"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54" d="100"/>
          <a:sy n="54" d="100"/>
        </p:scale>
        <p:origin x="2874"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dirty="0"/>
          </a:p>
        </p:txBody>
      </p:sp>
      <p:sp>
        <p:nvSpPr>
          <p:cNvPr id="3" name="Date Placeholder 2"/>
          <p:cNvSpPr>
            <a:spLocks noGrp="1"/>
          </p:cNvSpPr>
          <p:nvPr>
            <p:ph type="dt" sz="quarter" idx="1"/>
          </p:nvPr>
        </p:nvSpPr>
        <p:spPr>
          <a:xfrm>
            <a:off x="3978132" y="0"/>
            <a:ext cx="3043343" cy="467072"/>
          </a:xfrm>
          <a:prstGeom prst="rect">
            <a:avLst/>
          </a:prstGeom>
        </p:spPr>
        <p:txBody>
          <a:bodyPr vert="horz" lIns="93324" tIns="46662" rIns="93324" bIns="46662" rtlCol="0"/>
          <a:lstStyle>
            <a:lvl1pPr algn="r">
              <a:defRPr sz="1200"/>
            </a:lvl1pPr>
          </a:lstStyle>
          <a:p>
            <a:fld id="{B64213B2-A162-4A62-90F6-5FAF5EE8BE44}" type="datetimeFigureOut">
              <a:rPr lang="en-GB" smtClean="0"/>
              <a:pPr/>
              <a:t>02/06/2020</a:t>
            </a:fld>
            <a:endParaRPr lang="en-GB" dirty="0"/>
          </a:p>
        </p:txBody>
      </p:sp>
      <p:sp>
        <p:nvSpPr>
          <p:cNvPr id="4" name="Footer Placeholder 3"/>
          <p:cNvSpPr>
            <a:spLocks noGrp="1"/>
          </p:cNvSpPr>
          <p:nvPr>
            <p:ph type="ftr" sz="quarter" idx="2"/>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132" y="8842030"/>
            <a:ext cx="3043343" cy="467071"/>
          </a:xfrm>
          <a:prstGeom prst="rect">
            <a:avLst/>
          </a:prstGeom>
        </p:spPr>
        <p:txBody>
          <a:bodyPr vert="horz" lIns="93324" tIns="46662" rIns="93324" bIns="46662" rtlCol="0" anchor="b"/>
          <a:lstStyle>
            <a:lvl1pPr algn="r">
              <a:defRPr sz="1200"/>
            </a:lvl1pPr>
          </a:lstStyle>
          <a:p>
            <a:fld id="{90AE14C2-A320-4604-92A5-6304752E0A27}" type="slidenum">
              <a:rPr lang="en-GB" smtClean="0"/>
              <a:pPr/>
              <a:t>‹#›</a:t>
            </a:fld>
            <a:endParaRPr lang="en-GB" dirty="0"/>
          </a:p>
        </p:txBody>
      </p:sp>
    </p:spTree>
    <p:extLst>
      <p:ext uri="{BB962C8B-B14F-4D97-AF65-F5344CB8AC3E}">
        <p14:creationId xmlns:p14="http://schemas.microsoft.com/office/powerpoint/2010/main" val="3247931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GB" dirty="0"/>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9A14053A-BF36-4632-B38A-A823DD821C50}" type="datetimeFigureOut">
              <a:rPr lang="en-GB" smtClean="0"/>
              <a:pPr/>
              <a:t>02/06/2020</a:t>
            </a:fld>
            <a:endParaRPr lang="en-GB" dirty="0"/>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GB" dirty="0"/>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GB" dirty="0"/>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F2F6B6AD-975A-420F-A004-332AAEDBABC5}" type="slidenum">
              <a:rPr lang="en-GB" smtClean="0"/>
              <a:pPr/>
              <a:t>‹#›</a:t>
            </a:fld>
            <a:endParaRPr lang="en-GB" dirty="0"/>
          </a:p>
        </p:txBody>
      </p:sp>
    </p:spTree>
    <p:extLst>
      <p:ext uri="{BB962C8B-B14F-4D97-AF65-F5344CB8AC3E}">
        <p14:creationId xmlns:p14="http://schemas.microsoft.com/office/powerpoint/2010/main" val="2624141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1</a:t>
            </a:fld>
            <a:endParaRPr lang="en-GB" dirty="0"/>
          </a:p>
        </p:txBody>
      </p:sp>
    </p:spTree>
    <p:extLst>
      <p:ext uri="{BB962C8B-B14F-4D97-AF65-F5344CB8AC3E}">
        <p14:creationId xmlns:p14="http://schemas.microsoft.com/office/powerpoint/2010/main" val="42198891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2</a:t>
            </a:fld>
            <a:endParaRPr lang="en-GB" dirty="0"/>
          </a:p>
        </p:txBody>
      </p:sp>
    </p:spTree>
    <p:extLst>
      <p:ext uri="{BB962C8B-B14F-4D97-AF65-F5344CB8AC3E}">
        <p14:creationId xmlns:p14="http://schemas.microsoft.com/office/powerpoint/2010/main" val="2730664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2F6B6AD-975A-420F-A004-332AAEDBABC5}" type="slidenum">
              <a:rPr lang="en-GB" smtClean="0"/>
              <a:pPr/>
              <a:t>16</a:t>
            </a:fld>
            <a:endParaRPr lang="en-GB" dirty="0"/>
          </a:p>
        </p:txBody>
      </p:sp>
    </p:spTree>
    <p:extLst>
      <p:ext uri="{BB962C8B-B14F-4D97-AF65-F5344CB8AC3E}">
        <p14:creationId xmlns:p14="http://schemas.microsoft.com/office/powerpoint/2010/main" val="37371693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C85381-6D12-A444-9F01-AA75B100E9A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349494B3-4DB1-E148-BA8C-F8C7F122900F}"/>
              </a:ext>
            </a:extLst>
          </p:cNvPr>
          <p:cNvSpPr/>
          <p:nvPr userDrawn="1"/>
        </p:nvSpPr>
        <p:spPr>
          <a:xfrm>
            <a:off x="9252886" y="6376331"/>
            <a:ext cx="2565126" cy="261610"/>
          </a:xfrm>
          <a:prstGeom prst="rect">
            <a:avLst/>
          </a:prstGeom>
        </p:spPr>
        <p:txBody>
          <a:bodyPr wrap="none">
            <a:spAutoFit/>
          </a:bodyPr>
          <a:lstStyle/>
          <a:p>
            <a:pPr algn="r"/>
            <a:r>
              <a:rPr lang="en-US" sz="1100" b="1" i="0" baseline="0" dirty="0">
                <a:solidFill>
                  <a:srgbClr val="42145F"/>
                </a:solidFill>
              </a:rPr>
              <a:t>How can I use a bank account? | </a:t>
            </a:r>
            <a:fld id="{DC05E1EE-818C-8646-B2D7-09A9D629E3D2}" type="slidenum">
              <a:rPr lang="en-US" sz="1100" b="1" i="0" baseline="0" smtClean="0">
                <a:solidFill>
                  <a:srgbClr val="42145F"/>
                </a:solidFill>
              </a:rPr>
              <a:pPr algn="r"/>
              <a:t>‹#›</a:t>
            </a:fld>
            <a:endParaRPr lang="en-US" sz="1100" b="1" i="0" baseline="0" dirty="0">
              <a:solidFill>
                <a:srgbClr val="42145F"/>
              </a:solidFill>
            </a:endParaRPr>
          </a:p>
        </p:txBody>
      </p:sp>
    </p:spTree>
    <p:extLst>
      <p:ext uri="{BB962C8B-B14F-4D97-AF65-F5344CB8AC3E}">
        <p14:creationId xmlns:p14="http://schemas.microsoft.com/office/powerpoint/2010/main" val="14297861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D1D9A-0F35-4AC3-900A-0EA6C387552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DE1402E-1B8B-4084-A0C9-3923F45BCC98}"/>
              </a:ext>
            </a:extLst>
          </p:cNvPr>
          <p:cNvSpPr>
            <a:spLocks noGrp="1"/>
          </p:cNvSpPr>
          <p:nvPr>
            <p:ph type="dt" sz="half" idx="10"/>
          </p:nvPr>
        </p:nvSpPr>
        <p:spPr/>
        <p:txBody>
          <a:bodyPr/>
          <a:lstStyle/>
          <a:p>
            <a:fld id="{4004D9AB-6553-436B-B3DA-EAA7CF87AD0E}" type="datetimeFigureOut">
              <a:rPr lang="en-GB" smtClean="0"/>
              <a:t>02/06/2020</a:t>
            </a:fld>
            <a:endParaRPr lang="en-GB"/>
          </a:p>
        </p:txBody>
      </p:sp>
      <p:sp>
        <p:nvSpPr>
          <p:cNvPr id="4" name="Footer Placeholder 3">
            <a:extLst>
              <a:ext uri="{FF2B5EF4-FFF2-40B4-BE49-F238E27FC236}">
                <a16:creationId xmlns:a16="http://schemas.microsoft.com/office/drawing/2014/main" id="{9AD3A54D-2967-4DD4-9067-DA31AEB12D2D}"/>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D161DBB-69BB-47E9-B932-8B3E31DAE510}"/>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2465808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9DAEC1-5DE1-47DA-BB36-080C91B3B2E7}"/>
              </a:ext>
            </a:extLst>
          </p:cNvPr>
          <p:cNvSpPr>
            <a:spLocks noGrp="1"/>
          </p:cNvSpPr>
          <p:nvPr>
            <p:ph type="dt" sz="half" idx="10"/>
          </p:nvPr>
        </p:nvSpPr>
        <p:spPr/>
        <p:txBody>
          <a:bodyPr/>
          <a:lstStyle/>
          <a:p>
            <a:fld id="{4004D9AB-6553-436B-B3DA-EAA7CF87AD0E}" type="datetimeFigureOut">
              <a:rPr lang="en-GB" smtClean="0"/>
              <a:t>02/06/2020</a:t>
            </a:fld>
            <a:endParaRPr lang="en-GB"/>
          </a:p>
        </p:txBody>
      </p:sp>
      <p:sp>
        <p:nvSpPr>
          <p:cNvPr id="3" name="Footer Placeholder 2">
            <a:extLst>
              <a:ext uri="{FF2B5EF4-FFF2-40B4-BE49-F238E27FC236}">
                <a16:creationId xmlns:a16="http://schemas.microsoft.com/office/drawing/2014/main" id="{8DEA3054-8D25-42B4-A70B-94748D7DD5C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078B7A5-DE92-411E-BB76-D1F257CF48C6}"/>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13505896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AE58C-6CBA-4447-84EE-7452530110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169AE5C-78C1-431F-9781-F80BE28FF0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2C82F2-FDA4-46F1-B889-4F21B3AC0B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D49D18-3FEC-4884-A90D-7B419702B3C9}"/>
              </a:ext>
            </a:extLst>
          </p:cNvPr>
          <p:cNvSpPr>
            <a:spLocks noGrp="1"/>
          </p:cNvSpPr>
          <p:nvPr>
            <p:ph type="dt" sz="half" idx="10"/>
          </p:nvPr>
        </p:nvSpPr>
        <p:spPr/>
        <p:txBody>
          <a:bodyPr/>
          <a:lstStyle/>
          <a:p>
            <a:fld id="{4004D9AB-6553-436B-B3DA-EAA7CF87AD0E}" type="datetimeFigureOut">
              <a:rPr lang="en-GB" smtClean="0"/>
              <a:t>02/06/2020</a:t>
            </a:fld>
            <a:endParaRPr lang="en-GB"/>
          </a:p>
        </p:txBody>
      </p:sp>
      <p:sp>
        <p:nvSpPr>
          <p:cNvPr id="6" name="Footer Placeholder 5">
            <a:extLst>
              <a:ext uri="{FF2B5EF4-FFF2-40B4-BE49-F238E27FC236}">
                <a16:creationId xmlns:a16="http://schemas.microsoft.com/office/drawing/2014/main" id="{2D9E8D7C-FF42-491D-974C-1EC135BE5B8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B4CB7F3-42FD-478D-9BC8-3F5067282AF4}"/>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24333947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7A70A-1EC4-4398-8ACA-62B112F117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87EC764-126F-4F84-964A-F80D8F8E935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B2D9A846-C786-415C-A8F5-07ECEDB4106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981731-719C-489E-A96C-E95B8D7DD22F}"/>
              </a:ext>
            </a:extLst>
          </p:cNvPr>
          <p:cNvSpPr>
            <a:spLocks noGrp="1"/>
          </p:cNvSpPr>
          <p:nvPr>
            <p:ph type="dt" sz="half" idx="10"/>
          </p:nvPr>
        </p:nvSpPr>
        <p:spPr/>
        <p:txBody>
          <a:bodyPr/>
          <a:lstStyle/>
          <a:p>
            <a:fld id="{4004D9AB-6553-436B-B3DA-EAA7CF87AD0E}" type="datetimeFigureOut">
              <a:rPr lang="en-GB" smtClean="0"/>
              <a:t>02/06/2020</a:t>
            </a:fld>
            <a:endParaRPr lang="en-GB"/>
          </a:p>
        </p:txBody>
      </p:sp>
      <p:sp>
        <p:nvSpPr>
          <p:cNvPr id="6" name="Footer Placeholder 5">
            <a:extLst>
              <a:ext uri="{FF2B5EF4-FFF2-40B4-BE49-F238E27FC236}">
                <a16:creationId xmlns:a16="http://schemas.microsoft.com/office/drawing/2014/main" id="{1ADCE768-C4B8-4C25-A81E-0AE11C9BA91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DE0C473-C119-4D04-9A65-5A7B5BD8D857}"/>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6024845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002AD-E373-493F-9C1F-17104E0919C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0C70FD0-F882-4064-AF69-90EF7752CA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2DA9A0E-1ACD-483C-93BA-628254B5FF91}"/>
              </a:ext>
            </a:extLst>
          </p:cNvPr>
          <p:cNvSpPr>
            <a:spLocks noGrp="1"/>
          </p:cNvSpPr>
          <p:nvPr>
            <p:ph type="dt" sz="half" idx="10"/>
          </p:nvPr>
        </p:nvSpPr>
        <p:spPr/>
        <p:txBody>
          <a:bodyPr/>
          <a:lstStyle/>
          <a:p>
            <a:fld id="{4004D9AB-6553-436B-B3DA-EAA7CF87AD0E}" type="datetimeFigureOut">
              <a:rPr lang="en-GB" smtClean="0"/>
              <a:t>02/06/2020</a:t>
            </a:fld>
            <a:endParaRPr lang="en-GB"/>
          </a:p>
        </p:txBody>
      </p:sp>
      <p:sp>
        <p:nvSpPr>
          <p:cNvPr id="5" name="Footer Placeholder 4">
            <a:extLst>
              <a:ext uri="{FF2B5EF4-FFF2-40B4-BE49-F238E27FC236}">
                <a16:creationId xmlns:a16="http://schemas.microsoft.com/office/drawing/2014/main" id="{895B1783-D421-4721-AA6F-3A58BAC6208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3D185E-41EA-492D-8925-C50DB5B80830}"/>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6041782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954DC5-1B1F-48E9-96D5-E66AD6B6F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28C4969-DC6D-4E5D-B67C-956EA4839B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E793F5-3FB5-4800-AE39-81B3A8EB4CC2}"/>
              </a:ext>
            </a:extLst>
          </p:cNvPr>
          <p:cNvSpPr>
            <a:spLocks noGrp="1"/>
          </p:cNvSpPr>
          <p:nvPr>
            <p:ph type="dt" sz="half" idx="10"/>
          </p:nvPr>
        </p:nvSpPr>
        <p:spPr/>
        <p:txBody>
          <a:bodyPr/>
          <a:lstStyle/>
          <a:p>
            <a:fld id="{4004D9AB-6553-436B-B3DA-EAA7CF87AD0E}" type="datetimeFigureOut">
              <a:rPr lang="en-GB" smtClean="0"/>
              <a:t>02/06/2020</a:t>
            </a:fld>
            <a:endParaRPr lang="en-GB"/>
          </a:p>
        </p:txBody>
      </p:sp>
      <p:sp>
        <p:nvSpPr>
          <p:cNvPr id="5" name="Footer Placeholder 4">
            <a:extLst>
              <a:ext uri="{FF2B5EF4-FFF2-40B4-BE49-F238E27FC236}">
                <a16:creationId xmlns:a16="http://schemas.microsoft.com/office/drawing/2014/main" id="{869D597A-03A1-4823-AA49-2AD438EC52B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E2B1F9-6778-4A35-8EF2-7A9F3744E253}"/>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2814180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450ED3-0242-2248-9A04-C2182E2668C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DDF43D10-247D-B44F-8A4A-98D667AA09C8}"/>
              </a:ext>
            </a:extLst>
          </p:cNvPr>
          <p:cNvSpPr/>
          <p:nvPr userDrawn="1"/>
        </p:nvSpPr>
        <p:spPr>
          <a:xfrm>
            <a:off x="9252886" y="6376331"/>
            <a:ext cx="2565126" cy="261610"/>
          </a:xfrm>
          <a:prstGeom prst="rect">
            <a:avLst/>
          </a:prstGeom>
        </p:spPr>
        <p:txBody>
          <a:bodyPr wrap="none">
            <a:spAutoFit/>
          </a:bodyPr>
          <a:lstStyle/>
          <a:p>
            <a:pPr algn="r"/>
            <a:r>
              <a:rPr lang="en-US" sz="1100" b="1" i="0" baseline="0" dirty="0">
                <a:solidFill>
                  <a:schemeClr val="bg1"/>
                </a:solidFill>
              </a:rPr>
              <a:t>How can I use a bank account? | </a:t>
            </a:r>
            <a:fld id="{DC05E1EE-818C-8646-B2D7-09A9D629E3D2}" type="slidenum">
              <a:rPr lang="en-US" sz="1100" b="1" i="0" baseline="0" smtClean="0">
                <a:solidFill>
                  <a:schemeClr val="bg1"/>
                </a:solidFill>
              </a:rPr>
              <a:pPr algn="r"/>
              <a:t>‹#›</a:t>
            </a:fld>
            <a:endParaRPr lang="en-US" sz="1100" b="1" i="0" baseline="0" dirty="0">
              <a:solidFill>
                <a:schemeClr val="bg1"/>
              </a:solidFill>
            </a:endParaRPr>
          </a:p>
        </p:txBody>
      </p:sp>
    </p:spTree>
    <p:extLst>
      <p:ext uri="{BB962C8B-B14F-4D97-AF65-F5344CB8AC3E}">
        <p14:creationId xmlns:p14="http://schemas.microsoft.com/office/powerpoint/2010/main" val="2490107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59E059F-A58F-1C47-AADF-A310A3542EE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BC4DF093-2C2A-C94A-BBA1-DB38A584A8B6}"/>
              </a:ext>
            </a:extLst>
          </p:cNvPr>
          <p:cNvSpPr/>
          <p:nvPr userDrawn="1"/>
        </p:nvSpPr>
        <p:spPr>
          <a:xfrm>
            <a:off x="9252886" y="6376331"/>
            <a:ext cx="2565126" cy="261610"/>
          </a:xfrm>
          <a:prstGeom prst="rect">
            <a:avLst/>
          </a:prstGeom>
        </p:spPr>
        <p:txBody>
          <a:bodyPr wrap="none">
            <a:spAutoFit/>
          </a:bodyPr>
          <a:lstStyle/>
          <a:p>
            <a:pPr algn="r"/>
            <a:r>
              <a:rPr lang="en-US" sz="1100" b="1" i="0" baseline="0" dirty="0">
                <a:solidFill>
                  <a:srgbClr val="42145F"/>
                </a:solidFill>
              </a:rPr>
              <a:t>How can I use a bank account? | </a:t>
            </a:r>
            <a:fld id="{DC05E1EE-818C-8646-B2D7-09A9D629E3D2}" type="slidenum">
              <a:rPr lang="en-US" sz="1100" b="1" i="0" baseline="0" smtClean="0">
                <a:solidFill>
                  <a:srgbClr val="42145F"/>
                </a:solidFill>
              </a:rPr>
              <a:pPr algn="r"/>
              <a:t>‹#›</a:t>
            </a:fld>
            <a:endParaRPr lang="en-US" sz="1100" b="1" i="0" baseline="0" dirty="0">
              <a:solidFill>
                <a:srgbClr val="42145F"/>
              </a:solidFill>
            </a:endParaRPr>
          </a:p>
        </p:txBody>
      </p:sp>
    </p:spTree>
    <p:extLst>
      <p:ext uri="{BB962C8B-B14F-4D97-AF65-F5344CB8AC3E}">
        <p14:creationId xmlns:p14="http://schemas.microsoft.com/office/powerpoint/2010/main" val="2901215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9A253F0-8C21-6A42-AEB2-9FF56FA981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Rectangle 10"/>
          <p:cNvSpPr/>
          <p:nvPr userDrawn="1"/>
        </p:nvSpPr>
        <p:spPr>
          <a:xfrm>
            <a:off x="9252886" y="6376331"/>
            <a:ext cx="2565126" cy="261610"/>
          </a:xfrm>
          <a:prstGeom prst="rect">
            <a:avLst/>
          </a:prstGeom>
        </p:spPr>
        <p:txBody>
          <a:bodyPr wrap="none">
            <a:spAutoFit/>
          </a:bodyPr>
          <a:lstStyle/>
          <a:p>
            <a:pPr algn="r"/>
            <a:r>
              <a:rPr lang="en-US" sz="1100" b="1" i="0" baseline="0" dirty="0">
                <a:solidFill>
                  <a:schemeClr val="bg1"/>
                </a:solidFill>
              </a:rPr>
              <a:t>How can I use a bank account? | </a:t>
            </a:r>
            <a:fld id="{DC05E1EE-818C-8646-B2D7-09A9D629E3D2}" type="slidenum">
              <a:rPr lang="en-US" sz="1100" b="1" i="0" baseline="0" smtClean="0">
                <a:solidFill>
                  <a:schemeClr val="bg1"/>
                </a:solidFill>
              </a:rPr>
              <a:pPr algn="r"/>
              <a:t>‹#›</a:t>
            </a:fld>
            <a:endParaRPr lang="en-US" sz="1100" b="1" i="0" baseline="0" dirty="0">
              <a:solidFill>
                <a:schemeClr val="bg1"/>
              </a:solidFill>
            </a:endParaRPr>
          </a:p>
        </p:txBody>
      </p:sp>
    </p:spTree>
    <p:extLst>
      <p:ext uri="{BB962C8B-B14F-4D97-AF65-F5344CB8AC3E}">
        <p14:creationId xmlns:p14="http://schemas.microsoft.com/office/powerpoint/2010/main" val="3066938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83E6A-0159-47B9-92CC-528D67FE7D4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D76F940-346D-4299-8629-5D6CFE99DB8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B4CE8CB-5CEE-40FA-A351-5F0850EBE091}"/>
              </a:ext>
            </a:extLst>
          </p:cNvPr>
          <p:cNvSpPr>
            <a:spLocks noGrp="1"/>
          </p:cNvSpPr>
          <p:nvPr>
            <p:ph type="dt" sz="half" idx="10"/>
          </p:nvPr>
        </p:nvSpPr>
        <p:spPr/>
        <p:txBody>
          <a:bodyPr/>
          <a:lstStyle/>
          <a:p>
            <a:fld id="{4004D9AB-6553-436B-B3DA-EAA7CF87AD0E}" type="datetimeFigureOut">
              <a:rPr lang="en-GB" smtClean="0"/>
              <a:t>02/06/2020</a:t>
            </a:fld>
            <a:endParaRPr lang="en-GB"/>
          </a:p>
        </p:txBody>
      </p:sp>
      <p:sp>
        <p:nvSpPr>
          <p:cNvPr id="5" name="Footer Placeholder 4">
            <a:extLst>
              <a:ext uri="{FF2B5EF4-FFF2-40B4-BE49-F238E27FC236}">
                <a16:creationId xmlns:a16="http://schemas.microsoft.com/office/drawing/2014/main" id="{F48ABD17-9C66-4769-8AB2-C796F10894A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C9EE4DD-A693-4862-ABF5-48893FD1EDD4}"/>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181047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DE70B-22B4-458D-BF9D-3C0617C55BD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8726A69-2CC5-4537-9F96-7BD608AD582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A642294-620B-4D17-96F8-94C3F6B62309}"/>
              </a:ext>
            </a:extLst>
          </p:cNvPr>
          <p:cNvSpPr>
            <a:spLocks noGrp="1"/>
          </p:cNvSpPr>
          <p:nvPr>
            <p:ph type="dt" sz="half" idx="10"/>
          </p:nvPr>
        </p:nvSpPr>
        <p:spPr/>
        <p:txBody>
          <a:bodyPr/>
          <a:lstStyle/>
          <a:p>
            <a:fld id="{4004D9AB-6553-436B-B3DA-EAA7CF87AD0E}" type="datetimeFigureOut">
              <a:rPr lang="en-GB" smtClean="0"/>
              <a:t>02/06/2020</a:t>
            </a:fld>
            <a:endParaRPr lang="en-GB"/>
          </a:p>
        </p:txBody>
      </p:sp>
      <p:sp>
        <p:nvSpPr>
          <p:cNvPr id="5" name="Footer Placeholder 4">
            <a:extLst>
              <a:ext uri="{FF2B5EF4-FFF2-40B4-BE49-F238E27FC236}">
                <a16:creationId xmlns:a16="http://schemas.microsoft.com/office/drawing/2014/main" id="{AA38CB87-44C9-41D3-A39A-41626E4781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BDE56D-4111-4C74-B261-C3DBF8AF5305}"/>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4177908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71FD7-D9A5-4104-854F-341B2B19FCC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13FECA3-33B7-4057-8123-A842DD5366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CA4FC79-7866-4636-8C0B-6FD4225F9914}"/>
              </a:ext>
            </a:extLst>
          </p:cNvPr>
          <p:cNvSpPr>
            <a:spLocks noGrp="1"/>
          </p:cNvSpPr>
          <p:nvPr>
            <p:ph type="dt" sz="half" idx="10"/>
          </p:nvPr>
        </p:nvSpPr>
        <p:spPr/>
        <p:txBody>
          <a:bodyPr/>
          <a:lstStyle/>
          <a:p>
            <a:fld id="{4004D9AB-6553-436B-B3DA-EAA7CF87AD0E}" type="datetimeFigureOut">
              <a:rPr lang="en-GB" smtClean="0"/>
              <a:t>02/06/2020</a:t>
            </a:fld>
            <a:endParaRPr lang="en-GB"/>
          </a:p>
        </p:txBody>
      </p:sp>
      <p:sp>
        <p:nvSpPr>
          <p:cNvPr id="5" name="Footer Placeholder 4">
            <a:extLst>
              <a:ext uri="{FF2B5EF4-FFF2-40B4-BE49-F238E27FC236}">
                <a16:creationId xmlns:a16="http://schemas.microsoft.com/office/drawing/2014/main" id="{8450EDA3-4D69-4890-B2D9-0376310AD4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D4B0C5D-1C35-4A1E-80DD-1A5C80380D07}"/>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3742550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D93E7-7E3C-4A0A-B3E7-91DB153EC71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BE7970A-F3D0-4F79-AE17-FF93455D617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1551954-6BA7-4685-A0CF-EE1D57A1333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995961B-9B8E-48B7-AB91-F7E4DC8A465C}"/>
              </a:ext>
            </a:extLst>
          </p:cNvPr>
          <p:cNvSpPr>
            <a:spLocks noGrp="1"/>
          </p:cNvSpPr>
          <p:nvPr>
            <p:ph type="dt" sz="half" idx="10"/>
          </p:nvPr>
        </p:nvSpPr>
        <p:spPr/>
        <p:txBody>
          <a:bodyPr/>
          <a:lstStyle/>
          <a:p>
            <a:fld id="{4004D9AB-6553-436B-B3DA-EAA7CF87AD0E}" type="datetimeFigureOut">
              <a:rPr lang="en-GB" smtClean="0"/>
              <a:t>02/06/2020</a:t>
            </a:fld>
            <a:endParaRPr lang="en-GB"/>
          </a:p>
        </p:txBody>
      </p:sp>
      <p:sp>
        <p:nvSpPr>
          <p:cNvPr id="6" name="Footer Placeholder 5">
            <a:extLst>
              <a:ext uri="{FF2B5EF4-FFF2-40B4-BE49-F238E27FC236}">
                <a16:creationId xmlns:a16="http://schemas.microsoft.com/office/drawing/2014/main" id="{2A8B65F7-B78C-4660-B38D-4EE972B142A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CE03F95-7B76-49A7-AF53-EE8813BB228E}"/>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2328332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381EF-3BC1-4F1B-8E5A-9C2C2C6666A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FD0236C-0D99-4711-9AB2-C75EA03327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E50EA9E-5702-4A46-8BA0-EFCDCC27D0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CED9690A-8BFB-4B94-825C-CAA8C0400D2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E3E6EAA-B6B8-4DBF-A317-3D7AADAC1F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8519BBD-A1AE-45BD-9C4B-DB42F9C61404}"/>
              </a:ext>
            </a:extLst>
          </p:cNvPr>
          <p:cNvSpPr>
            <a:spLocks noGrp="1"/>
          </p:cNvSpPr>
          <p:nvPr>
            <p:ph type="dt" sz="half" idx="10"/>
          </p:nvPr>
        </p:nvSpPr>
        <p:spPr/>
        <p:txBody>
          <a:bodyPr/>
          <a:lstStyle/>
          <a:p>
            <a:fld id="{4004D9AB-6553-436B-B3DA-EAA7CF87AD0E}" type="datetimeFigureOut">
              <a:rPr lang="en-GB" smtClean="0"/>
              <a:t>02/06/2020</a:t>
            </a:fld>
            <a:endParaRPr lang="en-GB"/>
          </a:p>
        </p:txBody>
      </p:sp>
      <p:sp>
        <p:nvSpPr>
          <p:cNvPr id="8" name="Footer Placeholder 7">
            <a:extLst>
              <a:ext uri="{FF2B5EF4-FFF2-40B4-BE49-F238E27FC236}">
                <a16:creationId xmlns:a16="http://schemas.microsoft.com/office/drawing/2014/main" id="{36E02458-2431-4A27-B677-AECC6AA70BF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0A8EC6F-2807-4A1D-A60D-601432002DB9}"/>
              </a:ext>
            </a:extLst>
          </p:cNvPr>
          <p:cNvSpPr>
            <a:spLocks noGrp="1"/>
          </p:cNvSpPr>
          <p:nvPr>
            <p:ph type="sldNum" sz="quarter" idx="12"/>
          </p:nvPr>
        </p:nvSpPr>
        <p:spPr/>
        <p:txBody>
          <a:bodyPr/>
          <a:lstStyle/>
          <a:p>
            <a:fld id="{C0E6821F-67DB-4E9D-8498-F258FC1FD4F8}" type="slidenum">
              <a:rPr lang="en-GB" smtClean="0"/>
              <a:t>‹#›</a:t>
            </a:fld>
            <a:endParaRPr lang="en-GB"/>
          </a:p>
        </p:txBody>
      </p:sp>
    </p:spTree>
    <p:extLst>
      <p:ext uri="{BB962C8B-B14F-4D97-AF65-F5344CB8AC3E}">
        <p14:creationId xmlns:p14="http://schemas.microsoft.com/office/powerpoint/2010/main" val="30569185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ectangle 13"/>
          <p:cNvSpPr/>
          <p:nvPr userDrawn="1"/>
        </p:nvSpPr>
        <p:spPr>
          <a:xfrm>
            <a:off x="9797907" y="6376331"/>
            <a:ext cx="2020105" cy="261610"/>
          </a:xfrm>
          <a:prstGeom prst="rect">
            <a:avLst/>
          </a:prstGeom>
        </p:spPr>
        <p:txBody>
          <a:bodyPr wrap="none">
            <a:spAutoFit/>
          </a:bodyPr>
          <a:lstStyle/>
          <a:p>
            <a:pPr algn="r"/>
            <a:r>
              <a:rPr lang="en-US" sz="1100" b="1" i="0" baseline="0" dirty="0">
                <a:solidFill>
                  <a:srgbClr val="34889F"/>
                </a:solidFill>
              </a:rPr>
              <a:t>Do I need a bank account? | </a:t>
            </a:r>
            <a:fld id="{DC05E1EE-818C-8646-B2D7-09A9D629E3D2}" type="slidenum">
              <a:rPr lang="en-US" sz="1100" b="1" i="0" baseline="0" smtClean="0">
                <a:solidFill>
                  <a:srgbClr val="34889F"/>
                </a:solidFill>
              </a:rPr>
              <a:pPr algn="r"/>
              <a:t>‹#›</a:t>
            </a:fld>
            <a:endParaRPr lang="en-US" sz="1100" b="1" i="0" baseline="0" dirty="0">
              <a:solidFill>
                <a:srgbClr val="34889F"/>
              </a:solidFill>
            </a:endParaRPr>
          </a:p>
        </p:txBody>
      </p:sp>
    </p:spTree>
    <p:extLst>
      <p:ext uri="{BB962C8B-B14F-4D97-AF65-F5344CB8AC3E}">
        <p14:creationId xmlns:p14="http://schemas.microsoft.com/office/powerpoint/2010/main" val="2145237487"/>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7" r:id="rId3"/>
    <p:sldLayoutId id="2147483678" r:id="rId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EB0648-8472-4F9D-A988-DF77F16174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2EB6C31-55E0-4A2E-B463-56299EBABE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D662E8F-6D3E-4F35-A7C8-B38C6C74C8F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04D9AB-6553-436B-B3DA-EAA7CF87AD0E}" type="datetimeFigureOut">
              <a:rPr lang="en-GB" smtClean="0"/>
              <a:t>02/06/2020</a:t>
            </a:fld>
            <a:endParaRPr lang="en-GB"/>
          </a:p>
        </p:txBody>
      </p:sp>
      <p:sp>
        <p:nvSpPr>
          <p:cNvPr id="5" name="Footer Placeholder 4">
            <a:extLst>
              <a:ext uri="{FF2B5EF4-FFF2-40B4-BE49-F238E27FC236}">
                <a16:creationId xmlns:a16="http://schemas.microsoft.com/office/drawing/2014/main" id="{E217EC5C-4D68-4F23-BCF1-79BA1121ED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8B21681-C4D3-477D-AF3D-5B0DB32DD8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E6821F-67DB-4E9D-8498-F258FC1FD4F8}" type="slidenum">
              <a:rPr lang="en-GB" smtClean="0"/>
              <a:t>‹#›</a:t>
            </a:fld>
            <a:endParaRPr lang="en-GB"/>
          </a:p>
        </p:txBody>
      </p:sp>
    </p:spTree>
    <p:extLst>
      <p:ext uri="{BB962C8B-B14F-4D97-AF65-F5344CB8AC3E}">
        <p14:creationId xmlns:p14="http://schemas.microsoft.com/office/powerpoint/2010/main" val="694042522"/>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7.emf"/><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1698F68-E568-D943-A814-FB58BD4BDA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07540">
            <a:off x="8498819" y="1039061"/>
            <a:ext cx="3293475" cy="4274974"/>
          </a:xfrm>
          <a:prstGeom prst="rect">
            <a:avLst/>
          </a:prstGeom>
        </p:spPr>
      </p:pic>
      <p:pic>
        <p:nvPicPr>
          <p:cNvPr id="30" name="Picture 29">
            <a:extLst>
              <a:ext uri="{FF2B5EF4-FFF2-40B4-BE49-F238E27FC236}">
                <a16:creationId xmlns:a16="http://schemas.microsoft.com/office/drawing/2014/main" id="{2E1D2B0D-179E-2B4B-9ADD-C57055D4A224}"/>
              </a:ext>
            </a:extLst>
          </p:cNvPr>
          <p:cNvPicPr>
            <a:picLocks noChangeAspect="1"/>
          </p:cNvPicPr>
          <p:nvPr/>
        </p:nvPicPr>
        <p:blipFill rotWithShape="1">
          <a:blip r:embed="rId4">
            <a:extLst>
              <a:ext uri="{28A0092B-C50C-407E-A947-70E740481C1C}">
                <a14:useLocalDpi xmlns:a14="http://schemas.microsoft.com/office/drawing/2010/main" val="0"/>
              </a:ext>
            </a:extLst>
          </a:blip>
          <a:srcRect l="12119" t="21905" r="9966" b="37020"/>
          <a:stretch/>
        </p:blipFill>
        <p:spPr>
          <a:xfrm rot="20886668">
            <a:off x="7938673" y="4046490"/>
            <a:ext cx="4082572" cy="2082798"/>
          </a:xfrm>
          <a:prstGeom prst="rect">
            <a:avLst/>
          </a:prstGeom>
        </p:spPr>
      </p:pic>
      <p:pic>
        <p:nvPicPr>
          <p:cNvPr id="10" name="Picture 9">
            <a:extLst>
              <a:ext uri="{FF2B5EF4-FFF2-40B4-BE49-F238E27FC236}">
                <a16:creationId xmlns:a16="http://schemas.microsoft.com/office/drawing/2014/main" id="{68F7B158-9654-684C-B7A8-DC9D170A1869}"/>
              </a:ext>
            </a:extLst>
          </p:cNvPr>
          <p:cNvPicPr>
            <a:picLocks noChangeAspect="1"/>
          </p:cNvPicPr>
          <p:nvPr/>
        </p:nvPicPr>
        <p:blipFill rotWithShape="1">
          <a:blip r:embed="rId4">
            <a:extLst>
              <a:ext uri="{28A0092B-C50C-407E-A947-70E740481C1C}">
                <a14:useLocalDpi xmlns:a14="http://schemas.microsoft.com/office/drawing/2010/main" val="0"/>
              </a:ext>
            </a:extLst>
          </a:blip>
          <a:srcRect l="12119" t="21905" r="9966" b="37020"/>
          <a:stretch/>
        </p:blipFill>
        <p:spPr>
          <a:xfrm rot="20666268">
            <a:off x="7456795" y="3946968"/>
            <a:ext cx="4082572" cy="2082798"/>
          </a:xfrm>
          <a:prstGeom prst="rect">
            <a:avLst/>
          </a:prstGeom>
        </p:spPr>
      </p:pic>
      <p:pic>
        <p:nvPicPr>
          <p:cNvPr id="6" name="Picture 5">
            <a:extLst>
              <a:ext uri="{FF2B5EF4-FFF2-40B4-BE49-F238E27FC236}">
                <a16:creationId xmlns:a16="http://schemas.microsoft.com/office/drawing/2014/main" id="{6C199D54-2A94-074B-86D8-CE89AF3BBB22}"/>
              </a:ext>
            </a:extLst>
          </p:cNvPr>
          <p:cNvPicPr>
            <a:picLocks noChangeAspect="1"/>
          </p:cNvPicPr>
          <p:nvPr/>
        </p:nvPicPr>
        <p:blipFill>
          <a:blip r:embed="rId5"/>
          <a:stretch>
            <a:fillRect/>
          </a:stretch>
        </p:blipFill>
        <p:spPr>
          <a:xfrm rot="21243980">
            <a:off x="9862178" y="4685399"/>
            <a:ext cx="2133766" cy="1736444"/>
          </a:xfrm>
          <a:prstGeom prst="rect">
            <a:avLst/>
          </a:prstGeom>
        </p:spPr>
      </p:pic>
      <p:sp>
        <p:nvSpPr>
          <p:cNvPr id="8" name="TextBox 7">
            <a:extLst>
              <a:ext uri="{FF2B5EF4-FFF2-40B4-BE49-F238E27FC236}">
                <a16:creationId xmlns:a16="http://schemas.microsoft.com/office/drawing/2014/main" id="{107529F6-4A58-1844-AC7E-92CBCED6C47D}"/>
              </a:ext>
            </a:extLst>
          </p:cNvPr>
          <p:cNvSpPr txBox="1"/>
          <p:nvPr/>
        </p:nvSpPr>
        <p:spPr>
          <a:xfrm>
            <a:off x="600430" y="1636113"/>
            <a:ext cx="8986975" cy="2800767"/>
          </a:xfrm>
          <a:prstGeom prst="rect">
            <a:avLst/>
          </a:prstGeom>
          <a:noFill/>
        </p:spPr>
        <p:txBody>
          <a:bodyPr wrap="square" rtlCol="0">
            <a:spAutoFit/>
          </a:bodyPr>
          <a:lstStyle/>
          <a:p>
            <a:pPr algn="ctr">
              <a:lnSpc>
                <a:spcPct val="80000"/>
              </a:lnSpc>
            </a:pPr>
            <a:r>
              <a:rPr lang="en-GB" sz="6600" b="1" dirty="0">
                <a:solidFill>
                  <a:schemeClr val="bg1"/>
                </a:solidFill>
                <a:latin typeface="Arial" panose="020B0604020202020204" pitchFamily="34" charset="0"/>
                <a:cs typeface="Arial" panose="020B0604020202020204" pitchFamily="34" charset="0"/>
              </a:rPr>
              <a:t>Why do we need banks?</a:t>
            </a:r>
          </a:p>
          <a:p>
            <a:pPr>
              <a:lnSpc>
                <a:spcPct val="80000"/>
              </a:lnSpc>
            </a:pPr>
            <a:endParaRPr lang="en-US" sz="88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7076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3AAF692-7FC2-472F-8696-A2BB5A3B0A24}"/>
              </a:ext>
            </a:extLst>
          </p:cNvPr>
          <p:cNvSpPr txBox="1"/>
          <p:nvPr/>
        </p:nvSpPr>
        <p:spPr>
          <a:xfrm>
            <a:off x="432107" y="1524976"/>
            <a:ext cx="10860007" cy="1938992"/>
          </a:xfrm>
          <a:prstGeom prst="rect">
            <a:avLst/>
          </a:prstGeom>
          <a:noFill/>
        </p:spPr>
        <p:txBody>
          <a:bodyPr wrap="square" rtlCol="0">
            <a:spAutoFit/>
          </a:bodyPr>
          <a:lstStyle/>
          <a:p>
            <a:r>
              <a:rPr lang="en-GB" sz="2400" b="1" dirty="0"/>
              <a:t>When paying with a debit card, you use a 4-digit PIN number (personal identification number) to </a:t>
            </a:r>
            <a:r>
              <a:rPr lang="en-GB" sz="2400" b="1" dirty="0" smtClean="0"/>
              <a:t>allow </a:t>
            </a:r>
            <a:r>
              <a:rPr lang="en-GB" sz="2400" b="1" dirty="0"/>
              <a:t>the payment when you put your card into the card reader. A microchip in the card checks that the number is correct. This means that only the person who knows the right PIN number can use the card.</a:t>
            </a:r>
          </a:p>
        </p:txBody>
      </p:sp>
      <p:sp>
        <p:nvSpPr>
          <p:cNvPr id="5" name="TextBox 4">
            <a:extLst>
              <a:ext uri="{FF2B5EF4-FFF2-40B4-BE49-F238E27FC236}">
                <a16:creationId xmlns:a16="http://schemas.microsoft.com/office/drawing/2014/main" id="{4DB5B787-0D0A-4DE7-A495-BA484DD4CA08}"/>
              </a:ext>
            </a:extLst>
          </p:cNvPr>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Chip and PIN</a:t>
            </a:r>
          </a:p>
        </p:txBody>
      </p:sp>
      <p:sp>
        <p:nvSpPr>
          <p:cNvPr id="6" name="TextBox 5">
            <a:extLst>
              <a:ext uri="{FF2B5EF4-FFF2-40B4-BE49-F238E27FC236}">
                <a16:creationId xmlns:a16="http://schemas.microsoft.com/office/drawing/2014/main" id="{0ACCDA04-F4CA-456B-B57A-9B17BC19E826}"/>
              </a:ext>
            </a:extLst>
          </p:cNvPr>
          <p:cNvSpPr txBox="1"/>
          <p:nvPr/>
        </p:nvSpPr>
        <p:spPr>
          <a:xfrm>
            <a:off x="228907" y="3774321"/>
            <a:ext cx="10482636" cy="584775"/>
          </a:xfrm>
          <a:prstGeom prst="rect">
            <a:avLst/>
          </a:prstGeom>
          <a:noFill/>
        </p:spPr>
        <p:txBody>
          <a:bodyPr wrap="square" rtlCol="0">
            <a:spAutoFit/>
          </a:bodyPr>
          <a:lstStyle/>
          <a:p>
            <a:r>
              <a:rPr lang="en-GB" sz="3200" b="1" dirty="0">
                <a:solidFill>
                  <a:schemeClr val="accent1">
                    <a:lumMod val="50000"/>
                  </a:schemeClr>
                </a:solidFill>
              </a:rPr>
              <a:t>Direct debit</a:t>
            </a:r>
          </a:p>
        </p:txBody>
      </p:sp>
      <p:sp>
        <p:nvSpPr>
          <p:cNvPr id="7" name="TextBox 6">
            <a:extLst>
              <a:ext uri="{FF2B5EF4-FFF2-40B4-BE49-F238E27FC236}">
                <a16:creationId xmlns:a16="http://schemas.microsoft.com/office/drawing/2014/main" id="{67EA212E-5406-4D0C-9045-8F7B4D1FCBA5}"/>
              </a:ext>
            </a:extLst>
          </p:cNvPr>
          <p:cNvSpPr txBox="1"/>
          <p:nvPr/>
        </p:nvSpPr>
        <p:spPr>
          <a:xfrm>
            <a:off x="432107" y="4406289"/>
            <a:ext cx="10860007" cy="1938992"/>
          </a:xfrm>
          <a:prstGeom prst="rect">
            <a:avLst/>
          </a:prstGeom>
          <a:noFill/>
        </p:spPr>
        <p:txBody>
          <a:bodyPr wrap="square" rtlCol="0">
            <a:spAutoFit/>
          </a:bodyPr>
          <a:lstStyle/>
          <a:p>
            <a:r>
              <a:rPr lang="en-GB" sz="2400" b="1" dirty="0"/>
              <a:t>A direct debit is a way of paying regular bills from your bank account e.g. mortgage, gas, electricity, home insurance etc. </a:t>
            </a:r>
          </a:p>
          <a:p>
            <a:r>
              <a:rPr lang="en-GB" sz="2400" b="1" dirty="0"/>
              <a:t>Once it is setup, you don’t have to worry about forgetting to pay as the bank will automatically transfer the money out of your account to the company that you need to pay on the correct day. </a:t>
            </a:r>
          </a:p>
        </p:txBody>
      </p:sp>
    </p:spTree>
    <p:extLst>
      <p:ext uri="{BB962C8B-B14F-4D97-AF65-F5344CB8AC3E}">
        <p14:creationId xmlns:p14="http://schemas.microsoft.com/office/powerpoint/2010/main" val="1489842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68B9F3-6871-41A4-9370-C9B1FA8DBC86}"/>
              </a:ext>
            </a:extLst>
          </p:cNvPr>
          <p:cNvPicPr>
            <a:picLocks noChangeAspect="1"/>
          </p:cNvPicPr>
          <p:nvPr/>
        </p:nvPicPr>
        <p:blipFill>
          <a:blip r:embed="rId2"/>
          <a:stretch>
            <a:fillRect/>
          </a:stretch>
        </p:blipFill>
        <p:spPr>
          <a:xfrm>
            <a:off x="637999" y="949025"/>
            <a:ext cx="10164542" cy="5495318"/>
          </a:xfrm>
          <a:prstGeom prst="rect">
            <a:avLst/>
          </a:prstGeom>
        </p:spPr>
      </p:pic>
    </p:spTree>
    <p:extLst>
      <p:ext uri="{BB962C8B-B14F-4D97-AF65-F5344CB8AC3E}">
        <p14:creationId xmlns:p14="http://schemas.microsoft.com/office/powerpoint/2010/main" val="34626491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1A15234-95FF-490A-8BCC-03E4301F4701}"/>
              </a:ext>
            </a:extLst>
          </p:cNvPr>
          <p:cNvPicPr>
            <a:picLocks noChangeAspect="1"/>
          </p:cNvPicPr>
          <p:nvPr/>
        </p:nvPicPr>
        <p:blipFill>
          <a:blip r:embed="rId2"/>
          <a:stretch>
            <a:fillRect/>
          </a:stretch>
        </p:blipFill>
        <p:spPr>
          <a:xfrm>
            <a:off x="514628" y="1600160"/>
            <a:ext cx="10563741" cy="3944295"/>
          </a:xfrm>
          <a:prstGeom prst="rect">
            <a:avLst/>
          </a:prstGeom>
        </p:spPr>
      </p:pic>
    </p:spTree>
    <p:extLst>
      <p:ext uri="{BB962C8B-B14F-4D97-AF65-F5344CB8AC3E}">
        <p14:creationId xmlns:p14="http://schemas.microsoft.com/office/powerpoint/2010/main" val="2455960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657E993-E7C8-4679-9B63-ACFFDCA38B0D}"/>
              </a:ext>
            </a:extLst>
          </p:cNvPr>
          <p:cNvPicPr>
            <a:picLocks noChangeAspect="1"/>
          </p:cNvPicPr>
          <p:nvPr/>
        </p:nvPicPr>
        <p:blipFill>
          <a:blip r:embed="rId2"/>
          <a:stretch>
            <a:fillRect/>
          </a:stretch>
        </p:blipFill>
        <p:spPr>
          <a:xfrm>
            <a:off x="915748" y="1572504"/>
            <a:ext cx="10360504" cy="4088067"/>
          </a:xfrm>
          <a:prstGeom prst="rect">
            <a:avLst/>
          </a:prstGeom>
        </p:spPr>
      </p:pic>
    </p:spTree>
    <p:extLst>
      <p:ext uri="{BB962C8B-B14F-4D97-AF65-F5344CB8AC3E}">
        <p14:creationId xmlns:p14="http://schemas.microsoft.com/office/powerpoint/2010/main" val="30080950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5D9EA33-0A03-4981-9E30-8DC615ABD1CD}"/>
              </a:ext>
            </a:extLst>
          </p:cNvPr>
          <p:cNvPicPr>
            <a:picLocks noChangeAspect="1"/>
          </p:cNvPicPr>
          <p:nvPr/>
        </p:nvPicPr>
        <p:blipFill>
          <a:blip r:embed="rId2"/>
          <a:stretch>
            <a:fillRect/>
          </a:stretch>
        </p:blipFill>
        <p:spPr>
          <a:xfrm>
            <a:off x="993600" y="1499932"/>
            <a:ext cx="10470854" cy="4131609"/>
          </a:xfrm>
          <a:prstGeom prst="rect">
            <a:avLst/>
          </a:prstGeom>
        </p:spPr>
      </p:pic>
    </p:spTree>
    <p:extLst>
      <p:ext uri="{BB962C8B-B14F-4D97-AF65-F5344CB8AC3E}">
        <p14:creationId xmlns:p14="http://schemas.microsoft.com/office/powerpoint/2010/main" val="5943728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B6F0DC-0A56-4294-9293-0E9C16764F1E}"/>
              </a:ext>
            </a:extLst>
          </p:cNvPr>
          <p:cNvPicPr>
            <a:picLocks noChangeAspect="1"/>
          </p:cNvPicPr>
          <p:nvPr/>
        </p:nvPicPr>
        <p:blipFill>
          <a:blip r:embed="rId2"/>
          <a:stretch>
            <a:fillRect/>
          </a:stretch>
        </p:blipFill>
        <p:spPr>
          <a:xfrm>
            <a:off x="1044491" y="1703132"/>
            <a:ext cx="10103017" cy="3986467"/>
          </a:xfrm>
          <a:prstGeom prst="rect">
            <a:avLst/>
          </a:prstGeom>
        </p:spPr>
      </p:pic>
    </p:spTree>
    <p:extLst>
      <p:ext uri="{BB962C8B-B14F-4D97-AF65-F5344CB8AC3E}">
        <p14:creationId xmlns:p14="http://schemas.microsoft.com/office/powerpoint/2010/main" val="2091849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39A5DA0-DA4A-4B71-AD10-3DF7DEC9732F}"/>
              </a:ext>
            </a:extLst>
          </p:cNvPr>
          <p:cNvSpPr/>
          <p:nvPr/>
        </p:nvSpPr>
        <p:spPr>
          <a:xfrm>
            <a:off x="232228" y="1167563"/>
            <a:ext cx="3947885" cy="1569660"/>
          </a:xfrm>
          <a:prstGeom prst="rect">
            <a:avLst/>
          </a:prstGeom>
        </p:spPr>
        <p:txBody>
          <a:bodyPr wrap="square">
            <a:spAutoFit/>
          </a:bodyPr>
          <a:lstStyle/>
          <a:p>
            <a:r>
              <a:rPr lang="en-GB" sz="2400" b="1" dirty="0">
                <a:solidFill>
                  <a:schemeClr val="bg1"/>
                </a:solidFill>
              </a:rPr>
              <a:t>Complete the activity sheet:  Which account? </a:t>
            </a:r>
          </a:p>
          <a:p>
            <a:endParaRPr lang="en-GB" sz="2400" b="1" dirty="0">
              <a:solidFill>
                <a:schemeClr val="bg1"/>
              </a:solidFill>
            </a:endParaRPr>
          </a:p>
          <a:p>
            <a:endParaRPr lang="en-GB" sz="2400" b="1" dirty="0">
              <a:solidFill>
                <a:schemeClr val="bg1"/>
              </a:solidFill>
            </a:endParaRPr>
          </a:p>
        </p:txBody>
      </p:sp>
      <p:pic>
        <p:nvPicPr>
          <p:cNvPr id="5" name="Picture 4">
            <a:extLst>
              <a:ext uri="{FF2B5EF4-FFF2-40B4-BE49-F238E27FC236}">
                <a16:creationId xmlns:a16="http://schemas.microsoft.com/office/drawing/2014/main" id="{0B744043-2A7C-4846-B152-C36028E62DF7}"/>
              </a:ext>
            </a:extLst>
          </p:cNvPr>
          <p:cNvPicPr>
            <a:picLocks noChangeAspect="1"/>
          </p:cNvPicPr>
          <p:nvPr/>
        </p:nvPicPr>
        <p:blipFill>
          <a:blip r:embed="rId3"/>
          <a:stretch>
            <a:fillRect/>
          </a:stretch>
        </p:blipFill>
        <p:spPr>
          <a:xfrm rot="21223200">
            <a:off x="4353143" y="1095666"/>
            <a:ext cx="4021600" cy="5384110"/>
          </a:xfrm>
          <a:prstGeom prst="rect">
            <a:avLst/>
          </a:prstGeom>
        </p:spPr>
      </p:pic>
      <p:pic>
        <p:nvPicPr>
          <p:cNvPr id="8" name="Picture 7">
            <a:extLst>
              <a:ext uri="{FF2B5EF4-FFF2-40B4-BE49-F238E27FC236}">
                <a16:creationId xmlns:a16="http://schemas.microsoft.com/office/drawing/2014/main" id="{BC95480C-78DD-4DE3-9C4E-C549A36043A3}"/>
              </a:ext>
            </a:extLst>
          </p:cNvPr>
          <p:cNvPicPr>
            <a:picLocks noChangeAspect="1"/>
          </p:cNvPicPr>
          <p:nvPr/>
        </p:nvPicPr>
        <p:blipFill>
          <a:blip r:embed="rId4"/>
          <a:stretch>
            <a:fillRect/>
          </a:stretch>
        </p:blipFill>
        <p:spPr>
          <a:xfrm rot="470580">
            <a:off x="8119703" y="1125428"/>
            <a:ext cx="3794162" cy="5411347"/>
          </a:xfrm>
          <a:prstGeom prst="rect">
            <a:avLst/>
          </a:prstGeom>
        </p:spPr>
      </p:pic>
    </p:spTree>
    <p:extLst>
      <p:ext uri="{BB962C8B-B14F-4D97-AF65-F5344CB8AC3E}">
        <p14:creationId xmlns:p14="http://schemas.microsoft.com/office/powerpoint/2010/main" val="3775115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05CD67-7DDD-42C8-9934-27CEC2C0F91B}"/>
              </a:ext>
            </a:extLst>
          </p:cNvPr>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Answers</a:t>
            </a:r>
          </a:p>
        </p:txBody>
      </p:sp>
      <p:pic>
        <p:nvPicPr>
          <p:cNvPr id="2" name="Picture 1">
            <a:extLst>
              <a:ext uri="{FF2B5EF4-FFF2-40B4-BE49-F238E27FC236}">
                <a16:creationId xmlns:a16="http://schemas.microsoft.com/office/drawing/2014/main" id="{4C2224AE-724F-413D-8C90-3121C6D3F926}"/>
              </a:ext>
            </a:extLst>
          </p:cNvPr>
          <p:cNvPicPr>
            <a:picLocks noChangeAspect="1"/>
          </p:cNvPicPr>
          <p:nvPr/>
        </p:nvPicPr>
        <p:blipFill>
          <a:blip r:embed="rId2"/>
          <a:stretch>
            <a:fillRect/>
          </a:stretch>
        </p:blipFill>
        <p:spPr>
          <a:xfrm>
            <a:off x="2091567" y="940175"/>
            <a:ext cx="1943403" cy="5810578"/>
          </a:xfrm>
          <a:prstGeom prst="rect">
            <a:avLst/>
          </a:prstGeom>
        </p:spPr>
      </p:pic>
      <p:pic>
        <p:nvPicPr>
          <p:cNvPr id="5" name="Picture 4">
            <a:extLst>
              <a:ext uri="{FF2B5EF4-FFF2-40B4-BE49-F238E27FC236}">
                <a16:creationId xmlns:a16="http://schemas.microsoft.com/office/drawing/2014/main" id="{24E89F73-DAD6-41AE-BEBB-3E3A673CF903}"/>
              </a:ext>
            </a:extLst>
          </p:cNvPr>
          <p:cNvPicPr>
            <a:picLocks noChangeAspect="1"/>
          </p:cNvPicPr>
          <p:nvPr/>
        </p:nvPicPr>
        <p:blipFill>
          <a:blip r:embed="rId3"/>
          <a:stretch>
            <a:fillRect/>
          </a:stretch>
        </p:blipFill>
        <p:spPr>
          <a:xfrm>
            <a:off x="5905654" y="893008"/>
            <a:ext cx="3687766" cy="3595572"/>
          </a:xfrm>
          <a:prstGeom prst="rect">
            <a:avLst/>
          </a:prstGeom>
        </p:spPr>
      </p:pic>
      <p:sp>
        <p:nvSpPr>
          <p:cNvPr id="6" name="TextBox 5">
            <a:extLst>
              <a:ext uri="{FF2B5EF4-FFF2-40B4-BE49-F238E27FC236}">
                <a16:creationId xmlns:a16="http://schemas.microsoft.com/office/drawing/2014/main" id="{096D7798-4A49-4850-B594-B85B5033F3F0}"/>
              </a:ext>
            </a:extLst>
          </p:cNvPr>
          <p:cNvSpPr txBox="1"/>
          <p:nvPr/>
        </p:nvSpPr>
        <p:spPr>
          <a:xfrm>
            <a:off x="4561422" y="4488580"/>
            <a:ext cx="7325778" cy="2308324"/>
          </a:xfrm>
          <a:prstGeom prst="rect">
            <a:avLst/>
          </a:prstGeom>
          <a:noFill/>
        </p:spPr>
        <p:txBody>
          <a:bodyPr wrap="square" rtlCol="0">
            <a:spAutoFit/>
          </a:bodyPr>
          <a:lstStyle/>
          <a:p>
            <a:r>
              <a:rPr lang="en-GB" sz="2400" b="1" dirty="0">
                <a:solidFill>
                  <a:schemeClr val="accent1">
                    <a:lumMod val="50000"/>
                  </a:schemeClr>
                </a:solidFill>
              </a:rPr>
              <a:t>I recommend this account as it has the highest interest rate for her savings. She has enough money to open this account and a passbook rather than a debit card makes withdrawing money slightly more difficult so she is less likely to spend it.</a:t>
            </a:r>
          </a:p>
        </p:txBody>
      </p:sp>
    </p:spTree>
    <p:extLst>
      <p:ext uri="{BB962C8B-B14F-4D97-AF65-F5344CB8AC3E}">
        <p14:creationId xmlns:p14="http://schemas.microsoft.com/office/powerpoint/2010/main" val="4204490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05CD67-7DDD-42C8-9934-27CEC2C0F91B}"/>
              </a:ext>
            </a:extLst>
          </p:cNvPr>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Answers</a:t>
            </a:r>
          </a:p>
        </p:txBody>
      </p:sp>
      <p:sp>
        <p:nvSpPr>
          <p:cNvPr id="6" name="TextBox 5">
            <a:extLst>
              <a:ext uri="{FF2B5EF4-FFF2-40B4-BE49-F238E27FC236}">
                <a16:creationId xmlns:a16="http://schemas.microsoft.com/office/drawing/2014/main" id="{096D7798-4A49-4850-B594-B85B5033F3F0}"/>
              </a:ext>
            </a:extLst>
          </p:cNvPr>
          <p:cNvSpPr txBox="1"/>
          <p:nvPr/>
        </p:nvSpPr>
        <p:spPr>
          <a:xfrm>
            <a:off x="4016108" y="4370328"/>
            <a:ext cx="7325778" cy="2308324"/>
          </a:xfrm>
          <a:prstGeom prst="rect">
            <a:avLst/>
          </a:prstGeom>
          <a:noFill/>
        </p:spPr>
        <p:txBody>
          <a:bodyPr wrap="square" rtlCol="0">
            <a:spAutoFit/>
          </a:bodyPr>
          <a:lstStyle/>
          <a:p>
            <a:r>
              <a:rPr lang="en-GB" sz="2400" b="1" dirty="0">
                <a:solidFill>
                  <a:schemeClr val="accent1">
                    <a:lumMod val="50000"/>
                  </a:schemeClr>
                </a:solidFill>
              </a:rPr>
              <a:t>I recommend this account as the debit card gives her easy access to her money to be able to pay for her entertainment and sports centre membership. The electronic organiser will help her to manage her money as she will have regular payments into her account.</a:t>
            </a:r>
          </a:p>
        </p:txBody>
      </p:sp>
      <p:pic>
        <p:nvPicPr>
          <p:cNvPr id="3" name="Picture 2">
            <a:extLst>
              <a:ext uri="{FF2B5EF4-FFF2-40B4-BE49-F238E27FC236}">
                <a16:creationId xmlns:a16="http://schemas.microsoft.com/office/drawing/2014/main" id="{189B54E9-3D29-4648-85F8-14BB46CFB7BA}"/>
              </a:ext>
            </a:extLst>
          </p:cNvPr>
          <p:cNvPicPr>
            <a:picLocks noChangeAspect="1"/>
          </p:cNvPicPr>
          <p:nvPr/>
        </p:nvPicPr>
        <p:blipFill>
          <a:blip r:embed="rId2"/>
          <a:stretch>
            <a:fillRect/>
          </a:stretch>
        </p:blipFill>
        <p:spPr>
          <a:xfrm>
            <a:off x="5927390" y="954694"/>
            <a:ext cx="3503215" cy="3415634"/>
          </a:xfrm>
          <a:prstGeom prst="rect">
            <a:avLst/>
          </a:prstGeom>
        </p:spPr>
      </p:pic>
      <p:pic>
        <p:nvPicPr>
          <p:cNvPr id="7" name="Picture 6">
            <a:extLst>
              <a:ext uri="{FF2B5EF4-FFF2-40B4-BE49-F238E27FC236}">
                <a16:creationId xmlns:a16="http://schemas.microsoft.com/office/drawing/2014/main" id="{7C691904-193E-4A7E-AC1D-CD3720F204E5}"/>
              </a:ext>
            </a:extLst>
          </p:cNvPr>
          <p:cNvPicPr>
            <a:picLocks noChangeAspect="1"/>
          </p:cNvPicPr>
          <p:nvPr/>
        </p:nvPicPr>
        <p:blipFill>
          <a:blip r:embed="rId3"/>
          <a:stretch>
            <a:fillRect/>
          </a:stretch>
        </p:blipFill>
        <p:spPr>
          <a:xfrm>
            <a:off x="2072999" y="893008"/>
            <a:ext cx="1894186" cy="5890590"/>
          </a:xfrm>
          <a:prstGeom prst="rect">
            <a:avLst/>
          </a:prstGeom>
        </p:spPr>
      </p:pic>
    </p:spTree>
    <p:extLst>
      <p:ext uri="{BB962C8B-B14F-4D97-AF65-F5344CB8AC3E}">
        <p14:creationId xmlns:p14="http://schemas.microsoft.com/office/powerpoint/2010/main" val="33271522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05CD67-7DDD-42C8-9934-27CEC2C0F91B}"/>
              </a:ext>
            </a:extLst>
          </p:cNvPr>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Answers</a:t>
            </a:r>
          </a:p>
        </p:txBody>
      </p:sp>
      <p:sp>
        <p:nvSpPr>
          <p:cNvPr id="6" name="TextBox 5">
            <a:extLst>
              <a:ext uri="{FF2B5EF4-FFF2-40B4-BE49-F238E27FC236}">
                <a16:creationId xmlns:a16="http://schemas.microsoft.com/office/drawing/2014/main" id="{096D7798-4A49-4850-B594-B85B5033F3F0}"/>
              </a:ext>
            </a:extLst>
          </p:cNvPr>
          <p:cNvSpPr txBox="1"/>
          <p:nvPr/>
        </p:nvSpPr>
        <p:spPr>
          <a:xfrm>
            <a:off x="4401765" y="4212809"/>
            <a:ext cx="7325778" cy="2308324"/>
          </a:xfrm>
          <a:prstGeom prst="rect">
            <a:avLst/>
          </a:prstGeom>
          <a:noFill/>
        </p:spPr>
        <p:txBody>
          <a:bodyPr wrap="square" rtlCol="0">
            <a:spAutoFit/>
          </a:bodyPr>
          <a:lstStyle/>
          <a:p>
            <a:r>
              <a:rPr lang="en-GB" sz="2400" b="1" dirty="0">
                <a:solidFill>
                  <a:schemeClr val="accent1">
                    <a:lumMod val="50000"/>
                  </a:schemeClr>
                </a:solidFill>
              </a:rPr>
              <a:t>I recommend this account as Khalid wants to start saving but he doesn’t have enough money to open an account which pays a higher level of interest. This account can be opened with only £5 and has a higher interest rate than a current account. He will also get a free music voucher.</a:t>
            </a:r>
          </a:p>
        </p:txBody>
      </p:sp>
      <p:pic>
        <p:nvPicPr>
          <p:cNvPr id="2" name="Picture 1">
            <a:extLst>
              <a:ext uri="{FF2B5EF4-FFF2-40B4-BE49-F238E27FC236}">
                <a16:creationId xmlns:a16="http://schemas.microsoft.com/office/drawing/2014/main" id="{8E62F58C-B174-4642-9613-63E14539F41C}"/>
              </a:ext>
            </a:extLst>
          </p:cNvPr>
          <p:cNvPicPr>
            <a:picLocks noChangeAspect="1"/>
          </p:cNvPicPr>
          <p:nvPr/>
        </p:nvPicPr>
        <p:blipFill>
          <a:blip r:embed="rId2"/>
          <a:stretch>
            <a:fillRect/>
          </a:stretch>
        </p:blipFill>
        <p:spPr>
          <a:xfrm>
            <a:off x="2108078" y="893008"/>
            <a:ext cx="1861058" cy="5787567"/>
          </a:xfrm>
          <a:prstGeom prst="rect">
            <a:avLst/>
          </a:prstGeom>
        </p:spPr>
      </p:pic>
      <p:pic>
        <p:nvPicPr>
          <p:cNvPr id="5" name="Picture 4">
            <a:extLst>
              <a:ext uri="{FF2B5EF4-FFF2-40B4-BE49-F238E27FC236}">
                <a16:creationId xmlns:a16="http://schemas.microsoft.com/office/drawing/2014/main" id="{B0F55F6A-DD4D-4E18-A2F1-200BE126943D}"/>
              </a:ext>
            </a:extLst>
          </p:cNvPr>
          <p:cNvPicPr>
            <a:picLocks noChangeAspect="1"/>
          </p:cNvPicPr>
          <p:nvPr/>
        </p:nvPicPr>
        <p:blipFill>
          <a:blip r:embed="rId3"/>
          <a:stretch>
            <a:fillRect/>
          </a:stretch>
        </p:blipFill>
        <p:spPr>
          <a:xfrm>
            <a:off x="5199848" y="893008"/>
            <a:ext cx="3308528" cy="3214535"/>
          </a:xfrm>
          <a:prstGeom prst="rect">
            <a:avLst/>
          </a:prstGeom>
        </p:spPr>
      </p:pic>
    </p:spTree>
    <p:extLst>
      <p:ext uri="{BB962C8B-B14F-4D97-AF65-F5344CB8AC3E}">
        <p14:creationId xmlns:p14="http://schemas.microsoft.com/office/powerpoint/2010/main" val="35398494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84D731-DF14-49DE-A856-2B9EA4FEE3D7}"/>
              </a:ext>
            </a:extLst>
          </p:cNvPr>
          <p:cNvSpPr txBox="1"/>
          <p:nvPr/>
        </p:nvSpPr>
        <p:spPr>
          <a:xfrm>
            <a:off x="288918" y="2294954"/>
            <a:ext cx="11614163" cy="3539430"/>
          </a:xfrm>
          <a:prstGeom prst="rect">
            <a:avLst/>
          </a:prstGeom>
          <a:noFill/>
        </p:spPr>
        <p:txBody>
          <a:bodyPr wrap="square" rtlCol="0">
            <a:spAutoFit/>
          </a:bodyPr>
          <a:lstStyle/>
          <a:p>
            <a:pPr marL="342900" indent="-342900">
              <a:buFont typeface="Arial" panose="020B0604020202020204" pitchFamily="34" charset="0"/>
              <a:buChar char="•"/>
            </a:pPr>
            <a:r>
              <a:rPr lang="en-GB" sz="2800" b="1" dirty="0">
                <a:solidFill>
                  <a:schemeClr val="accent1">
                    <a:lumMod val="50000"/>
                  </a:schemeClr>
                </a:solidFill>
              </a:rPr>
              <a:t>What is a bank?</a:t>
            </a:r>
          </a:p>
          <a:p>
            <a:endParaRPr lang="en-GB" sz="2800" b="1" dirty="0">
              <a:solidFill>
                <a:schemeClr val="accent1">
                  <a:lumMod val="50000"/>
                </a:schemeClr>
              </a:solidFill>
            </a:endParaRPr>
          </a:p>
          <a:p>
            <a:pPr marL="342900" indent="-342900">
              <a:buFont typeface="Arial" panose="020B0604020202020204" pitchFamily="34" charset="0"/>
              <a:buChar char="•"/>
            </a:pPr>
            <a:r>
              <a:rPr lang="en-GB" sz="2800" b="1" dirty="0">
                <a:solidFill>
                  <a:schemeClr val="accent1">
                    <a:lumMod val="50000"/>
                  </a:schemeClr>
                </a:solidFill>
              </a:rPr>
              <a:t>Why do we need banks?</a:t>
            </a:r>
          </a:p>
          <a:p>
            <a:endParaRPr lang="en-GB" sz="2800" b="1" dirty="0">
              <a:solidFill>
                <a:schemeClr val="accent1">
                  <a:lumMod val="50000"/>
                </a:schemeClr>
              </a:solidFill>
            </a:endParaRPr>
          </a:p>
          <a:p>
            <a:pPr marL="342900" indent="-342900">
              <a:buFont typeface="Arial" panose="020B0604020202020204" pitchFamily="34" charset="0"/>
              <a:buChar char="•"/>
            </a:pPr>
            <a:r>
              <a:rPr lang="en-GB" sz="2800" b="1" dirty="0">
                <a:solidFill>
                  <a:schemeClr val="accent1">
                    <a:lumMod val="50000"/>
                  </a:schemeClr>
                </a:solidFill>
              </a:rPr>
              <a:t>Do you have a bank account?</a:t>
            </a:r>
          </a:p>
          <a:p>
            <a:pPr marL="342900" indent="-342900">
              <a:buFont typeface="Arial" panose="020B0604020202020204" pitchFamily="34" charset="0"/>
              <a:buChar char="•"/>
            </a:pPr>
            <a:endParaRPr lang="en-GB" sz="2800" b="1" dirty="0">
              <a:solidFill>
                <a:schemeClr val="accent1">
                  <a:lumMod val="50000"/>
                </a:schemeClr>
              </a:solidFill>
            </a:endParaRPr>
          </a:p>
          <a:p>
            <a:r>
              <a:rPr lang="en-GB" sz="2800" b="1" dirty="0">
                <a:solidFill>
                  <a:schemeClr val="accent1">
                    <a:lumMod val="50000"/>
                  </a:schemeClr>
                </a:solidFill>
              </a:rPr>
              <a:t>Think about these questions before watching the ‘Why do we need banks?’ Video clip. (This can be found in the Daily Doodle folder)</a:t>
            </a:r>
          </a:p>
        </p:txBody>
      </p:sp>
      <p:pic>
        <p:nvPicPr>
          <p:cNvPr id="3" name="Picture 2">
            <a:extLst>
              <a:ext uri="{FF2B5EF4-FFF2-40B4-BE49-F238E27FC236}">
                <a16:creationId xmlns:a16="http://schemas.microsoft.com/office/drawing/2014/main" id="{72E625C3-FE8F-4B9F-9BCA-DA3E3F807C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6748" y="890740"/>
            <a:ext cx="3379890" cy="3539430"/>
          </a:xfrm>
          <a:prstGeom prst="rect">
            <a:avLst/>
          </a:prstGeom>
        </p:spPr>
      </p:pic>
      <p:sp>
        <p:nvSpPr>
          <p:cNvPr id="4" name="TextBox 3">
            <a:extLst>
              <a:ext uri="{FF2B5EF4-FFF2-40B4-BE49-F238E27FC236}">
                <a16:creationId xmlns:a16="http://schemas.microsoft.com/office/drawing/2014/main" id="{35C8151A-5F1F-4AA4-A75B-A69078E83134}"/>
              </a:ext>
            </a:extLst>
          </p:cNvPr>
          <p:cNvSpPr txBox="1"/>
          <p:nvPr/>
        </p:nvSpPr>
        <p:spPr>
          <a:xfrm>
            <a:off x="577838" y="1054394"/>
            <a:ext cx="8339900" cy="830997"/>
          </a:xfrm>
          <a:prstGeom prst="rect">
            <a:avLst/>
          </a:prstGeom>
          <a:noFill/>
        </p:spPr>
        <p:txBody>
          <a:bodyPr wrap="square" rtlCol="0">
            <a:spAutoFit/>
          </a:bodyPr>
          <a:lstStyle/>
          <a:p>
            <a:r>
              <a:rPr lang="en-GB" sz="4800" b="1" dirty="0">
                <a:solidFill>
                  <a:schemeClr val="accent1">
                    <a:lumMod val="50000"/>
                  </a:schemeClr>
                </a:solidFill>
              </a:rPr>
              <a:t>Banks</a:t>
            </a:r>
          </a:p>
        </p:txBody>
      </p:sp>
    </p:spTree>
    <p:extLst>
      <p:ext uri="{BB962C8B-B14F-4D97-AF65-F5344CB8AC3E}">
        <p14:creationId xmlns:p14="http://schemas.microsoft.com/office/powerpoint/2010/main" val="1651912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loud 6">
            <a:extLst>
              <a:ext uri="{FF2B5EF4-FFF2-40B4-BE49-F238E27FC236}">
                <a16:creationId xmlns:a16="http://schemas.microsoft.com/office/drawing/2014/main" id="{24FA1AE7-6124-A440-AD62-5F8EED3336B0}"/>
              </a:ext>
            </a:extLst>
          </p:cNvPr>
          <p:cNvSpPr/>
          <p:nvPr/>
        </p:nvSpPr>
        <p:spPr>
          <a:xfrm>
            <a:off x="7085729" y="1876797"/>
            <a:ext cx="4307985" cy="2760427"/>
          </a:xfrm>
          <a:prstGeom prst="cloud">
            <a:avLst/>
          </a:prstGeom>
          <a:solidFill>
            <a:schemeClr val="bg1"/>
          </a:solidFill>
          <a:ln w="41275">
            <a:solidFill>
              <a:srgbClr val="06B3B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42308" y="841339"/>
            <a:ext cx="10482636" cy="1077218"/>
          </a:xfrm>
          <a:prstGeom prst="rect">
            <a:avLst/>
          </a:prstGeom>
          <a:noFill/>
        </p:spPr>
        <p:txBody>
          <a:bodyPr wrap="square" rtlCol="0">
            <a:spAutoFit/>
          </a:bodyPr>
          <a:lstStyle/>
          <a:p>
            <a:pPr algn="ctr"/>
            <a:r>
              <a:rPr lang="en-GB" sz="3200" b="1" dirty="0">
                <a:solidFill>
                  <a:schemeClr val="accent1">
                    <a:lumMod val="50000"/>
                  </a:schemeClr>
                </a:solidFill>
              </a:rPr>
              <a:t>What are the </a:t>
            </a:r>
            <a:r>
              <a:rPr lang="en-GB" sz="3200" b="1" dirty="0" smtClean="0">
                <a:solidFill>
                  <a:schemeClr val="accent1">
                    <a:lumMod val="50000"/>
                  </a:schemeClr>
                </a:solidFill>
              </a:rPr>
              <a:t>advantages (good things) </a:t>
            </a:r>
            <a:r>
              <a:rPr lang="en-GB" sz="3200" b="1" dirty="0">
                <a:solidFill>
                  <a:schemeClr val="accent1">
                    <a:lumMod val="50000"/>
                  </a:schemeClr>
                </a:solidFill>
              </a:rPr>
              <a:t>of keeping your money in a bank account rather than at home?</a:t>
            </a:r>
          </a:p>
        </p:txBody>
      </p:sp>
      <p:sp>
        <p:nvSpPr>
          <p:cNvPr id="16" name="TextBox 15"/>
          <p:cNvSpPr txBox="1"/>
          <p:nvPr/>
        </p:nvSpPr>
        <p:spPr>
          <a:xfrm>
            <a:off x="221592" y="2400287"/>
            <a:ext cx="6116733" cy="2908489"/>
          </a:xfrm>
          <a:prstGeom prst="rect">
            <a:avLst/>
          </a:prstGeom>
          <a:noFill/>
        </p:spPr>
        <p:txBody>
          <a:bodyPr wrap="square" rtlCol="0">
            <a:spAutoFit/>
          </a:bodyPr>
          <a:lstStyle/>
          <a:p>
            <a:pPr>
              <a:spcAft>
                <a:spcPts val="1800"/>
              </a:spcAft>
            </a:pPr>
            <a:r>
              <a:rPr lang="en-GB" sz="2400" b="1" dirty="0">
                <a:solidFill>
                  <a:srgbClr val="660066"/>
                </a:solidFill>
              </a:rPr>
              <a:t>Write down all of the reasons why you think it would be better to keep your money in a bank account rather than at home.</a:t>
            </a:r>
          </a:p>
          <a:p>
            <a:pPr>
              <a:spcAft>
                <a:spcPts val="1800"/>
              </a:spcAft>
            </a:pPr>
            <a:r>
              <a:rPr lang="en-GB" sz="2400" b="1" dirty="0">
                <a:solidFill>
                  <a:srgbClr val="660066"/>
                </a:solidFill>
              </a:rPr>
              <a:t>Once you have finished, move on to the next slide to see how your answers compare </a:t>
            </a:r>
            <a:r>
              <a:rPr lang="en-GB" sz="2400" b="1" dirty="0" smtClean="0">
                <a:solidFill>
                  <a:srgbClr val="660066"/>
                </a:solidFill>
              </a:rPr>
              <a:t>to the ones we thought of.</a:t>
            </a:r>
            <a:endParaRPr lang="en-GB" sz="2400" b="1" dirty="0">
              <a:solidFill>
                <a:srgbClr val="660066"/>
              </a:solidFill>
            </a:endParaRPr>
          </a:p>
        </p:txBody>
      </p:sp>
      <p:pic>
        <p:nvPicPr>
          <p:cNvPr id="14" name="Picture 13">
            <a:extLst>
              <a:ext uri="{FF2B5EF4-FFF2-40B4-BE49-F238E27FC236}">
                <a16:creationId xmlns:a16="http://schemas.microsoft.com/office/drawing/2014/main" id="{F8D0B563-3B7C-4E44-BE35-80C2A4B97F12}"/>
              </a:ext>
            </a:extLst>
          </p:cNvPr>
          <p:cNvPicPr>
            <a:picLocks noChangeAspect="1"/>
          </p:cNvPicPr>
          <p:nvPr/>
        </p:nvPicPr>
        <p:blipFill rotWithShape="1">
          <a:blip r:embed="rId2">
            <a:extLst>
              <a:ext uri="{28A0092B-C50C-407E-A947-70E740481C1C}">
                <a14:useLocalDpi xmlns:a14="http://schemas.microsoft.com/office/drawing/2010/main" val="0"/>
              </a:ext>
            </a:extLst>
          </a:blip>
          <a:srcRect l="57211" r="17352" b="39385"/>
          <a:stretch/>
        </p:blipFill>
        <p:spPr>
          <a:xfrm>
            <a:off x="7134548" y="2664093"/>
            <a:ext cx="2701638" cy="3946263"/>
          </a:xfrm>
          <a:prstGeom prst="rect">
            <a:avLst/>
          </a:prstGeom>
          <a:effectLst>
            <a:outerShdw blurRad="50800" dist="38100" dir="16200000" rotWithShape="0">
              <a:prstClr val="black">
                <a:alpha val="40000"/>
              </a:prstClr>
            </a:outerShdw>
          </a:effectLst>
        </p:spPr>
      </p:pic>
      <p:pic>
        <p:nvPicPr>
          <p:cNvPr id="11" name="Picture 10">
            <a:extLst>
              <a:ext uri="{FF2B5EF4-FFF2-40B4-BE49-F238E27FC236}">
                <a16:creationId xmlns:a16="http://schemas.microsoft.com/office/drawing/2014/main" id="{AC02809D-8549-4145-BA8B-ADF0F446C3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70673" y="2200671"/>
            <a:ext cx="1028663" cy="1077219"/>
          </a:xfrm>
          <a:prstGeom prst="rect">
            <a:avLst/>
          </a:prstGeom>
        </p:spPr>
      </p:pic>
    </p:spTree>
    <p:extLst>
      <p:ext uri="{BB962C8B-B14F-4D97-AF65-F5344CB8AC3E}">
        <p14:creationId xmlns:p14="http://schemas.microsoft.com/office/powerpoint/2010/main" val="1594366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loud 6">
            <a:extLst>
              <a:ext uri="{FF2B5EF4-FFF2-40B4-BE49-F238E27FC236}">
                <a16:creationId xmlns:a16="http://schemas.microsoft.com/office/drawing/2014/main" id="{24FA1AE7-6124-A440-AD62-5F8EED3336B0}"/>
              </a:ext>
            </a:extLst>
          </p:cNvPr>
          <p:cNvSpPr/>
          <p:nvPr/>
        </p:nvSpPr>
        <p:spPr>
          <a:xfrm>
            <a:off x="520413" y="2038201"/>
            <a:ext cx="10072914" cy="4098104"/>
          </a:xfrm>
          <a:prstGeom prst="cloud">
            <a:avLst/>
          </a:prstGeom>
          <a:solidFill>
            <a:schemeClr val="bg1"/>
          </a:solidFill>
          <a:ln w="41275">
            <a:solidFill>
              <a:srgbClr val="06B3BB"/>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2">
                  <a:lumMod val="50000"/>
                </a:schemeClr>
              </a:solidFill>
            </a:endParaRPr>
          </a:p>
        </p:txBody>
      </p:sp>
      <p:sp>
        <p:nvSpPr>
          <p:cNvPr id="3" name="TextBox 2"/>
          <p:cNvSpPr txBox="1"/>
          <p:nvPr/>
        </p:nvSpPr>
        <p:spPr>
          <a:xfrm>
            <a:off x="-42308" y="841339"/>
            <a:ext cx="10482636" cy="1077218"/>
          </a:xfrm>
          <a:prstGeom prst="rect">
            <a:avLst/>
          </a:prstGeom>
          <a:noFill/>
        </p:spPr>
        <p:txBody>
          <a:bodyPr wrap="square" rtlCol="0">
            <a:spAutoFit/>
          </a:bodyPr>
          <a:lstStyle/>
          <a:p>
            <a:pPr algn="ctr"/>
            <a:r>
              <a:rPr lang="en-GB" sz="3200" b="1" dirty="0">
                <a:solidFill>
                  <a:schemeClr val="accent1">
                    <a:lumMod val="50000"/>
                  </a:schemeClr>
                </a:solidFill>
              </a:rPr>
              <a:t>What are the advantages of keeping your money in a bank account rather than at home?</a:t>
            </a:r>
          </a:p>
        </p:txBody>
      </p:sp>
      <p:pic>
        <p:nvPicPr>
          <p:cNvPr id="14" name="Picture 13">
            <a:extLst>
              <a:ext uri="{FF2B5EF4-FFF2-40B4-BE49-F238E27FC236}">
                <a16:creationId xmlns:a16="http://schemas.microsoft.com/office/drawing/2014/main" id="{F8D0B563-3B7C-4E44-BE35-80C2A4B97F12}"/>
              </a:ext>
            </a:extLst>
          </p:cNvPr>
          <p:cNvPicPr>
            <a:picLocks noChangeAspect="1"/>
          </p:cNvPicPr>
          <p:nvPr/>
        </p:nvPicPr>
        <p:blipFill rotWithShape="1">
          <a:blip r:embed="rId2">
            <a:extLst>
              <a:ext uri="{28A0092B-C50C-407E-A947-70E740481C1C}">
                <a14:useLocalDpi xmlns:a14="http://schemas.microsoft.com/office/drawing/2010/main" val="0"/>
              </a:ext>
            </a:extLst>
          </a:blip>
          <a:srcRect l="57211" r="17352" b="39385"/>
          <a:stretch/>
        </p:blipFill>
        <p:spPr>
          <a:xfrm>
            <a:off x="7980101" y="4087253"/>
            <a:ext cx="1896872" cy="2770747"/>
          </a:xfrm>
          <a:prstGeom prst="rect">
            <a:avLst/>
          </a:prstGeom>
          <a:effectLst>
            <a:outerShdw blurRad="50800" dist="38100" dir="16200000" rotWithShape="0">
              <a:prstClr val="black">
                <a:alpha val="40000"/>
              </a:prstClr>
            </a:outerShdw>
          </a:effectLst>
        </p:spPr>
      </p:pic>
      <p:sp>
        <p:nvSpPr>
          <p:cNvPr id="2" name="TextBox 1">
            <a:extLst>
              <a:ext uri="{FF2B5EF4-FFF2-40B4-BE49-F238E27FC236}">
                <a16:creationId xmlns:a16="http://schemas.microsoft.com/office/drawing/2014/main" id="{0416CCA4-901F-425D-9AFC-4857A1412935}"/>
              </a:ext>
            </a:extLst>
          </p:cNvPr>
          <p:cNvSpPr txBox="1"/>
          <p:nvPr/>
        </p:nvSpPr>
        <p:spPr>
          <a:xfrm>
            <a:off x="1596571" y="3689710"/>
            <a:ext cx="2920992" cy="461665"/>
          </a:xfrm>
          <a:prstGeom prst="rect">
            <a:avLst/>
          </a:prstGeom>
          <a:noFill/>
        </p:spPr>
        <p:txBody>
          <a:bodyPr wrap="none" rtlCol="0">
            <a:spAutoFit/>
          </a:bodyPr>
          <a:lstStyle/>
          <a:p>
            <a:r>
              <a:rPr lang="en-GB" sz="2400" b="1" dirty="0"/>
              <a:t>It can earn interest</a:t>
            </a:r>
          </a:p>
        </p:txBody>
      </p:sp>
      <p:sp>
        <p:nvSpPr>
          <p:cNvPr id="8" name="TextBox 7">
            <a:extLst>
              <a:ext uri="{FF2B5EF4-FFF2-40B4-BE49-F238E27FC236}">
                <a16:creationId xmlns:a16="http://schemas.microsoft.com/office/drawing/2014/main" id="{63AAF692-7FC2-472F-8696-A2BB5A3B0A24}"/>
              </a:ext>
            </a:extLst>
          </p:cNvPr>
          <p:cNvSpPr txBox="1"/>
          <p:nvPr/>
        </p:nvSpPr>
        <p:spPr>
          <a:xfrm>
            <a:off x="1769830" y="2531879"/>
            <a:ext cx="3869131" cy="830997"/>
          </a:xfrm>
          <a:prstGeom prst="rect">
            <a:avLst/>
          </a:prstGeom>
          <a:noFill/>
        </p:spPr>
        <p:txBody>
          <a:bodyPr wrap="square" rtlCol="0">
            <a:spAutoFit/>
          </a:bodyPr>
          <a:lstStyle/>
          <a:p>
            <a:r>
              <a:rPr lang="en-GB" sz="2400" b="1" dirty="0"/>
              <a:t>Easy for earnings from job to be paid straight in.</a:t>
            </a:r>
          </a:p>
        </p:txBody>
      </p:sp>
      <p:sp>
        <p:nvSpPr>
          <p:cNvPr id="4" name="TextBox 3">
            <a:extLst>
              <a:ext uri="{FF2B5EF4-FFF2-40B4-BE49-F238E27FC236}">
                <a16:creationId xmlns:a16="http://schemas.microsoft.com/office/drawing/2014/main" id="{84DC955C-C29C-49FC-8265-3259DF95E00D}"/>
              </a:ext>
            </a:extLst>
          </p:cNvPr>
          <p:cNvSpPr txBox="1"/>
          <p:nvPr/>
        </p:nvSpPr>
        <p:spPr>
          <a:xfrm>
            <a:off x="5556870" y="3408965"/>
            <a:ext cx="5038559" cy="830997"/>
          </a:xfrm>
          <a:prstGeom prst="rect">
            <a:avLst/>
          </a:prstGeom>
          <a:noFill/>
        </p:spPr>
        <p:txBody>
          <a:bodyPr wrap="square" rtlCol="0">
            <a:spAutoFit/>
          </a:bodyPr>
          <a:lstStyle/>
          <a:p>
            <a:r>
              <a:rPr lang="en-GB" sz="2400" b="1" dirty="0"/>
              <a:t>Safer ways to pay: credit card, debit card, bank transfer</a:t>
            </a:r>
          </a:p>
        </p:txBody>
      </p:sp>
      <p:sp>
        <p:nvSpPr>
          <p:cNvPr id="10" name="TextBox 9">
            <a:extLst>
              <a:ext uri="{FF2B5EF4-FFF2-40B4-BE49-F238E27FC236}">
                <a16:creationId xmlns:a16="http://schemas.microsoft.com/office/drawing/2014/main" id="{40793140-4D4F-4511-AE46-2C0C7E9E899B}"/>
              </a:ext>
            </a:extLst>
          </p:cNvPr>
          <p:cNvSpPr txBox="1"/>
          <p:nvPr/>
        </p:nvSpPr>
        <p:spPr>
          <a:xfrm>
            <a:off x="5783189" y="2248262"/>
            <a:ext cx="3709154" cy="830997"/>
          </a:xfrm>
          <a:prstGeom prst="rect">
            <a:avLst/>
          </a:prstGeom>
          <a:noFill/>
        </p:spPr>
        <p:txBody>
          <a:bodyPr wrap="square" rtlCol="0">
            <a:spAutoFit/>
          </a:bodyPr>
          <a:lstStyle/>
          <a:p>
            <a:r>
              <a:rPr lang="en-GB" sz="2400" b="1" dirty="0"/>
              <a:t>It is safe – your money won’t be lost or stolen</a:t>
            </a:r>
          </a:p>
        </p:txBody>
      </p:sp>
      <p:sp>
        <p:nvSpPr>
          <p:cNvPr id="12" name="TextBox 11">
            <a:extLst>
              <a:ext uri="{FF2B5EF4-FFF2-40B4-BE49-F238E27FC236}">
                <a16:creationId xmlns:a16="http://schemas.microsoft.com/office/drawing/2014/main" id="{19F6CDFF-6481-4CB1-BD32-BD01867C996A}"/>
              </a:ext>
            </a:extLst>
          </p:cNvPr>
          <p:cNvSpPr txBox="1"/>
          <p:nvPr/>
        </p:nvSpPr>
        <p:spPr>
          <a:xfrm>
            <a:off x="1881646" y="4512453"/>
            <a:ext cx="5379999" cy="461665"/>
          </a:xfrm>
          <a:prstGeom prst="rect">
            <a:avLst/>
          </a:prstGeom>
          <a:noFill/>
        </p:spPr>
        <p:txBody>
          <a:bodyPr wrap="none" rtlCol="0">
            <a:spAutoFit/>
          </a:bodyPr>
          <a:lstStyle/>
          <a:p>
            <a:r>
              <a:rPr lang="en-GB" sz="2400" b="1" dirty="0"/>
              <a:t>It reduces the temptation to spend!</a:t>
            </a:r>
          </a:p>
        </p:txBody>
      </p:sp>
    </p:spTree>
    <p:extLst>
      <p:ext uri="{BB962C8B-B14F-4D97-AF65-F5344CB8AC3E}">
        <p14:creationId xmlns:p14="http://schemas.microsoft.com/office/powerpoint/2010/main" val="212877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F0EAA4C-BE38-4EB2-BDD9-D77FA1E889C5}"/>
              </a:ext>
            </a:extLst>
          </p:cNvPr>
          <p:cNvPicPr>
            <a:picLocks noChangeAspect="1"/>
          </p:cNvPicPr>
          <p:nvPr/>
        </p:nvPicPr>
        <p:blipFill>
          <a:blip r:embed="rId2"/>
          <a:stretch>
            <a:fillRect/>
          </a:stretch>
        </p:blipFill>
        <p:spPr>
          <a:xfrm>
            <a:off x="451732" y="1176619"/>
            <a:ext cx="11539315" cy="4948410"/>
          </a:xfrm>
          <a:prstGeom prst="rect">
            <a:avLst/>
          </a:prstGeom>
        </p:spPr>
      </p:pic>
    </p:spTree>
    <p:extLst>
      <p:ext uri="{BB962C8B-B14F-4D97-AF65-F5344CB8AC3E}">
        <p14:creationId xmlns:p14="http://schemas.microsoft.com/office/powerpoint/2010/main" val="3317586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AD4382F-C188-46EF-903D-01ECB5FFD562}"/>
              </a:ext>
            </a:extLst>
          </p:cNvPr>
          <p:cNvPicPr>
            <a:picLocks noChangeAspect="1"/>
          </p:cNvPicPr>
          <p:nvPr/>
        </p:nvPicPr>
        <p:blipFill>
          <a:blip r:embed="rId2"/>
          <a:stretch>
            <a:fillRect/>
          </a:stretch>
        </p:blipFill>
        <p:spPr>
          <a:xfrm>
            <a:off x="843619" y="1176619"/>
            <a:ext cx="10504762" cy="4504762"/>
          </a:xfrm>
          <a:prstGeom prst="rect">
            <a:avLst/>
          </a:prstGeom>
        </p:spPr>
      </p:pic>
    </p:spTree>
    <p:extLst>
      <p:ext uri="{BB962C8B-B14F-4D97-AF65-F5344CB8AC3E}">
        <p14:creationId xmlns:p14="http://schemas.microsoft.com/office/powerpoint/2010/main" val="2896073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231F96F-36AE-437E-9275-A3876CFB6E33}"/>
              </a:ext>
            </a:extLst>
          </p:cNvPr>
          <p:cNvSpPr txBox="1"/>
          <p:nvPr/>
        </p:nvSpPr>
        <p:spPr>
          <a:xfrm>
            <a:off x="359535" y="1125237"/>
            <a:ext cx="10990635" cy="5016758"/>
          </a:xfrm>
          <a:prstGeom prst="rect">
            <a:avLst/>
          </a:prstGeom>
          <a:noFill/>
        </p:spPr>
        <p:txBody>
          <a:bodyPr wrap="square" rtlCol="0">
            <a:spAutoFit/>
          </a:bodyPr>
          <a:lstStyle/>
          <a:p>
            <a:r>
              <a:rPr lang="en-GB" sz="3200" b="1" u="sng" dirty="0">
                <a:solidFill>
                  <a:schemeClr val="accent1">
                    <a:lumMod val="50000"/>
                  </a:schemeClr>
                </a:solidFill>
              </a:rPr>
              <a:t>Types of bank account.</a:t>
            </a:r>
          </a:p>
          <a:p>
            <a:endParaRPr lang="en-GB" sz="3200" b="1" dirty="0">
              <a:solidFill>
                <a:schemeClr val="accent1">
                  <a:lumMod val="50000"/>
                </a:schemeClr>
              </a:solidFill>
            </a:endParaRPr>
          </a:p>
          <a:p>
            <a:r>
              <a:rPr lang="en-GB" sz="3200" b="1" dirty="0">
                <a:solidFill>
                  <a:schemeClr val="accent1">
                    <a:lumMod val="50000"/>
                  </a:schemeClr>
                </a:solidFill>
              </a:rPr>
              <a:t>Different people want or need different things from their bank account so there are lots of different types of account. We will look at some of the most </a:t>
            </a:r>
            <a:r>
              <a:rPr lang="en-GB" sz="3200" b="1" dirty="0" smtClean="0">
                <a:solidFill>
                  <a:schemeClr val="accent1">
                    <a:lumMod val="50000"/>
                  </a:schemeClr>
                </a:solidFill>
              </a:rPr>
              <a:t>popular types </a:t>
            </a:r>
            <a:r>
              <a:rPr lang="en-GB" sz="3200" b="1" dirty="0">
                <a:solidFill>
                  <a:schemeClr val="accent1">
                    <a:lumMod val="50000"/>
                  </a:schemeClr>
                </a:solidFill>
              </a:rPr>
              <a:t>of account on the next few </a:t>
            </a:r>
            <a:r>
              <a:rPr lang="en-GB" sz="3200" b="1" dirty="0" smtClean="0">
                <a:solidFill>
                  <a:schemeClr val="accent1">
                    <a:lumMod val="50000"/>
                  </a:schemeClr>
                </a:solidFill>
              </a:rPr>
              <a:t>slides – there </a:t>
            </a:r>
            <a:r>
              <a:rPr lang="en-GB" sz="3200" b="1" dirty="0" smtClean="0">
                <a:solidFill>
                  <a:schemeClr val="accent1">
                    <a:lumMod val="50000"/>
                  </a:schemeClr>
                </a:solidFill>
              </a:rPr>
              <a:t>are</a:t>
            </a:r>
            <a:r>
              <a:rPr lang="en-GB" sz="3200" b="1" dirty="0" smtClean="0">
                <a:solidFill>
                  <a:schemeClr val="accent1">
                    <a:lumMod val="50000"/>
                  </a:schemeClr>
                </a:solidFill>
              </a:rPr>
              <a:t> quite a lot to digest, but take your time and you will get there.</a:t>
            </a:r>
            <a:endParaRPr lang="en-GB" sz="3200" b="1" dirty="0">
              <a:solidFill>
                <a:schemeClr val="accent1">
                  <a:lumMod val="50000"/>
                </a:schemeClr>
              </a:solidFill>
            </a:endParaRPr>
          </a:p>
          <a:p>
            <a:endParaRPr lang="en-GB" sz="3200" b="1" dirty="0">
              <a:solidFill>
                <a:schemeClr val="accent1">
                  <a:lumMod val="50000"/>
                </a:schemeClr>
              </a:solidFill>
            </a:endParaRPr>
          </a:p>
          <a:p>
            <a:r>
              <a:rPr lang="en-GB" sz="3200" b="1" dirty="0">
                <a:solidFill>
                  <a:schemeClr val="accent1">
                    <a:lumMod val="50000"/>
                  </a:schemeClr>
                </a:solidFill>
              </a:rPr>
              <a:t>Firstly, we will look at some of the different terms that are </a:t>
            </a:r>
            <a:r>
              <a:rPr lang="en-GB" sz="3200" b="1" dirty="0" smtClean="0">
                <a:solidFill>
                  <a:schemeClr val="accent1">
                    <a:lumMod val="50000"/>
                  </a:schemeClr>
                </a:solidFill>
              </a:rPr>
              <a:t>linked </a:t>
            </a:r>
            <a:r>
              <a:rPr lang="en-GB" sz="3200" b="1" dirty="0">
                <a:solidFill>
                  <a:schemeClr val="accent1">
                    <a:lumMod val="50000"/>
                  </a:schemeClr>
                </a:solidFill>
              </a:rPr>
              <a:t>with banks and bank accounts. </a:t>
            </a:r>
          </a:p>
        </p:txBody>
      </p:sp>
    </p:spTree>
    <p:extLst>
      <p:ext uri="{BB962C8B-B14F-4D97-AF65-F5344CB8AC3E}">
        <p14:creationId xmlns:p14="http://schemas.microsoft.com/office/powerpoint/2010/main" val="24684130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Interest</a:t>
            </a:r>
          </a:p>
        </p:txBody>
      </p:sp>
      <p:pic>
        <p:nvPicPr>
          <p:cNvPr id="14" name="Picture 13">
            <a:extLst>
              <a:ext uri="{FF2B5EF4-FFF2-40B4-BE49-F238E27FC236}">
                <a16:creationId xmlns:a16="http://schemas.microsoft.com/office/drawing/2014/main" id="{F8D0B563-3B7C-4E44-BE35-80C2A4B97F12}"/>
              </a:ext>
            </a:extLst>
          </p:cNvPr>
          <p:cNvPicPr>
            <a:picLocks noChangeAspect="1"/>
          </p:cNvPicPr>
          <p:nvPr/>
        </p:nvPicPr>
        <p:blipFill rotWithShape="1">
          <a:blip r:embed="rId2">
            <a:extLst>
              <a:ext uri="{28A0092B-C50C-407E-A947-70E740481C1C}">
                <a14:useLocalDpi xmlns:a14="http://schemas.microsoft.com/office/drawing/2010/main" val="0"/>
              </a:ext>
            </a:extLst>
          </a:blip>
          <a:srcRect l="57211" r="17352" b="39385"/>
          <a:stretch/>
        </p:blipFill>
        <p:spPr>
          <a:xfrm>
            <a:off x="7980101" y="4087253"/>
            <a:ext cx="1896872" cy="2770747"/>
          </a:xfrm>
          <a:prstGeom prst="rect">
            <a:avLst/>
          </a:prstGeom>
          <a:effectLst>
            <a:outerShdw blurRad="50800" dist="38100" dir="16200000" rotWithShape="0">
              <a:prstClr val="black">
                <a:alpha val="40000"/>
              </a:prstClr>
            </a:outerShdw>
          </a:effectLst>
        </p:spPr>
      </p:pic>
      <p:sp>
        <p:nvSpPr>
          <p:cNvPr id="8" name="TextBox 7">
            <a:extLst>
              <a:ext uri="{FF2B5EF4-FFF2-40B4-BE49-F238E27FC236}">
                <a16:creationId xmlns:a16="http://schemas.microsoft.com/office/drawing/2014/main" id="{63AAF692-7FC2-472F-8696-A2BB5A3B0A24}"/>
              </a:ext>
            </a:extLst>
          </p:cNvPr>
          <p:cNvSpPr txBox="1"/>
          <p:nvPr/>
        </p:nvSpPr>
        <p:spPr>
          <a:xfrm>
            <a:off x="112793" y="2090172"/>
            <a:ext cx="10860007" cy="2677656"/>
          </a:xfrm>
          <a:prstGeom prst="rect">
            <a:avLst/>
          </a:prstGeom>
          <a:noFill/>
        </p:spPr>
        <p:txBody>
          <a:bodyPr wrap="square" rtlCol="0">
            <a:spAutoFit/>
          </a:bodyPr>
          <a:lstStyle/>
          <a:p>
            <a:r>
              <a:rPr lang="en-GB" sz="2400" b="1" dirty="0"/>
              <a:t>Banks will </a:t>
            </a:r>
            <a:r>
              <a:rPr lang="en-GB" sz="2400" b="1" u="sng" dirty="0"/>
              <a:t>pay you</a:t>
            </a:r>
            <a:r>
              <a:rPr lang="en-GB" sz="2400" b="1" dirty="0"/>
              <a:t> a small amount of money if you have money in an account with them. </a:t>
            </a:r>
          </a:p>
          <a:p>
            <a:endParaRPr lang="en-GB" sz="2400" b="1" dirty="0"/>
          </a:p>
          <a:p>
            <a:r>
              <a:rPr lang="en-GB" sz="2400" b="1" dirty="0"/>
              <a:t>They will also </a:t>
            </a:r>
            <a:r>
              <a:rPr lang="en-GB" sz="2400" b="1" u="sng" dirty="0"/>
              <a:t>charge you </a:t>
            </a:r>
            <a:r>
              <a:rPr lang="en-GB" sz="2400" b="1" dirty="0"/>
              <a:t>a small amount of money if you borrow from them e.g. credit card, mortgage or loan.</a:t>
            </a:r>
          </a:p>
          <a:p>
            <a:endParaRPr lang="en-GB" sz="2400" b="1" dirty="0"/>
          </a:p>
          <a:p>
            <a:r>
              <a:rPr lang="en-GB" sz="2400" b="1" dirty="0"/>
              <a:t>This amount of money is called interest.</a:t>
            </a:r>
          </a:p>
        </p:txBody>
      </p:sp>
    </p:spTree>
    <p:extLst>
      <p:ext uri="{BB962C8B-B14F-4D97-AF65-F5344CB8AC3E}">
        <p14:creationId xmlns:p14="http://schemas.microsoft.com/office/powerpoint/2010/main" val="1955914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3AAF692-7FC2-472F-8696-A2BB5A3B0A24}"/>
              </a:ext>
            </a:extLst>
          </p:cNvPr>
          <p:cNvSpPr txBox="1"/>
          <p:nvPr/>
        </p:nvSpPr>
        <p:spPr>
          <a:xfrm>
            <a:off x="432105" y="1740188"/>
            <a:ext cx="10860007" cy="830997"/>
          </a:xfrm>
          <a:prstGeom prst="rect">
            <a:avLst/>
          </a:prstGeom>
          <a:noFill/>
        </p:spPr>
        <p:txBody>
          <a:bodyPr wrap="square" rtlCol="0">
            <a:spAutoFit/>
          </a:bodyPr>
          <a:lstStyle/>
          <a:p>
            <a:r>
              <a:rPr lang="en-GB" sz="2400" b="1" dirty="0"/>
              <a:t>Money paid into a bank is called a deposit. This could be money that you have been given (e.g. birthday money) or earnings from a job.</a:t>
            </a:r>
          </a:p>
        </p:txBody>
      </p:sp>
      <p:sp>
        <p:nvSpPr>
          <p:cNvPr id="5" name="TextBox 4">
            <a:extLst>
              <a:ext uri="{FF2B5EF4-FFF2-40B4-BE49-F238E27FC236}">
                <a16:creationId xmlns:a16="http://schemas.microsoft.com/office/drawing/2014/main" id="{4DB5B787-0D0A-4DE7-A495-BA484DD4CA08}"/>
              </a:ext>
            </a:extLst>
          </p:cNvPr>
          <p:cNvSpPr txBox="1"/>
          <p:nvPr/>
        </p:nvSpPr>
        <p:spPr>
          <a:xfrm>
            <a:off x="112793" y="893008"/>
            <a:ext cx="10482636" cy="584775"/>
          </a:xfrm>
          <a:prstGeom prst="rect">
            <a:avLst/>
          </a:prstGeom>
          <a:noFill/>
        </p:spPr>
        <p:txBody>
          <a:bodyPr wrap="square" rtlCol="0">
            <a:spAutoFit/>
          </a:bodyPr>
          <a:lstStyle/>
          <a:p>
            <a:r>
              <a:rPr lang="en-GB" sz="3200" b="1" dirty="0">
                <a:solidFill>
                  <a:schemeClr val="accent1">
                    <a:lumMod val="50000"/>
                  </a:schemeClr>
                </a:solidFill>
              </a:rPr>
              <a:t>Deposit</a:t>
            </a:r>
          </a:p>
        </p:txBody>
      </p:sp>
      <p:sp>
        <p:nvSpPr>
          <p:cNvPr id="9" name="TextBox 8">
            <a:extLst>
              <a:ext uri="{FF2B5EF4-FFF2-40B4-BE49-F238E27FC236}">
                <a16:creationId xmlns:a16="http://schemas.microsoft.com/office/drawing/2014/main" id="{B79037B6-7B8A-49D7-9D51-9155761ADBE4}"/>
              </a:ext>
            </a:extLst>
          </p:cNvPr>
          <p:cNvSpPr txBox="1"/>
          <p:nvPr/>
        </p:nvSpPr>
        <p:spPr>
          <a:xfrm>
            <a:off x="112793" y="3122998"/>
            <a:ext cx="10482636" cy="584775"/>
          </a:xfrm>
          <a:prstGeom prst="rect">
            <a:avLst/>
          </a:prstGeom>
          <a:noFill/>
        </p:spPr>
        <p:txBody>
          <a:bodyPr wrap="square" rtlCol="0">
            <a:spAutoFit/>
          </a:bodyPr>
          <a:lstStyle/>
          <a:p>
            <a:r>
              <a:rPr lang="en-GB" sz="3200" b="1" dirty="0">
                <a:solidFill>
                  <a:schemeClr val="accent1">
                    <a:lumMod val="50000"/>
                  </a:schemeClr>
                </a:solidFill>
              </a:rPr>
              <a:t>Withdrawal</a:t>
            </a:r>
          </a:p>
        </p:txBody>
      </p:sp>
      <p:sp>
        <p:nvSpPr>
          <p:cNvPr id="10" name="TextBox 9">
            <a:extLst>
              <a:ext uri="{FF2B5EF4-FFF2-40B4-BE49-F238E27FC236}">
                <a16:creationId xmlns:a16="http://schemas.microsoft.com/office/drawing/2014/main" id="{373412C3-4716-4B95-B255-C3B502F9BB1A}"/>
              </a:ext>
            </a:extLst>
          </p:cNvPr>
          <p:cNvSpPr txBox="1"/>
          <p:nvPr/>
        </p:nvSpPr>
        <p:spPr>
          <a:xfrm>
            <a:off x="432105" y="3778047"/>
            <a:ext cx="10860007" cy="461665"/>
          </a:xfrm>
          <a:prstGeom prst="rect">
            <a:avLst/>
          </a:prstGeom>
          <a:noFill/>
        </p:spPr>
        <p:txBody>
          <a:bodyPr wrap="square" rtlCol="0">
            <a:spAutoFit/>
          </a:bodyPr>
          <a:lstStyle/>
          <a:p>
            <a:r>
              <a:rPr lang="en-GB" sz="2400" b="1" dirty="0"/>
              <a:t>Money taken out of a bank account is called a withdrawal. </a:t>
            </a:r>
          </a:p>
        </p:txBody>
      </p:sp>
    </p:spTree>
    <p:extLst>
      <p:ext uri="{BB962C8B-B14F-4D97-AF65-F5344CB8AC3E}">
        <p14:creationId xmlns:p14="http://schemas.microsoft.com/office/powerpoint/2010/main" val="10677091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14978</TotalTime>
  <Words>662</Words>
  <Application>Microsoft Office PowerPoint</Application>
  <PresentationFormat>Widescreen</PresentationFormat>
  <Paragraphs>48</Paragraphs>
  <Slides>19</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19</vt:i4>
      </vt:variant>
    </vt:vector>
  </HeadingPairs>
  <TitlesOfParts>
    <vt:vector size="24" baseType="lpstr">
      <vt:lpstr>Arial</vt:lpstr>
      <vt:lpstr>Calibri</vt:lpstr>
      <vt:lpstr>Calibri Light</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crowdfunding?</dc:title>
  <dc:creator>Claire Smith</dc:creator>
  <cp:lastModifiedBy>KJones</cp:lastModifiedBy>
  <cp:revision>397</cp:revision>
  <cp:lastPrinted>2018-07-05T10:45:42Z</cp:lastPrinted>
  <dcterms:created xsi:type="dcterms:W3CDTF">2015-12-14T13:58:53Z</dcterms:created>
  <dcterms:modified xsi:type="dcterms:W3CDTF">2020-06-02T13:09:24Z</dcterms:modified>
</cp:coreProperties>
</file>