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23" r:id="rId2"/>
    <p:sldId id="317" r:id="rId3"/>
    <p:sldId id="318" r:id="rId4"/>
    <p:sldId id="321" r:id="rId5"/>
    <p:sldId id="322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25" r:id="rId16"/>
    <p:sldId id="319" r:id="rId17"/>
    <p:sldId id="326" r:id="rId18"/>
    <p:sldId id="320" r:id="rId19"/>
    <p:sldId id="324" r:id="rId20"/>
    <p:sldId id="337" r:id="rId21"/>
    <p:sldId id="32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253746"/>
    <a:srgbClr val="EA7600"/>
    <a:srgbClr val="9AF67A"/>
    <a:srgbClr val="85F45E"/>
    <a:srgbClr val="E7B8F6"/>
    <a:srgbClr val="F4D2FE"/>
    <a:srgbClr val="F7B635"/>
    <a:srgbClr val="E2AAF4"/>
    <a:srgbClr val="F1C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828" autoAdjust="0"/>
    <p:restoredTop sz="80663" autoAdjust="0"/>
  </p:normalViewPr>
  <p:slideViewPr>
    <p:cSldViewPr snapToGrid="0">
      <p:cViewPr varScale="1">
        <p:scale>
          <a:sx n="59" d="100"/>
          <a:sy n="59" d="100"/>
        </p:scale>
        <p:origin x="107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05/02/2021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357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9589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381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3178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103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hamilton-trust.org.uk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391026" y="6390463"/>
            <a:ext cx="5663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Year 5</a:t>
            </a: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8647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teractivestuff.org/sums4fun/3dboxes.html" TargetMode="Externa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6 Shape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19087"/>
            <a:ext cx="8410575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755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Problem Solving 1</a:t>
            </a:r>
          </a:p>
          <a:p>
            <a:pPr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latin typeface="Century Gothic" panose="020B0502020202020204" pitchFamily="34" charset="0"/>
              </a:rPr>
              <a:t>. </a:t>
            </a: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Find the odd one out by matching the shape to the correct volume.  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Explain your reasoning.</a:t>
            </a: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88900"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D24DC00-C45F-4661-86DC-5A69ABB1B971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27814" y="6454317"/>
            <a:chExt cx="1231337" cy="403587"/>
          </a:xfrm>
        </p:grpSpPr>
        <p:pic>
          <p:nvPicPr>
            <p:cNvPr id="10" name="Picture 9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CC228A31-4B97-4B24-A91E-F2A762AFB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39" y="6454317"/>
              <a:ext cx="1174025" cy="278902"/>
            </a:xfrm>
            <a:prstGeom prst="rect">
              <a:avLst/>
            </a:prstGeom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F39B4F1-E81D-4BFE-87A9-1526FBE2A9F8}"/>
                </a:ext>
              </a:extLst>
            </p:cNvPr>
            <p:cNvSpPr txBox="1"/>
            <p:nvPr/>
          </p:nvSpPr>
          <p:spPr>
            <a:xfrm>
              <a:off x="27814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2018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72B9AF-E04C-4F52-B175-E9F62CFFC986}"/>
              </a:ext>
            </a:extLst>
          </p:cNvPr>
          <p:cNvGrpSpPr/>
          <p:nvPr/>
        </p:nvGrpSpPr>
        <p:grpSpPr>
          <a:xfrm>
            <a:off x="4017056" y="1713922"/>
            <a:ext cx="2117174" cy="1472230"/>
            <a:chOff x="1899642" y="1700440"/>
            <a:chExt cx="1318178" cy="916627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FC7BF7A-CFB0-48C5-B9F0-AC0A22C85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5165" y="1700440"/>
              <a:ext cx="337944" cy="375201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340DBF3-B030-4950-BAFB-101AC7F02F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3849" y="1789513"/>
              <a:ext cx="337944" cy="375201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BD214B2-1B06-4282-A3A0-EF2914513A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3329" y="1789513"/>
              <a:ext cx="337944" cy="375201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37142FA-236F-4A8D-9351-ACDFFEADA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2013" y="1878586"/>
              <a:ext cx="337944" cy="375201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DEF1966-B71D-413D-8B21-BE196D498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0958" y="1878586"/>
              <a:ext cx="337944" cy="375201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CE2436A-EE50-4072-ABFB-F848CC9AB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9642" y="1967659"/>
              <a:ext cx="337944" cy="375201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8F6BC08-56F6-4E20-B627-6289573B6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9122" y="1967659"/>
              <a:ext cx="337944" cy="375201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3F3C203-CCEB-4206-B8C2-F05CF1FC9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7806" y="2056732"/>
              <a:ext cx="337944" cy="3752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5F2F8CB-36AE-432C-AF09-7012B0B5C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8834" y="1881852"/>
              <a:ext cx="337944" cy="37520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DD2351F-5F2D-4863-A05D-A27A2B927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7518" y="1970925"/>
              <a:ext cx="337944" cy="37520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BDD89DD-9D9E-4057-967E-BCA4C80C8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9876" y="1970925"/>
              <a:ext cx="337944" cy="37520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377D6F8-585B-4EC7-94C5-E77896040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8560" y="2059998"/>
              <a:ext cx="337944" cy="37520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6DB493E-AB17-4340-84DB-6B8800770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6202" y="2057281"/>
              <a:ext cx="337944" cy="37520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00EEBC9-C61E-4998-929D-3522DE488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1325" y="2146354"/>
              <a:ext cx="337944" cy="37520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0C1FB58-1A97-4F54-B88E-3A7880D9B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244" y="2152793"/>
              <a:ext cx="337944" cy="37520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E625A8-AEAA-484F-B55A-A26EC5BD7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9489" y="2241866"/>
              <a:ext cx="337944" cy="375201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370FFC9-FFE4-4DC5-A70B-33B66E68C0F3}"/>
              </a:ext>
            </a:extLst>
          </p:cNvPr>
          <p:cNvGrpSpPr/>
          <p:nvPr/>
        </p:nvGrpSpPr>
        <p:grpSpPr>
          <a:xfrm>
            <a:off x="3929711" y="3585758"/>
            <a:ext cx="2242388" cy="1796266"/>
            <a:chOff x="2534295" y="3223487"/>
            <a:chExt cx="1494060" cy="1196817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B713EF4-1011-48E5-8AA8-991113EADED0}"/>
                </a:ext>
              </a:extLst>
            </p:cNvPr>
            <p:cNvGrpSpPr/>
            <p:nvPr/>
          </p:nvGrpSpPr>
          <p:grpSpPr>
            <a:xfrm>
              <a:off x="2534295" y="3398440"/>
              <a:ext cx="1493485" cy="1021864"/>
              <a:chOff x="2534295" y="3398440"/>
              <a:chExt cx="1493485" cy="1021864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95F193FA-6DD1-43DE-A2C9-F2E982E1D93B}"/>
                  </a:ext>
                </a:extLst>
              </p:cNvPr>
              <p:cNvGrpSpPr/>
              <p:nvPr/>
            </p:nvGrpSpPr>
            <p:grpSpPr>
              <a:xfrm>
                <a:off x="2534295" y="3398440"/>
                <a:ext cx="1159821" cy="838276"/>
                <a:chOff x="9421270" y="1799761"/>
                <a:chExt cx="1159821" cy="838276"/>
              </a:xfrm>
            </p:grpSpPr>
            <p:pic>
              <p:nvPicPr>
                <p:cNvPr id="50" name="Picture 49">
                  <a:extLst>
                    <a:ext uri="{FF2B5EF4-FFF2-40B4-BE49-F238E27FC236}">
                      <a16:creationId xmlns:a16="http://schemas.microsoft.com/office/drawing/2014/main" id="{D26170B3-0F5B-47B5-B102-042CAC31E3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21270" y="179976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64970339-C307-42B5-9A08-1EDD159FAB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5575" y="189263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2" name="Picture 51">
                  <a:extLst>
                    <a:ext uri="{FF2B5EF4-FFF2-40B4-BE49-F238E27FC236}">
                      <a16:creationId xmlns:a16="http://schemas.microsoft.com/office/drawing/2014/main" id="{BD3DA7B6-F89C-40DF-A543-50B05E91C5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45764" y="1984184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B8417637-AF3C-40F2-A489-439E2CFA98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09845" y="2077519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4" name="Picture 53">
                  <a:extLst>
                    <a:ext uri="{FF2B5EF4-FFF2-40B4-BE49-F238E27FC236}">
                      <a16:creationId xmlns:a16="http://schemas.microsoft.com/office/drawing/2014/main" id="{B4052612-0623-4CF9-A2EE-797BAF2C8B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76466" y="2169436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D672EFA7-9310-4F70-98CB-F0ACA4ECD4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43087" y="2262771"/>
                  <a:ext cx="338004" cy="375266"/>
                </a:xfrm>
                <a:prstGeom prst="rect">
                  <a:avLst/>
                </a:prstGeom>
              </p:spPr>
            </p:pic>
          </p:grpSp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3745789D-40B1-44B8-8837-9510362EBA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22944" y="3951610"/>
                <a:ext cx="338004" cy="375266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7818DDDC-AFBF-4C87-9A9E-7BE5270D8D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9776" y="4045038"/>
                <a:ext cx="338004" cy="375266"/>
              </a:xfrm>
              <a:prstGeom prst="rect">
                <a:avLst/>
              </a:prstGeom>
            </p:spPr>
          </p:pic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6530574-6D78-4D11-B527-A50FF3B49F8F}"/>
                </a:ext>
              </a:extLst>
            </p:cNvPr>
            <p:cNvGrpSpPr/>
            <p:nvPr/>
          </p:nvGrpSpPr>
          <p:grpSpPr>
            <a:xfrm>
              <a:off x="2534870" y="3223487"/>
              <a:ext cx="1493485" cy="1021864"/>
              <a:chOff x="2534295" y="3398440"/>
              <a:chExt cx="1493485" cy="1021864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D6F26BCC-3B59-4762-8539-336738F0888C}"/>
                  </a:ext>
                </a:extLst>
              </p:cNvPr>
              <p:cNvGrpSpPr/>
              <p:nvPr/>
            </p:nvGrpSpPr>
            <p:grpSpPr>
              <a:xfrm>
                <a:off x="2534295" y="3398440"/>
                <a:ext cx="1159821" cy="838276"/>
                <a:chOff x="9421270" y="1799761"/>
                <a:chExt cx="1159821" cy="838276"/>
              </a:xfrm>
            </p:grpSpPr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1A6CBF0-B4FC-490E-8CE2-102B05F122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21270" y="179976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2" name="Picture 41">
                  <a:extLst>
                    <a:ext uri="{FF2B5EF4-FFF2-40B4-BE49-F238E27FC236}">
                      <a16:creationId xmlns:a16="http://schemas.microsoft.com/office/drawing/2014/main" id="{6C8FCCD0-2A26-4BDE-9929-8E509836B2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5575" y="189263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3" name="Picture 42">
                  <a:extLst>
                    <a:ext uri="{FF2B5EF4-FFF2-40B4-BE49-F238E27FC236}">
                      <a16:creationId xmlns:a16="http://schemas.microsoft.com/office/drawing/2014/main" id="{72B65C1E-96A6-4D92-91AE-AC0B198F9B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45764" y="1984184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4" name="Picture 43">
                  <a:extLst>
                    <a:ext uri="{FF2B5EF4-FFF2-40B4-BE49-F238E27FC236}">
                      <a16:creationId xmlns:a16="http://schemas.microsoft.com/office/drawing/2014/main" id="{93D59C7F-D0A5-4635-87A2-6D07C06C74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09845" y="2077519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5" name="Picture 44">
                  <a:extLst>
                    <a:ext uri="{FF2B5EF4-FFF2-40B4-BE49-F238E27FC236}">
                      <a16:creationId xmlns:a16="http://schemas.microsoft.com/office/drawing/2014/main" id="{86C0129A-1E2F-4187-8597-1C4523973B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76466" y="2169436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6" name="Picture 45">
                  <a:extLst>
                    <a:ext uri="{FF2B5EF4-FFF2-40B4-BE49-F238E27FC236}">
                      <a16:creationId xmlns:a16="http://schemas.microsoft.com/office/drawing/2014/main" id="{64C7E508-4DBE-4430-A20A-3C023EF16F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43087" y="2262771"/>
                  <a:ext cx="338004" cy="375266"/>
                </a:xfrm>
                <a:prstGeom prst="rect">
                  <a:avLst/>
                </a:prstGeom>
              </p:spPr>
            </p:pic>
          </p:grpSp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B7AC8C16-2266-4C7F-BA8B-CC643DF6F9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22944" y="3951610"/>
                <a:ext cx="338004" cy="375266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8F42D664-BDBB-44A5-9EBB-C813F05765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9776" y="4045038"/>
                <a:ext cx="338004" cy="375266"/>
              </a:xfrm>
              <a:prstGeom prst="rect">
                <a:avLst/>
              </a:prstGeom>
            </p:spPr>
          </p:pic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B6B39CB-E2DF-4AE7-8D4A-86A6B2B3FEE5}"/>
              </a:ext>
            </a:extLst>
          </p:cNvPr>
          <p:cNvGrpSpPr/>
          <p:nvPr/>
        </p:nvGrpSpPr>
        <p:grpSpPr>
          <a:xfrm>
            <a:off x="6799636" y="2770124"/>
            <a:ext cx="1467682" cy="1795464"/>
            <a:chOff x="9200849" y="3742992"/>
            <a:chExt cx="827134" cy="1011861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6697B927-8E57-45C5-A3BD-DCD1772A8988}"/>
                </a:ext>
              </a:extLst>
            </p:cNvPr>
            <p:cNvGrpSpPr/>
            <p:nvPr/>
          </p:nvGrpSpPr>
          <p:grpSpPr>
            <a:xfrm>
              <a:off x="9360297" y="4106373"/>
              <a:ext cx="664997" cy="559183"/>
              <a:chOff x="9362678" y="4103992"/>
              <a:chExt cx="664997" cy="559183"/>
            </a:xfrm>
          </p:grpSpPr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C0C63770-16EE-4052-A981-097B515E8C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08EDC0D2-30FB-4DB4-BF29-C61D3E1BB9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105F05B5-4FAD-496F-991C-571F50EC50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BC060F8F-EC7C-4EB9-9EAE-78A60A8852D8}"/>
                </a:ext>
              </a:extLst>
            </p:cNvPr>
            <p:cNvGrpSpPr/>
            <p:nvPr/>
          </p:nvGrpSpPr>
          <p:grpSpPr>
            <a:xfrm>
              <a:off x="9200849" y="4195670"/>
              <a:ext cx="664997" cy="559183"/>
              <a:chOff x="9362678" y="4103992"/>
              <a:chExt cx="664997" cy="559183"/>
            </a:xfrm>
          </p:grpSpPr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BF63677F-E03B-4A8F-AEBA-5045AA653F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90581821-F563-413D-9CF3-FC954AC876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693B9B42-74E2-4919-87FF-12F8F16BBB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59E1DB19-95EC-445D-8FC9-5E041673292E}"/>
                </a:ext>
              </a:extLst>
            </p:cNvPr>
            <p:cNvGrpSpPr/>
            <p:nvPr/>
          </p:nvGrpSpPr>
          <p:grpSpPr>
            <a:xfrm>
              <a:off x="9360297" y="3923206"/>
              <a:ext cx="664997" cy="559183"/>
              <a:chOff x="9362678" y="4103992"/>
              <a:chExt cx="664997" cy="559183"/>
            </a:xfrm>
          </p:grpSpPr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BDA76466-9A97-448A-B987-03D2E3887F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id="{B79D61D5-CD8D-4616-A35D-771F2B2278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540C4BC8-7CC5-4BDC-AD8D-6B22AC4356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BC48561A-699E-4290-B85E-C5088E64C08E}"/>
                </a:ext>
              </a:extLst>
            </p:cNvPr>
            <p:cNvGrpSpPr/>
            <p:nvPr/>
          </p:nvGrpSpPr>
          <p:grpSpPr>
            <a:xfrm>
              <a:off x="9200849" y="4012503"/>
              <a:ext cx="664997" cy="559183"/>
              <a:chOff x="9362678" y="4103992"/>
              <a:chExt cx="664997" cy="559183"/>
            </a:xfrm>
          </p:grpSpPr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18F7A800-8463-430B-ABEA-772A36AAB7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CA967C0E-D406-422C-AA33-B58E190B22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73096877-7D67-4135-8743-2F62501C4F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BD99E677-B597-4A10-BF5B-B7F9888473EB}"/>
                </a:ext>
              </a:extLst>
            </p:cNvPr>
            <p:cNvGrpSpPr/>
            <p:nvPr/>
          </p:nvGrpSpPr>
          <p:grpSpPr>
            <a:xfrm>
              <a:off x="9362986" y="3742992"/>
              <a:ext cx="664997" cy="559183"/>
              <a:chOff x="9362678" y="4103992"/>
              <a:chExt cx="664997" cy="559183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CA49D47F-4577-4F46-A17D-17476F4CD1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476C7C25-79C9-4307-BEDE-819CD76A68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8FFDA92C-9399-4220-ACBB-85CAE6768B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CFAE845-AA9C-4FDE-B5D3-FA13CF66E11C}"/>
                </a:ext>
              </a:extLst>
            </p:cNvPr>
            <p:cNvGrpSpPr/>
            <p:nvPr/>
          </p:nvGrpSpPr>
          <p:grpSpPr>
            <a:xfrm>
              <a:off x="9201157" y="3832289"/>
              <a:ext cx="664997" cy="559183"/>
              <a:chOff x="9362678" y="4103992"/>
              <a:chExt cx="664997" cy="559183"/>
            </a:xfrm>
          </p:grpSpPr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4D275882-FCB3-4771-B62F-6CF5281000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CDD5D527-F256-42F4-A15B-8FBE392141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BE8DF1C2-A7DF-4846-A01A-7290C12FC9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FC0FA011-E9F3-4F83-9D1D-F90748CE918F}"/>
              </a:ext>
            </a:extLst>
          </p:cNvPr>
          <p:cNvSpPr txBox="1"/>
          <p:nvPr/>
        </p:nvSpPr>
        <p:spPr>
          <a:xfrm>
            <a:off x="3674305" y="153008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Century Gothic" panose="020B0502020202020204" pitchFamily="34" charset="0"/>
              </a:rPr>
              <a:t>A.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8BCF1C0-61CB-405E-9A80-FDE2DA18EB15}"/>
              </a:ext>
            </a:extLst>
          </p:cNvPr>
          <p:cNvSpPr txBox="1"/>
          <p:nvPr/>
        </p:nvSpPr>
        <p:spPr>
          <a:xfrm>
            <a:off x="6337321" y="276724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Century Gothic" panose="020B0502020202020204" pitchFamily="34" charset="0"/>
              </a:rPr>
              <a:t>B.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A97CFCC-FE19-4808-A506-634678F9F7DD}"/>
              </a:ext>
            </a:extLst>
          </p:cNvPr>
          <p:cNvSpPr txBox="1"/>
          <p:nvPr/>
        </p:nvSpPr>
        <p:spPr>
          <a:xfrm>
            <a:off x="3335916" y="3350397"/>
            <a:ext cx="653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Century Gothic" panose="020B0502020202020204" pitchFamily="34" charset="0"/>
              </a:rPr>
              <a:t>C.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4490C65-2B76-4FC9-84BA-C1D980F9644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09072" y="1574343"/>
          <a:ext cx="1512000" cy="356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2726436995"/>
                    </a:ext>
                  </a:extLst>
                </a:gridCol>
              </a:tblGrid>
              <a:tr h="4455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18cm</a:t>
                      </a:r>
                      <a:r>
                        <a:rPr lang="en-GB" sz="2000" b="1" baseline="30000" dirty="0">
                          <a:latin typeface="Century Gothic" panose="020B0502020202020204" pitchFamily="34" charset="0"/>
                        </a:rPr>
                        <a:t>3</a:t>
                      </a:r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397414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7155875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16cm</a:t>
                      </a:r>
                      <a:r>
                        <a:rPr lang="en-GB" sz="2000" b="1" baseline="30000" dirty="0">
                          <a:latin typeface="Century Gothic" panose="020B0502020202020204" pitchFamily="34" charset="0"/>
                        </a:rPr>
                        <a:t>3</a:t>
                      </a:r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9979934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endParaRPr lang="en-GB" sz="2000" b="1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7224302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14cm</a:t>
                      </a:r>
                      <a:r>
                        <a:rPr lang="en-GB" sz="2000" b="1" baseline="30000" dirty="0">
                          <a:latin typeface="Century Gothic" panose="020B0502020202020204" pitchFamily="34" charset="0"/>
                        </a:rPr>
                        <a:t>3</a:t>
                      </a:r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110702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endParaRPr lang="en-GB" sz="2000" b="1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8575168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16cm</a:t>
                      </a:r>
                      <a:r>
                        <a:rPr lang="en-GB" sz="2000" b="1" baseline="30000" dirty="0">
                          <a:latin typeface="Century Gothic" panose="020B0502020202020204" pitchFamily="34" charset="0"/>
                        </a:rPr>
                        <a:t>3</a:t>
                      </a:r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73923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6301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8946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Problem Solving 1</a:t>
            </a:r>
          </a:p>
          <a:p>
            <a:pPr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GB" sz="2000" b="1" dirty="0">
                <a:latin typeface="Century Gothic" panose="020B0502020202020204" pitchFamily="34" charset="0"/>
              </a:rPr>
              <a:t>. </a:t>
            </a: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Find the odd one out by matching the shape to the correct volume.  </a:t>
            </a: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Explain your reasoning.</a:t>
            </a: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14cm</a:t>
            </a:r>
            <a:r>
              <a:rPr lang="en-GB" sz="2000" b="1" baseline="30000" dirty="0">
                <a:solidFill>
                  <a:srgbClr val="FF0000"/>
                </a:solidFill>
                <a:latin typeface="Century Gothic" panose="020B0502020202020204" pitchFamily="34" charset="0"/>
              </a:rPr>
              <a:t>3 </a:t>
            </a:r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is the odd one out because there is no cuboid that has this number of cubes.</a:t>
            </a: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88900"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D24DC00-C45F-4661-86DC-5A69ABB1B971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27814" y="6454317"/>
            <a:chExt cx="1231337" cy="403587"/>
          </a:xfrm>
        </p:grpSpPr>
        <p:pic>
          <p:nvPicPr>
            <p:cNvPr id="10" name="Picture 9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CC228A31-4B97-4B24-A91E-F2A762AFB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39" y="6454317"/>
              <a:ext cx="1174025" cy="278902"/>
            </a:xfrm>
            <a:prstGeom prst="rect">
              <a:avLst/>
            </a:prstGeom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F39B4F1-E81D-4BFE-87A9-1526FBE2A9F8}"/>
                </a:ext>
              </a:extLst>
            </p:cNvPr>
            <p:cNvSpPr txBox="1"/>
            <p:nvPr/>
          </p:nvSpPr>
          <p:spPr>
            <a:xfrm>
              <a:off x="27814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2018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72B9AF-E04C-4F52-B175-E9F62CFFC986}"/>
              </a:ext>
            </a:extLst>
          </p:cNvPr>
          <p:cNvGrpSpPr/>
          <p:nvPr/>
        </p:nvGrpSpPr>
        <p:grpSpPr>
          <a:xfrm>
            <a:off x="4017056" y="1713922"/>
            <a:ext cx="2117174" cy="1472230"/>
            <a:chOff x="1899642" y="1700440"/>
            <a:chExt cx="1318178" cy="916627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FC7BF7A-CFB0-48C5-B9F0-AC0A22C85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5165" y="1700440"/>
              <a:ext cx="337944" cy="375201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340DBF3-B030-4950-BAFB-101AC7F02F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3849" y="1789513"/>
              <a:ext cx="337944" cy="375201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BD214B2-1B06-4282-A3A0-EF2914513A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3329" y="1789513"/>
              <a:ext cx="337944" cy="375201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37142FA-236F-4A8D-9351-ACDFFEADA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2013" y="1878586"/>
              <a:ext cx="337944" cy="375201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DEF1966-B71D-413D-8B21-BE196D498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0958" y="1878586"/>
              <a:ext cx="337944" cy="375201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CE2436A-EE50-4072-ABFB-F848CC9AB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9642" y="1967659"/>
              <a:ext cx="337944" cy="375201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8F6BC08-56F6-4E20-B627-6289573B6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9122" y="1967659"/>
              <a:ext cx="337944" cy="375201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3F3C203-CCEB-4206-B8C2-F05CF1FC9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7806" y="2056732"/>
              <a:ext cx="337944" cy="3752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5F2F8CB-36AE-432C-AF09-7012B0B5C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8834" y="1881852"/>
              <a:ext cx="337944" cy="37520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DD2351F-5F2D-4863-A05D-A27A2B927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7518" y="1970925"/>
              <a:ext cx="337944" cy="37520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BDD89DD-9D9E-4057-967E-BCA4C80C8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9876" y="1970925"/>
              <a:ext cx="337944" cy="37520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377D6F8-585B-4EC7-94C5-E77896040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8560" y="2059998"/>
              <a:ext cx="337944" cy="37520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6DB493E-AB17-4340-84DB-6B8800770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6202" y="2057281"/>
              <a:ext cx="337944" cy="37520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00EEBC9-C61E-4998-929D-3522DE488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1325" y="2146354"/>
              <a:ext cx="337944" cy="37520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0C1FB58-1A97-4F54-B88E-3A7880D9B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244" y="2152793"/>
              <a:ext cx="337944" cy="37520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5E625A8-AEAA-484F-B55A-A26EC5BD7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9489" y="2241866"/>
              <a:ext cx="337944" cy="375201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370FFC9-FFE4-4DC5-A70B-33B66E68C0F3}"/>
              </a:ext>
            </a:extLst>
          </p:cNvPr>
          <p:cNvGrpSpPr/>
          <p:nvPr/>
        </p:nvGrpSpPr>
        <p:grpSpPr>
          <a:xfrm>
            <a:off x="3929711" y="3585758"/>
            <a:ext cx="2242388" cy="1796266"/>
            <a:chOff x="2534295" y="3223487"/>
            <a:chExt cx="1494060" cy="1196817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B713EF4-1011-48E5-8AA8-991113EADED0}"/>
                </a:ext>
              </a:extLst>
            </p:cNvPr>
            <p:cNvGrpSpPr/>
            <p:nvPr/>
          </p:nvGrpSpPr>
          <p:grpSpPr>
            <a:xfrm>
              <a:off x="2534295" y="3398440"/>
              <a:ext cx="1493485" cy="1021864"/>
              <a:chOff x="2534295" y="3398440"/>
              <a:chExt cx="1493485" cy="1021864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95F193FA-6DD1-43DE-A2C9-F2E982E1D93B}"/>
                  </a:ext>
                </a:extLst>
              </p:cNvPr>
              <p:cNvGrpSpPr/>
              <p:nvPr/>
            </p:nvGrpSpPr>
            <p:grpSpPr>
              <a:xfrm>
                <a:off x="2534295" y="3398440"/>
                <a:ext cx="1159821" cy="838276"/>
                <a:chOff x="9421270" y="1799761"/>
                <a:chExt cx="1159821" cy="838276"/>
              </a:xfrm>
            </p:grpSpPr>
            <p:pic>
              <p:nvPicPr>
                <p:cNvPr id="50" name="Picture 49">
                  <a:extLst>
                    <a:ext uri="{FF2B5EF4-FFF2-40B4-BE49-F238E27FC236}">
                      <a16:creationId xmlns:a16="http://schemas.microsoft.com/office/drawing/2014/main" id="{D26170B3-0F5B-47B5-B102-042CAC31E3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21270" y="179976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64970339-C307-42B5-9A08-1EDD159FAB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5575" y="189263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2" name="Picture 51">
                  <a:extLst>
                    <a:ext uri="{FF2B5EF4-FFF2-40B4-BE49-F238E27FC236}">
                      <a16:creationId xmlns:a16="http://schemas.microsoft.com/office/drawing/2014/main" id="{BD3DA7B6-F89C-40DF-A543-50B05E91C5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45764" y="1984184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B8417637-AF3C-40F2-A489-439E2CFA98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09845" y="2077519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4" name="Picture 53">
                  <a:extLst>
                    <a:ext uri="{FF2B5EF4-FFF2-40B4-BE49-F238E27FC236}">
                      <a16:creationId xmlns:a16="http://schemas.microsoft.com/office/drawing/2014/main" id="{B4052612-0623-4CF9-A2EE-797BAF2C8B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76466" y="2169436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D672EFA7-9310-4F70-98CB-F0ACA4ECD4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43087" y="2262771"/>
                  <a:ext cx="338004" cy="375266"/>
                </a:xfrm>
                <a:prstGeom prst="rect">
                  <a:avLst/>
                </a:prstGeom>
              </p:spPr>
            </p:pic>
          </p:grpSp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3745789D-40B1-44B8-8837-9510362EBA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22944" y="3951610"/>
                <a:ext cx="338004" cy="375266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7818DDDC-AFBF-4C87-9A9E-7BE5270D8D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9776" y="4045038"/>
                <a:ext cx="338004" cy="375266"/>
              </a:xfrm>
              <a:prstGeom prst="rect">
                <a:avLst/>
              </a:prstGeom>
            </p:spPr>
          </p:pic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6530574-6D78-4D11-B527-A50FF3B49F8F}"/>
                </a:ext>
              </a:extLst>
            </p:cNvPr>
            <p:cNvGrpSpPr/>
            <p:nvPr/>
          </p:nvGrpSpPr>
          <p:grpSpPr>
            <a:xfrm>
              <a:off x="2534870" y="3223487"/>
              <a:ext cx="1493485" cy="1021864"/>
              <a:chOff x="2534295" y="3398440"/>
              <a:chExt cx="1493485" cy="1021864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D6F26BCC-3B59-4762-8539-336738F0888C}"/>
                  </a:ext>
                </a:extLst>
              </p:cNvPr>
              <p:cNvGrpSpPr/>
              <p:nvPr/>
            </p:nvGrpSpPr>
            <p:grpSpPr>
              <a:xfrm>
                <a:off x="2534295" y="3398440"/>
                <a:ext cx="1159821" cy="838276"/>
                <a:chOff x="9421270" y="1799761"/>
                <a:chExt cx="1159821" cy="838276"/>
              </a:xfrm>
            </p:grpSpPr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1A6CBF0-B4FC-490E-8CE2-102B05F122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21270" y="179976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2" name="Picture 41">
                  <a:extLst>
                    <a:ext uri="{FF2B5EF4-FFF2-40B4-BE49-F238E27FC236}">
                      <a16:creationId xmlns:a16="http://schemas.microsoft.com/office/drawing/2014/main" id="{6C8FCCD0-2A26-4BDE-9929-8E509836B2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5575" y="189263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3" name="Picture 42">
                  <a:extLst>
                    <a:ext uri="{FF2B5EF4-FFF2-40B4-BE49-F238E27FC236}">
                      <a16:creationId xmlns:a16="http://schemas.microsoft.com/office/drawing/2014/main" id="{72B65C1E-96A6-4D92-91AE-AC0B198F9B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45764" y="1984184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4" name="Picture 43">
                  <a:extLst>
                    <a:ext uri="{FF2B5EF4-FFF2-40B4-BE49-F238E27FC236}">
                      <a16:creationId xmlns:a16="http://schemas.microsoft.com/office/drawing/2014/main" id="{93D59C7F-D0A5-4635-87A2-6D07C06C74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09845" y="2077519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5" name="Picture 44">
                  <a:extLst>
                    <a:ext uri="{FF2B5EF4-FFF2-40B4-BE49-F238E27FC236}">
                      <a16:creationId xmlns:a16="http://schemas.microsoft.com/office/drawing/2014/main" id="{86C0129A-1E2F-4187-8597-1C4523973B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76466" y="2169436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46" name="Picture 45">
                  <a:extLst>
                    <a:ext uri="{FF2B5EF4-FFF2-40B4-BE49-F238E27FC236}">
                      <a16:creationId xmlns:a16="http://schemas.microsoft.com/office/drawing/2014/main" id="{64C7E508-4DBE-4430-A20A-3C023EF16F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43087" y="2262771"/>
                  <a:ext cx="338004" cy="375266"/>
                </a:xfrm>
                <a:prstGeom prst="rect">
                  <a:avLst/>
                </a:prstGeom>
              </p:spPr>
            </p:pic>
          </p:grpSp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B7AC8C16-2266-4C7F-BA8B-CC643DF6F9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22944" y="3951610"/>
                <a:ext cx="338004" cy="375266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8F42D664-BDBB-44A5-9EBB-C813F05765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9776" y="4045038"/>
                <a:ext cx="338004" cy="375266"/>
              </a:xfrm>
              <a:prstGeom prst="rect">
                <a:avLst/>
              </a:prstGeom>
            </p:spPr>
          </p:pic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B6B39CB-E2DF-4AE7-8D4A-86A6B2B3FEE5}"/>
              </a:ext>
            </a:extLst>
          </p:cNvPr>
          <p:cNvGrpSpPr/>
          <p:nvPr/>
        </p:nvGrpSpPr>
        <p:grpSpPr>
          <a:xfrm>
            <a:off x="6799636" y="2770124"/>
            <a:ext cx="1467682" cy="1795464"/>
            <a:chOff x="9200849" y="3742992"/>
            <a:chExt cx="827134" cy="1011861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6697B927-8E57-45C5-A3BD-DCD1772A8988}"/>
                </a:ext>
              </a:extLst>
            </p:cNvPr>
            <p:cNvGrpSpPr/>
            <p:nvPr/>
          </p:nvGrpSpPr>
          <p:grpSpPr>
            <a:xfrm>
              <a:off x="9360297" y="4106373"/>
              <a:ext cx="664997" cy="559183"/>
              <a:chOff x="9362678" y="4103992"/>
              <a:chExt cx="664997" cy="559183"/>
            </a:xfrm>
          </p:grpSpPr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C0C63770-16EE-4052-A981-097B515E8C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08EDC0D2-30FB-4DB4-BF29-C61D3E1BB9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105F05B5-4FAD-496F-991C-571F50EC50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BC060F8F-EC7C-4EB9-9EAE-78A60A8852D8}"/>
                </a:ext>
              </a:extLst>
            </p:cNvPr>
            <p:cNvGrpSpPr/>
            <p:nvPr/>
          </p:nvGrpSpPr>
          <p:grpSpPr>
            <a:xfrm>
              <a:off x="9200849" y="4195670"/>
              <a:ext cx="664997" cy="559183"/>
              <a:chOff x="9362678" y="4103992"/>
              <a:chExt cx="664997" cy="559183"/>
            </a:xfrm>
          </p:grpSpPr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BF63677F-E03B-4A8F-AEBA-5045AA653F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90581821-F563-413D-9CF3-FC954AC876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693B9B42-74E2-4919-87FF-12F8F16BBB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59E1DB19-95EC-445D-8FC9-5E041673292E}"/>
                </a:ext>
              </a:extLst>
            </p:cNvPr>
            <p:cNvGrpSpPr/>
            <p:nvPr/>
          </p:nvGrpSpPr>
          <p:grpSpPr>
            <a:xfrm>
              <a:off x="9360297" y="3923206"/>
              <a:ext cx="664997" cy="559183"/>
              <a:chOff x="9362678" y="4103992"/>
              <a:chExt cx="664997" cy="559183"/>
            </a:xfrm>
          </p:grpSpPr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BDA76466-9A97-448A-B987-03D2E3887F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id="{B79D61D5-CD8D-4616-A35D-771F2B2278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540C4BC8-7CC5-4BDC-AD8D-6B22AC4356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BC48561A-699E-4290-B85E-C5088E64C08E}"/>
                </a:ext>
              </a:extLst>
            </p:cNvPr>
            <p:cNvGrpSpPr/>
            <p:nvPr/>
          </p:nvGrpSpPr>
          <p:grpSpPr>
            <a:xfrm>
              <a:off x="9200849" y="4012503"/>
              <a:ext cx="664997" cy="559183"/>
              <a:chOff x="9362678" y="4103992"/>
              <a:chExt cx="664997" cy="559183"/>
            </a:xfrm>
          </p:grpSpPr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18F7A800-8463-430B-ABEA-772A36AAB7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CA967C0E-D406-422C-AA33-B58E190B22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73096877-7D67-4135-8743-2F62501C4F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BD99E677-B597-4A10-BF5B-B7F9888473EB}"/>
                </a:ext>
              </a:extLst>
            </p:cNvPr>
            <p:cNvGrpSpPr/>
            <p:nvPr/>
          </p:nvGrpSpPr>
          <p:grpSpPr>
            <a:xfrm>
              <a:off x="9362986" y="3742992"/>
              <a:ext cx="664997" cy="559183"/>
              <a:chOff x="9362678" y="4103992"/>
              <a:chExt cx="664997" cy="559183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CA49D47F-4577-4F46-A17D-17476F4CD1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476C7C25-79C9-4307-BEDE-819CD76A68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8FFDA92C-9399-4220-ACBB-85CAE6768B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CFAE845-AA9C-4FDE-B5D3-FA13CF66E11C}"/>
                </a:ext>
              </a:extLst>
            </p:cNvPr>
            <p:cNvGrpSpPr/>
            <p:nvPr/>
          </p:nvGrpSpPr>
          <p:grpSpPr>
            <a:xfrm>
              <a:off x="9201157" y="3832289"/>
              <a:ext cx="664997" cy="559183"/>
              <a:chOff x="9362678" y="4103992"/>
              <a:chExt cx="664997" cy="559183"/>
            </a:xfrm>
          </p:grpSpPr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4D275882-FCB3-4771-B62F-6CF5281000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62678" y="410399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CDD5D527-F256-42F4-A15B-8FBE392141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25521" y="4196065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BE8DF1C2-A7DF-4846-A01A-7290C12FC9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731" y="4287974"/>
                <a:ext cx="337944" cy="375201"/>
              </a:xfrm>
              <a:prstGeom prst="rect">
                <a:avLst/>
              </a:prstGeom>
            </p:spPr>
          </p:pic>
        </p:grp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FC0FA011-E9F3-4F83-9D1D-F90748CE918F}"/>
              </a:ext>
            </a:extLst>
          </p:cNvPr>
          <p:cNvSpPr txBox="1"/>
          <p:nvPr/>
        </p:nvSpPr>
        <p:spPr>
          <a:xfrm>
            <a:off x="3674305" y="153008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Century Gothic" panose="020B0502020202020204" pitchFamily="34" charset="0"/>
              </a:rPr>
              <a:t>A.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8BCF1C0-61CB-405E-9A80-FDE2DA18EB15}"/>
              </a:ext>
            </a:extLst>
          </p:cNvPr>
          <p:cNvSpPr txBox="1"/>
          <p:nvPr/>
        </p:nvSpPr>
        <p:spPr>
          <a:xfrm>
            <a:off x="6337321" y="276724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Century Gothic" panose="020B0502020202020204" pitchFamily="34" charset="0"/>
              </a:rPr>
              <a:t>B.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A97CFCC-FE19-4808-A506-634678F9F7DD}"/>
              </a:ext>
            </a:extLst>
          </p:cNvPr>
          <p:cNvSpPr txBox="1"/>
          <p:nvPr/>
        </p:nvSpPr>
        <p:spPr>
          <a:xfrm>
            <a:off x="3335916" y="3350397"/>
            <a:ext cx="653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Century Gothic" panose="020B0502020202020204" pitchFamily="34" charset="0"/>
              </a:rPr>
              <a:t>C.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4490C65-2B76-4FC9-84BA-C1D980F9644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09072" y="1574343"/>
          <a:ext cx="1512000" cy="356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2726436995"/>
                    </a:ext>
                  </a:extLst>
                </a:gridCol>
              </a:tblGrid>
              <a:tr h="4455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18cm</a:t>
                      </a:r>
                      <a:r>
                        <a:rPr lang="en-GB" sz="2000" b="1" baseline="30000" dirty="0">
                          <a:latin typeface="Century Gothic" panose="020B0502020202020204" pitchFamily="34" charset="0"/>
                        </a:rPr>
                        <a:t>3</a:t>
                      </a:r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397414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7155875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16cm</a:t>
                      </a:r>
                      <a:r>
                        <a:rPr lang="en-GB" sz="2000" b="1" baseline="30000" dirty="0">
                          <a:latin typeface="Century Gothic" panose="020B0502020202020204" pitchFamily="34" charset="0"/>
                        </a:rPr>
                        <a:t>3</a:t>
                      </a:r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9979934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endParaRPr lang="en-GB" sz="2000" b="1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7224302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14cm</a:t>
                      </a:r>
                      <a:r>
                        <a:rPr lang="en-GB" sz="2000" b="1" baseline="30000" dirty="0">
                          <a:latin typeface="Century Gothic" panose="020B0502020202020204" pitchFamily="34" charset="0"/>
                        </a:rPr>
                        <a:t>3</a:t>
                      </a:r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110702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endParaRPr lang="en-GB" sz="2000" b="1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8575168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Century Gothic" panose="020B0502020202020204" pitchFamily="34" charset="0"/>
                        </a:rPr>
                        <a:t>16cm</a:t>
                      </a:r>
                      <a:r>
                        <a:rPr lang="en-GB" sz="2000" b="1" baseline="30000" dirty="0">
                          <a:latin typeface="Century Gothic" panose="020B0502020202020204" pitchFamily="34" charset="0"/>
                        </a:rPr>
                        <a:t>3</a:t>
                      </a:r>
                      <a:endParaRPr lang="en-GB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73923"/>
                  </a:ext>
                </a:extLst>
              </a:tr>
              <a:tr h="4455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6301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822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D24DC00-C45F-4661-86DC-5A69ABB1B971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27814" y="6454317"/>
            <a:chExt cx="1231337" cy="403587"/>
          </a:xfrm>
        </p:grpSpPr>
        <p:pic>
          <p:nvPicPr>
            <p:cNvPr id="10" name="Picture 9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CC228A31-4B97-4B24-A91E-F2A762AFB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39" y="6454317"/>
              <a:ext cx="1174025" cy="278902"/>
            </a:xfrm>
            <a:prstGeom prst="rect">
              <a:avLst/>
            </a:prstGeom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F39B4F1-E81D-4BFE-87A9-1526FBE2A9F8}"/>
                </a:ext>
              </a:extLst>
            </p:cNvPr>
            <p:cNvSpPr txBox="1"/>
            <p:nvPr/>
          </p:nvSpPr>
          <p:spPr>
            <a:xfrm>
              <a:off x="27814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2018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6A8A744-1604-4079-AD6E-7E3F228EC747}"/>
              </a:ext>
            </a:extLst>
          </p:cNvPr>
          <p:cNvGrpSpPr/>
          <p:nvPr/>
        </p:nvGrpSpPr>
        <p:grpSpPr>
          <a:xfrm>
            <a:off x="284829" y="281912"/>
            <a:ext cx="8593393" cy="6057245"/>
            <a:chOff x="275304" y="272387"/>
            <a:chExt cx="8593393" cy="6057245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44EAD52-1E09-4958-BC17-D085B9163077}"/>
                </a:ext>
              </a:extLst>
            </p:cNvPr>
            <p:cNvSpPr/>
            <p:nvPr/>
          </p:nvSpPr>
          <p:spPr>
            <a:xfrm>
              <a:off x="275304" y="272387"/>
              <a:ext cx="8593393" cy="6057245"/>
            </a:xfrm>
            <a:prstGeom prst="rect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endParaRPr>
            </a:p>
            <a:p>
              <a:pPr marL="88900" algn="ctr"/>
              <a:endParaRPr lang="en-GB" sz="20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8314C78-DF5A-4976-A7FC-E0BEB4BDAD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9030" y="1493250"/>
              <a:ext cx="1712762" cy="1648128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39381F0-2040-44C5-A389-C10EFA8D9569}"/>
              </a:ext>
            </a:extLst>
          </p:cNvPr>
          <p:cNvSpPr/>
          <p:nvPr/>
        </p:nvSpPr>
        <p:spPr>
          <a:xfrm>
            <a:off x="284829" y="300507"/>
            <a:ext cx="8593393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1600" b="1" u="sng" dirty="0">
                <a:solidFill>
                  <a:srgbClr val="E7E6E6">
                    <a:lumMod val="50000"/>
                  </a:srgbClr>
                </a:solidFill>
                <a:latin typeface="Century Gothic" panose="020B0502020202020204" pitchFamily="34" charset="0"/>
              </a:rPr>
              <a:t>Reasoning 2</a:t>
            </a:r>
          </a:p>
          <a:p>
            <a:pPr lvl="0" algn="ctr"/>
            <a:endParaRPr lang="en-GB" sz="2000" b="1" dirty="0">
              <a:solidFill>
                <a:srgbClr val="E7E6E6">
                  <a:lumMod val="25000"/>
                </a:srgb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GB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Grace is calculating the volume of her shape.</a:t>
            </a:r>
            <a:r>
              <a:rPr lang="en-GB" sz="2000" b="1" dirty="0">
                <a:solidFill>
                  <a:prstClr val="white"/>
                </a:solidFill>
                <a:latin typeface="Century Gothic" panose="020B0502020202020204" pitchFamily="34" charset="0"/>
              </a:rPr>
              <a:t>.</a:t>
            </a: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r>
              <a:rPr lang="en-GB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Is Grace correct? Explain your answer.</a:t>
            </a:r>
          </a:p>
          <a:p>
            <a:pPr lvl="0" defTabSz="685800">
              <a:defRPr/>
            </a:pPr>
            <a:endParaRPr lang="en-GB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Speech Bubble: Rectangle with Corners Rounded 50">
            <a:extLst>
              <a:ext uri="{FF2B5EF4-FFF2-40B4-BE49-F238E27FC236}">
                <a16:creationId xmlns:a16="http://schemas.microsoft.com/office/drawing/2014/main" id="{073274FD-7C19-424A-9195-45AE446E5FE9}"/>
              </a:ext>
            </a:extLst>
          </p:cNvPr>
          <p:cNvSpPr/>
          <p:nvPr/>
        </p:nvSpPr>
        <p:spPr>
          <a:xfrm>
            <a:off x="4025171" y="1784653"/>
            <a:ext cx="3299554" cy="1280525"/>
          </a:xfrm>
          <a:prstGeom prst="wedgeRoundRectCallout">
            <a:avLst>
              <a:gd name="adj1" fmla="val -65048"/>
              <a:gd name="adj2" fmla="val 1934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My cuboid’s length is 3 cubes and it’s height is 2 cubes. I multiply these together to find the volume so the volume of my cuboid is 6cm</a:t>
            </a:r>
            <a:r>
              <a:rPr lang="en-GB" sz="1400" b="1" baseline="30000" dirty="0">
                <a:solidFill>
                  <a:schemeClr val="tx1"/>
                </a:solidFill>
                <a:latin typeface="Century Gothic" panose="020B0502020202020204" pitchFamily="34" charset="0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1417872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D24DC00-C45F-4661-86DC-5A69ABB1B971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27814" y="6454317"/>
            <a:chExt cx="1231337" cy="403587"/>
          </a:xfrm>
        </p:grpSpPr>
        <p:pic>
          <p:nvPicPr>
            <p:cNvPr id="10" name="Picture 9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CC228A31-4B97-4B24-A91E-F2A762AFB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39" y="6454317"/>
              <a:ext cx="1174025" cy="278902"/>
            </a:xfrm>
            <a:prstGeom prst="rect">
              <a:avLst/>
            </a:prstGeom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F39B4F1-E81D-4BFE-87A9-1526FBE2A9F8}"/>
                </a:ext>
              </a:extLst>
            </p:cNvPr>
            <p:cNvSpPr txBox="1"/>
            <p:nvPr/>
          </p:nvSpPr>
          <p:spPr>
            <a:xfrm>
              <a:off x="27814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2018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6A8A744-1604-4079-AD6E-7E3F228EC747}"/>
              </a:ext>
            </a:extLst>
          </p:cNvPr>
          <p:cNvGrpSpPr/>
          <p:nvPr/>
        </p:nvGrpSpPr>
        <p:grpSpPr>
          <a:xfrm>
            <a:off x="284829" y="281912"/>
            <a:ext cx="8593393" cy="6057245"/>
            <a:chOff x="275304" y="272387"/>
            <a:chExt cx="8593393" cy="6057245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44EAD52-1E09-4958-BC17-D085B9163077}"/>
                </a:ext>
              </a:extLst>
            </p:cNvPr>
            <p:cNvSpPr/>
            <p:nvPr/>
          </p:nvSpPr>
          <p:spPr>
            <a:xfrm>
              <a:off x="275304" y="272387"/>
              <a:ext cx="8593393" cy="6057245"/>
            </a:xfrm>
            <a:prstGeom prst="rect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endParaRPr>
            </a:p>
            <a:p>
              <a:pPr marL="88900" algn="ctr"/>
              <a:endParaRPr lang="en-GB" sz="20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8314C78-DF5A-4976-A7FC-E0BEB4BDAD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9030" y="1493250"/>
              <a:ext cx="1712762" cy="1648128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39381F0-2040-44C5-A389-C10EFA8D9569}"/>
              </a:ext>
            </a:extLst>
          </p:cNvPr>
          <p:cNvSpPr/>
          <p:nvPr/>
        </p:nvSpPr>
        <p:spPr>
          <a:xfrm>
            <a:off x="284829" y="300507"/>
            <a:ext cx="8593393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1600" b="1" u="sng" dirty="0">
                <a:solidFill>
                  <a:srgbClr val="E7E6E6">
                    <a:lumMod val="50000"/>
                  </a:srgbClr>
                </a:solidFill>
                <a:latin typeface="Century Gothic" panose="020B0502020202020204" pitchFamily="34" charset="0"/>
              </a:rPr>
              <a:t>Reasoning 2</a:t>
            </a:r>
          </a:p>
          <a:p>
            <a:pPr lvl="0" algn="ctr"/>
            <a:endParaRPr lang="en-GB" sz="2000" b="1" dirty="0">
              <a:solidFill>
                <a:srgbClr val="E7E6E6">
                  <a:lumMod val="25000"/>
                </a:srgb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GB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Grace is calculating the volume of her shape.</a:t>
            </a:r>
            <a:r>
              <a:rPr lang="en-GB" sz="2000" b="1" dirty="0">
                <a:solidFill>
                  <a:prstClr val="white"/>
                </a:solidFill>
                <a:latin typeface="Century Gothic" panose="020B0502020202020204" pitchFamily="34" charset="0"/>
              </a:rPr>
              <a:t>.</a:t>
            </a: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r>
              <a:rPr lang="en-GB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Is Grace correct? Explain your answer.</a:t>
            </a:r>
          </a:p>
          <a:p>
            <a:pPr lvl="0" defTabSz="685800">
              <a:defRPr/>
            </a:pPr>
            <a:endParaRPr lang="en-GB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r>
              <a:rPr lang="en-GB" sz="2000" b="1" dirty="0">
                <a:latin typeface="Century Gothic" panose="020B0502020202020204" pitchFamily="34" charset="0"/>
              </a:rPr>
              <a:t>No, she is not correct because…</a:t>
            </a:r>
          </a:p>
        </p:txBody>
      </p:sp>
      <p:sp>
        <p:nvSpPr>
          <p:cNvPr id="51" name="Speech Bubble: Rectangle with Corners Rounded 50">
            <a:extLst>
              <a:ext uri="{FF2B5EF4-FFF2-40B4-BE49-F238E27FC236}">
                <a16:creationId xmlns:a16="http://schemas.microsoft.com/office/drawing/2014/main" id="{073274FD-7C19-424A-9195-45AE446E5FE9}"/>
              </a:ext>
            </a:extLst>
          </p:cNvPr>
          <p:cNvSpPr/>
          <p:nvPr/>
        </p:nvSpPr>
        <p:spPr>
          <a:xfrm>
            <a:off x="4025171" y="1784653"/>
            <a:ext cx="3299554" cy="1280525"/>
          </a:xfrm>
          <a:prstGeom prst="wedgeRoundRectCallout">
            <a:avLst>
              <a:gd name="adj1" fmla="val -65048"/>
              <a:gd name="adj2" fmla="val 1934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My cuboid’s length is 3 cubes and it’s height is 2 cubes. I multiply these together to find the volume so the volume of my cuboid is 6cm</a:t>
            </a:r>
            <a:r>
              <a:rPr lang="en-GB" sz="1400" b="1" baseline="30000" dirty="0">
                <a:solidFill>
                  <a:schemeClr val="tx1"/>
                </a:solidFill>
                <a:latin typeface="Century Gothic" panose="020B0502020202020204" pitchFamily="34" charset="0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3380067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D24DC00-C45F-4661-86DC-5A69ABB1B971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27814" y="6454317"/>
            <a:chExt cx="1231337" cy="403587"/>
          </a:xfrm>
        </p:grpSpPr>
        <p:pic>
          <p:nvPicPr>
            <p:cNvPr id="10" name="Picture 9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CC228A31-4B97-4B24-A91E-F2A762AFB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39" y="6454317"/>
              <a:ext cx="1174025" cy="278902"/>
            </a:xfrm>
            <a:prstGeom prst="rect">
              <a:avLst/>
            </a:prstGeom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F39B4F1-E81D-4BFE-87A9-1526FBE2A9F8}"/>
                </a:ext>
              </a:extLst>
            </p:cNvPr>
            <p:cNvSpPr txBox="1"/>
            <p:nvPr/>
          </p:nvSpPr>
          <p:spPr>
            <a:xfrm>
              <a:off x="27814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2018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6A8A744-1604-4079-AD6E-7E3F228EC747}"/>
              </a:ext>
            </a:extLst>
          </p:cNvPr>
          <p:cNvGrpSpPr/>
          <p:nvPr/>
        </p:nvGrpSpPr>
        <p:grpSpPr>
          <a:xfrm>
            <a:off x="284829" y="281912"/>
            <a:ext cx="8593393" cy="6057245"/>
            <a:chOff x="275304" y="272387"/>
            <a:chExt cx="8593393" cy="6057245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44EAD52-1E09-4958-BC17-D085B9163077}"/>
                </a:ext>
              </a:extLst>
            </p:cNvPr>
            <p:cNvSpPr/>
            <p:nvPr/>
          </p:nvSpPr>
          <p:spPr>
            <a:xfrm>
              <a:off x="275304" y="272387"/>
              <a:ext cx="8593393" cy="6057245"/>
            </a:xfrm>
            <a:prstGeom prst="rect">
              <a:avLst/>
            </a:prstGeom>
            <a:solidFill>
              <a:schemeClr val="bg1">
                <a:alpha val="82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lvl="0" defTabSz="685800">
                <a:defRPr/>
              </a:pPr>
              <a:endParaRPr lang="en-GB" sz="2000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b="1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  <a:p>
              <a:pPr algn="ctr"/>
              <a:endParaRPr lang="en-GB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endParaRPr>
            </a:p>
            <a:p>
              <a:pPr marL="88900" algn="ctr"/>
              <a:endParaRPr lang="en-GB" sz="20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8314C78-DF5A-4976-A7FC-E0BEB4BDAD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9030" y="1493250"/>
              <a:ext cx="1712762" cy="1648128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39381F0-2040-44C5-A389-C10EFA8D9569}"/>
              </a:ext>
            </a:extLst>
          </p:cNvPr>
          <p:cNvSpPr/>
          <p:nvPr/>
        </p:nvSpPr>
        <p:spPr>
          <a:xfrm>
            <a:off x="284829" y="300507"/>
            <a:ext cx="8593393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1600" b="1" u="sng" dirty="0">
                <a:solidFill>
                  <a:srgbClr val="E7E6E6">
                    <a:lumMod val="50000"/>
                  </a:srgbClr>
                </a:solidFill>
                <a:latin typeface="Century Gothic" panose="020B0502020202020204" pitchFamily="34" charset="0"/>
              </a:rPr>
              <a:t>Reasoning 2</a:t>
            </a:r>
          </a:p>
          <a:p>
            <a:pPr lvl="0" algn="ctr"/>
            <a:endParaRPr lang="en-GB" sz="2000" b="1" dirty="0">
              <a:solidFill>
                <a:srgbClr val="E7E6E6">
                  <a:lumMod val="25000"/>
                </a:srgbClr>
              </a:solidFill>
              <a:latin typeface="Century Gothic" panose="020B0502020202020204" pitchFamily="34" charset="0"/>
            </a:endParaRPr>
          </a:p>
          <a:p>
            <a:pPr lvl="0"/>
            <a:r>
              <a:rPr lang="en-GB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Grace is calculating the volume of her shape.</a:t>
            </a:r>
            <a:r>
              <a:rPr lang="en-GB" sz="2000" b="1" dirty="0">
                <a:solidFill>
                  <a:prstClr val="white"/>
                </a:solidFill>
                <a:latin typeface="Century Gothic" panose="020B0502020202020204" pitchFamily="34" charset="0"/>
              </a:rPr>
              <a:t>.</a:t>
            </a: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r>
              <a:rPr lang="en-GB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Is Grace correct? Explain your answer.</a:t>
            </a:r>
          </a:p>
          <a:p>
            <a:pPr lvl="0" defTabSz="685800">
              <a:defRPr/>
            </a:pPr>
            <a:endParaRPr lang="en-GB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No, she is not correct because to find the volume you have to multiply by the width as well. The width is 3 cubes so 3 x 3 x 2 = 18cm</a:t>
            </a:r>
            <a:r>
              <a:rPr lang="en-GB" sz="2000" b="1" baseline="30000" dirty="0">
                <a:solidFill>
                  <a:srgbClr val="FF0000"/>
                </a:solidFill>
                <a:latin typeface="Century Gothic" panose="020B0502020202020204" pitchFamily="34" charset="0"/>
              </a:rPr>
              <a:t>3</a:t>
            </a:r>
            <a:endParaRPr lang="en-GB" sz="20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Speech Bubble: Rectangle with Corners Rounded 50">
            <a:extLst>
              <a:ext uri="{FF2B5EF4-FFF2-40B4-BE49-F238E27FC236}">
                <a16:creationId xmlns:a16="http://schemas.microsoft.com/office/drawing/2014/main" id="{073274FD-7C19-424A-9195-45AE446E5FE9}"/>
              </a:ext>
            </a:extLst>
          </p:cNvPr>
          <p:cNvSpPr/>
          <p:nvPr/>
        </p:nvSpPr>
        <p:spPr>
          <a:xfrm>
            <a:off x="4025171" y="1784653"/>
            <a:ext cx="3299554" cy="1280525"/>
          </a:xfrm>
          <a:prstGeom prst="wedgeRoundRectCallout">
            <a:avLst>
              <a:gd name="adj1" fmla="val -65048"/>
              <a:gd name="adj2" fmla="val 1934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My cuboid’s length is 3 cubes and it’s height is 2 cubes. I multiply these together to find the volume so the volume of my cuboid is 6cm</a:t>
            </a:r>
            <a:r>
              <a:rPr lang="en-GB" sz="1400" b="1" baseline="30000" dirty="0">
                <a:solidFill>
                  <a:schemeClr val="tx1"/>
                </a:solidFill>
                <a:latin typeface="Century Gothic" panose="020B0502020202020204" pitchFamily="34" charset="0"/>
              </a:rPr>
              <a:t>3.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E982319-C39F-40C1-BA55-37C15612270D}"/>
              </a:ext>
            </a:extLst>
          </p:cNvPr>
          <p:cNvGrpSpPr/>
          <p:nvPr/>
        </p:nvGrpSpPr>
        <p:grpSpPr>
          <a:xfrm>
            <a:off x="5646373" y="3352720"/>
            <a:ext cx="2073888" cy="1925703"/>
            <a:chOff x="5646373" y="3352720"/>
            <a:chExt cx="2073888" cy="1925703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A7ECD96-83E0-4443-8D90-30776EADE292}"/>
                </a:ext>
              </a:extLst>
            </p:cNvPr>
            <p:cNvGrpSpPr/>
            <p:nvPr/>
          </p:nvGrpSpPr>
          <p:grpSpPr>
            <a:xfrm>
              <a:off x="6321946" y="3735742"/>
              <a:ext cx="1391965" cy="1168729"/>
              <a:chOff x="8921776" y="3960757"/>
              <a:chExt cx="664702" cy="558100"/>
            </a:xfrm>
          </p:grpSpPr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E92B9EB6-37DE-4959-BC22-9154D73D9D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1776" y="3960757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4679D289-EA1D-4045-AFB2-27F64AE6CD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85376" y="4051918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666D43D4-8EE2-4618-BC08-8257E96C3B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48534" y="4143656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2D421516-1D9B-4BEB-814B-2BC66409866B}"/>
                </a:ext>
              </a:extLst>
            </p:cNvPr>
            <p:cNvGrpSpPr/>
            <p:nvPr/>
          </p:nvGrpSpPr>
          <p:grpSpPr>
            <a:xfrm>
              <a:off x="5987115" y="3921193"/>
              <a:ext cx="1391965" cy="1168729"/>
              <a:chOff x="8921776" y="3960757"/>
              <a:chExt cx="664702" cy="558100"/>
            </a:xfrm>
          </p:grpSpPr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D66AD304-05AC-4546-9999-45F7CC464E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1776" y="3960757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id="{E67A4908-3E1B-4A12-85FF-FC92758C3A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85376" y="4051918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C90E31AF-F4C1-4A9B-B7C3-184A5091B5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48534" y="4143656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117C0029-8D93-459C-BD15-53B928622394}"/>
                </a:ext>
              </a:extLst>
            </p:cNvPr>
            <p:cNvGrpSpPr/>
            <p:nvPr/>
          </p:nvGrpSpPr>
          <p:grpSpPr>
            <a:xfrm>
              <a:off x="5646373" y="4109694"/>
              <a:ext cx="1391965" cy="1168729"/>
              <a:chOff x="8921776" y="3960757"/>
              <a:chExt cx="664702" cy="558100"/>
            </a:xfrm>
          </p:grpSpPr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F94C3935-A700-48D3-968A-A504A37243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1776" y="3960757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69EEEB7E-097F-4D0A-A8AA-7203DBA370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85376" y="4051918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F5514FB0-3D66-447E-AD74-BE0CCD97B3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48534" y="4143656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E46E1C54-266D-4AF4-B7B7-74C4DDE495E1}"/>
                </a:ext>
              </a:extLst>
            </p:cNvPr>
            <p:cNvGrpSpPr/>
            <p:nvPr/>
          </p:nvGrpSpPr>
          <p:grpSpPr>
            <a:xfrm>
              <a:off x="5652723" y="3352720"/>
              <a:ext cx="2067538" cy="1542681"/>
              <a:chOff x="5643198" y="3352720"/>
              <a:chExt cx="2067538" cy="1542681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451BA955-A1C0-4C53-BFD3-BEA3F622A723}"/>
                  </a:ext>
                </a:extLst>
              </p:cNvPr>
              <p:cNvGrpSpPr/>
              <p:nvPr/>
            </p:nvGrpSpPr>
            <p:grpSpPr>
              <a:xfrm>
                <a:off x="6318771" y="3352720"/>
                <a:ext cx="1391965" cy="1168729"/>
                <a:chOff x="8921776" y="3960757"/>
                <a:chExt cx="664702" cy="558100"/>
              </a:xfrm>
            </p:grpSpPr>
            <p:pic>
              <p:nvPicPr>
                <p:cNvPr id="66" name="Picture 65">
                  <a:extLst>
                    <a:ext uri="{FF2B5EF4-FFF2-40B4-BE49-F238E27FC236}">
                      <a16:creationId xmlns:a16="http://schemas.microsoft.com/office/drawing/2014/main" id="{E9A349C9-F4AE-468B-A364-8A1A998E50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21776" y="3960757"/>
                  <a:ext cx="337944" cy="375201"/>
                </a:xfrm>
                <a:prstGeom prst="rect">
                  <a:avLst/>
                </a:prstGeom>
              </p:spPr>
            </p:pic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66DCB3FA-5CDD-4DAC-B8F0-A84594BAF3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85376" y="4051918"/>
                  <a:ext cx="337944" cy="375201"/>
                </a:xfrm>
                <a:prstGeom prst="rect">
                  <a:avLst/>
                </a:prstGeom>
              </p:spPr>
            </p:pic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9C6D71E7-39C2-4C1D-8D38-0B95B4D4A5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48534" y="4143656"/>
                  <a:ext cx="337944" cy="375201"/>
                </a:xfrm>
                <a:prstGeom prst="rect">
                  <a:avLst/>
                </a:prstGeom>
              </p:spPr>
            </p:pic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B209C37E-0D3F-4D33-BFA7-F601C3F37DB6}"/>
                  </a:ext>
                </a:extLst>
              </p:cNvPr>
              <p:cNvGrpSpPr/>
              <p:nvPr/>
            </p:nvGrpSpPr>
            <p:grpSpPr>
              <a:xfrm>
                <a:off x="5983940" y="3538171"/>
                <a:ext cx="1391965" cy="1168729"/>
                <a:chOff x="8921776" y="3960757"/>
                <a:chExt cx="664702" cy="558100"/>
              </a:xfrm>
            </p:grpSpPr>
            <p:pic>
              <p:nvPicPr>
                <p:cNvPr id="63" name="Picture 62">
                  <a:extLst>
                    <a:ext uri="{FF2B5EF4-FFF2-40B4-BE49-F238E27FC236}">
                      <a16:creationId xmlns:a16="http://schemas.microsoft.com/office/drawing/2014/main" id="{4AF0E1CB-8760-4EB5-A6AC-576263BFE5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21776" y="3960757"/>
                  <a:ext cx="337944" cy="375201"/>
                </a:xfrm>
                <a:prstGeom prst="rect">
                  <a:avLst/>
                </a:prstGeom>
              </p:spPr>
            </p:pic>
            <p:pic>
              <p:nvPicPr>
                <p:cNvPr id="64" name="Picture 63">
                  <a:extLst>
                    <a:ext uri="{FF2B5EF4-FFF2-40B4-BE49-F238E27FC236}">
                      <a16:creationId xmlns:a16="http://schemas.microsoft.com/office/drawing/2014/main" id="{218FC945-F265-46DC-A9CC-8C1BE9CA99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85376" y="4051918"/>
                  <a:ext cx="337944" cy="375201"/>
                </a:xfrm>
                <a:prstGeom prst="rect">
                  <a:avLst/>
                </a:prstGeom>
              </p:spPr>
            </p:pic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44015C4C-E670-453C-8FB9-3A34344185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48534" y="4143656"/>
                  <a:ext cx="337944" cy="375201"/>
                </a:xfrm>
                <a:prstGeom prst="rect">
                  <a:avLst/>
                </a:prstGeom>
              </p:spPr>
            </p:pic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735CD550-4952-4CDE-8CF4-5E83287201A4}"/>
                  </a:ext>
                </a:extLst>
              </p:cNvPr>
              <p:cNvGrpSpPr/>
              <p:nvPr/>
            </p:nvGrpSpPr>
            <p:grpSpPr>
              <a:xfrm>
                <a:off x="5643198" y="3726672"/>
                <a:ext cx="1391965" cy="1168729"/>
                <a:chOff x="8921776" y="3960757"/>
                <a:chExt cx="664702" cy="558100"/>
              </a:xfrm>
            </p:grpSpPr>
            <p:pic>
              <p:nvPicPr>
                <p:cNvPr id="60" name="Picture 59">
                  <a:extLst>
                    <a:ext uri="{FF2B5EF4-FFF2-40B4-BE49-F238E27FC236}">
                      <a16:creationId xmlns:a16="http://schemas.microsoft.com/office/drawing/2014/main" id="{A576254E-1675-440D-A9C8-2EE6FA5AD0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21776" y="3960757"/>
                  <a:ext cx="337944" cy="375201"/>
                </a:xfrm>
                <a:prstGeom prst="rect">
                  <a:avLst/>
                </a:prstGeom>
              </p:spPr>
            </p:pic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CC27BCE9-12EA-43F2-AEBF-6E2B9E76CF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85376" y="4051918"/>
                  <a:ext cx="337944" cy="375201"/>
                </a:xfrm>
                <a:prstGeom prst="rect">
                  <a:avLst/>
                </a:prstGeom>
              </p:spPr>
            </p:pic>
            <p:pic>
              <p:nvPicPr>
                <p:cNvPr id="62" name="Picture 61">
                  <a:extLst>
                    <a:ext uri="{FF2B5EF4-FFF2-40B4-BE49-F238E27FC236}">
                      <a16:creationId xmlns:a16="http://schemas.microsoft.com/office/drawing/2014/main" id="{9D89A520-3ED4-403C-BFCC-DC8630BE60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48534" y="4143656"/>
                  <a:ext cx="337944" cy="375201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4248344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237369"/>
              </p:ext>
            </p:extLst>
          </p:nvPr>
        </p:nvGraphicFramePr>
        <p:xfrm>
          <a:off x="628650" y="473529"/>
          <a:ext cx="7886700" cy="60499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86700">
                  <a:extLst>
                    <a:ext uri="{9D8B030D-6E8A-4147-A177-3AD203B41FA5}">
                      <a16:colId xmlns:a16="http://schemas.microsoft.com/office/drawing/2014/main" val="1808310156"/>
                    </a:ext>
                  </a:extLst>
                </a:gridCol>
              </a:tblGrid>
              <a:tr h="6049985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</a:rPr>
                        <a:t>Use 3D boxes </a:t>
                      </a:r>
                      <a:r>
                        <a:rPr lang="en-GB" sz="2800" dirty="0" smtClean="0">
                          <a:effectLst/>
                        </a:rPr>
                        <a:t>at:</a:t>
                      </a:r>
                      <a:r>
                        <a:rPr lang="en-GB" sz="2800" baseline="0" dirty="0" smtClean="0">
                          <a:effectLst/>
                        </a:rPr>
                        <a:t> </a:t>
                      </a:r>
                      <a:r>
                        <a:rPr lang="en-GB" sz="2800" u="sng" dirty="0" smtClean="0">
                          <a:effectLst/>
                          <a:hlinkClick r:id="rId2"/>
                        </a:rPr>
                        <a:t>http</a:t>
                      </a:r>
                      <a:r>
                        <a:rPr lang="en-GB" sz="2800" u="sng" dirty="0">
                          <a:effectLst/>
                          <a:hlinkClick r:id="rId2"/>
                        </a:rPr>
                        <a:t>://</a:t>
                      </a:r>
                      <a:r>
                        <a:rPr lang="en-GB" sz="2800" u="sng" dirty="0" smtClean="0">
                          <a:effectLst/>
                          <a:hlinkClick r:id="rId2"/>
                        </a:rPr>
                        <a:t>www.interactivestuff.org/sums4fun/3dboxes.html</a:t>
                      </a:r>
                      <a:r>
                        <a:rPr lang="en-GB" sz="2800" u="sng" baseline="0" dirty="0" smtClean="0">
                          <a:effectLst/>
                        </a:rPr>
                        <a:t> </a:t>
                      </a:r>
                      <a:r>
                        <a:rPr lang="en-GB" sz="2800" dirty="0" smtClean="0">
                          <a:effectLst/>
                        </a:rPr>
                        <a:t>and discuss how </a:t>
                      </a:r>
                      <a:r>
                        <a:rPr lang="en-GB" sz="2800" dirty="0">
                          <a:effectLst/>
                        </a:rPr>
                        <a:t>many cubes are in the shape. </a:t>
                      </a:r>
                      <a:r>
                        <a:rPr lang="en-GB" sz="2800" dirty="0" smtClean="0">
                          <a:effectLst/>
                        </a:rPr>
                        <a:t>Repeat </a:t>
                      </a:r>
                      <a:r>
                        <a:rPr lang="en-GB" sz="2800" dirty="0">
                          <a:effectLst/>
                        </a:rPr>
                        <a:t>several times</a:t>
                      </a:r>
                      <a:r>
                        <a:rPr lang="en-GB" sz="2800" dirty="0" smtClean="0">
                          <a:effectLst/>
                        </a:rPr>
                        <a:t>.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endParaRPr lang="en-GB" sz="2800" dirty="0" smtClean="0">
                        <a:effectLst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800" dirty="0" smtClean="0">
                          <a:effectLst/>
                        </a:rPr>
                        <a:t>How </a:t>
                      </a:r>
                      <a:r>
                        <a:rPr lang="en-GB" sz="2800" dirty="0">
                          <a:effectLst/>
                        </a:rPr>
                        <a:t>many are in the bottom layer of the cuboid? How many layers are there</a:t>
                      </a:r>
                      <a:r>
                        <a:rPr lang="en-GB" sz="2800" dirty="0" smtClean="0">
                          <a:effectLst/>
                        </a:rPr>
                        <a:t>?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800" dirty="0" smtClean="0">
                          <a:effectLst/>
                        </a:rPr>
                        <a:t>So </a:t>
                      </a:r>
                      <a:r>
                        <a:rPr lang="en-GB" sz="2800" dirty="0">
                          <a:effectLst/>
                        </a:rPr>
                        <a:t>how many cubes all together? </a:t>
                      </a:r>
                      <a:endParaRPr lang="en-GB" sz="4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6629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6398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F0D71DE-5C79-4255-B479-729B95AEF261}"/>
              </a:ext>
            </a:extLst>
          </p:cNvPr>
          <p:cNvSpPr/>
          <p:nvPr/>
        </p:nvSpPr>
        <p:spPr>
          <a:xfrm>
            <a:off x="79513" y="89603"/>
            <a:ext cx="25983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75"/>
              </a:spcAft>
              <a:buClr>
                <a:srgbClr val="ED7D31"/>
              </a:buClr>
              <a:buSzPct val="120000"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estimate volumes.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CC14EA-0AA9-4056-9FC9-EF229BB23D41}"/>
              </a:ext>
            </a:extLst>
          </p:cNvPr>
          <p:cNvSpPr txBox="1"/>
          <p:nvPr/>
        </p:nvSpPr>
        <p:spPr>
          <a:xfrm>
            <a:off x="414881" y="1213221"/>
            <a:ext cx="2263005" cy="1494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2400" b="1" u="sng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Whole class </a:t>
            </a:r>
            <a:r>
              <a:rPr lang="en-GB" sz="2400" b="1" u="sng" dirty="0" smtClean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investigation:</a:t>
            </a:r>
            <a:endParaRPr lang="en-GB" sz="2400" u="sng" dirty="0">
              <a:solidFill>
                <a:srgbClr val="25374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2400" dirty="0" smtClean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‘Roomy Boxes’</a:t>
            </a:r>
            <a:endParaRPr lang="en-GB" sz="2400" dirty="0">
              <a:solidFill>
                <a:srgbClr val="25374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814" y="0"/>
            <a:ext cx="6221186" cy="622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2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F0D71DE-5C79-4255-B479-729B95AEF261}"/>
              </a:ext>
            </a:extLst>
          </p:cNvPr>
          <p:cNvSpPr/>
          <p:nvPr/>
        </p:nvSpPr>
        <p:spPr>
          <a:xfrm>
            <a:off x="79513" y="61090"/>
            <a:ext cx="84557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75"/>
              </a:spcAft>
              <a:buClr>
                <a:srgbClr val="ED7D31"/>
              </a:buClr>
              <a:buSzPct val="120000"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and estimate volumes.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CC14EA-0AA9-4056-9FC9-EF229BB23D41}"/>
              </a:ext>
            </a:extLst>
          </p:cNvPr>
          <p:cNvSpPr txBox="1"/>
          <p:nvPr/>
        </p:nvSpPr>
        <p:spPr>
          <a:xfrm>
            <a:off x="414881" y="609064"/>
            <a:ext cx="8261131" cy="514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400" b="1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Red</a:t>
            </a:r>
            <a:r>
              <a:rPr lang="en-GB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and </a:t>
            </a:r>
            <a:r>
              <a:rPr lang="en-GB" sz="2400" b="1" dirty="0" smtClean="0">
                <a:solidFill>
                  <a:srgbClr val="ED7D3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Orange </a:t>
            </a:r>
            <a:r>
              <a:rPr lang="en-GB" sz="2400" b="1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activity</a:t>
            </a:r>
            <a:endParaRPr lang="en-GB" sz="2400" dirty="0">
              <a:solidFill>
                <a:srgbClr val="25374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EA7600"/>
              </a:buClr>
              <a:buFont typeface="Symbol" panose="05050102010706020507" pitchFamily="18" charset="2"/>
              <a:buChar char=""/>
            </a:pPr>
            <a:r>
              <a:rPr lang="en-GB" sz="2400" dirty="0" smtClean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Sketch four </a:t>
            </a:r>
            <a:r>
              <a:rPr lang="en-GB" sz="2400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different cuboids and to label three different dimensions (each less than 8cm). </a:t>
            </a:r>
            <a:endParaRPr lang="en-GB" sz="2400" dirty="0">
              <a:solidFill>
                <a:srgbClr val="253746"/>
              </a:solidFill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EA7600"/>
              </a:buClr>
              <a:buFont typeface="Symbol" panose="05050102010706020507" pitchFamily="18" charset="2"/>
              <a:buChar char=""/>
            </a:pPr>
            <a:r>
              <a:rPr lang="en-GB" sz="2400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Calculate the volume of each cuboid, thinking how many cubes would be in each layer, and then in the whole cuboid.</a:t>
            </a:r>
            <a:endParaRPr lang="en-GB" sz="2400" dirty="0">
              <a:solidFill>
                <a:srgbClr val="253746"/>
              </a:solidFill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EA7600"/>
              </a:buClr>
              <a:buFont typeface="Symbol" panose="05050102010706020507" pitchFamily="18" charset="2"/>
              <a:buChar char=""/>
            </a:pPr>
            <a:r>
              <a:rPr lang="en-GB" sz="2400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Check by making the cuboid with centimetre cubes – or you could just make one layer and multiply by the number of layers as some models may require a large number of cubes!</a:t>
            </a:r>
            <a:endParaRPr lang="en-GB" sz="2400" dirty="0">
              <a:solidFill>
                <a:srgbClr val="253746"/>
              </a:solidFill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400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GB" sz="2400" dirty="0">
              <a:solidFill>
                <a:srgbClr val="25374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400" b="1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Challenge!</a:t>
            </a:r>
            <a:endParaRPr lang="en-GB" sz="2400" dirty="0">
              <a:solidFill>
                <a:srgbClr val="25374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EA7600"/>
              </a:buClr>
            </a:pPr>
            <a:r>
              <a:rPr lang="en-GB" sz="2400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2400" dirty="0" smtClean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nvestigate </a:t>
            </a:r>
            <a:r>
              <a:rPr lang="en-GB" sz="2400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cuboids could have a volume of 24cm</a:t>
            </a:r>
            <a:r>
              <a:rPr lang="en-GB" sz="2400" baseline="30000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GB" sz="2400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GB" sz="2400" b="1" dirty="0">
                <a:solidFill>
                  <a:srgbClr val="25374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sz="2400" dirty="0">
              <a:solidFill>
                <a:srgbClr val="25374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81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18</a:t>
            </a:fld>
            <a:endParaRPr lang="en-GB" dirty="0">
              <a:solidFill>
                <a:srgbClr val="EA7600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196CB80-087B-4F29-8A93-F5191E75BEA4}"/>
              </a:ext>
            </a:extLst>
          </p:cNvPr>
          <p:cNvGrpSpPr/>
          <p:nvPr/>
        </p:nvGrpSpPr>
        <p:grpSpPr>
          <a:xfrm>
            <a:off x="280995" y="5057266"/>
            <a:ext cx="8582010" cy="1033303"/>
            <a:chOff x="1829500" y="2517453"/>
            <a:chExt cx="8582010" cy="103330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1EF7EA5-AEC0-4AE1-B255-B2444267E3EB}"/>
                </a:ext>
              </a:extLst>
            </p:cNvPr>
            <p:cNvGrpSpPr/>
            <p:nvPr/>
          </p:nvGrpSpPr>
          <p:grpSpPr>
            <a:xfrm>
              <a:off x="1829500" y="2517453"/>
              <a:ext cx="8582010" cy="1033303"/>
              <a:chOff x="304798" y="1804086"/>
              <a:chExt cx="6603571" cy="1223320"/>
            </a:xfrm>
          </p:grpSpPr>
          <p:sp>
            <p:nvSpPr>
              <p:cNvPr id="14" name="Rounded Rectangle 4">
                <a:extLst>
                  <a:ext uri="{FF2B5EF4-FFF2-40B4-BE49-F238E27FC236}">
                    <a16:creationId xmlns:a16="http://schemas.microsoft.com/office/drawing/2014/main" id="{C68F8E2A-9FAC-40A0-B14A-404C76D60B64}"/>
                  </a:ext>
                </a:extLst>
              </p:cNvPr>
              <p:cNvSpPr/>
              <p:nvPr/>
            </p:nvSpPr>
            <p:spPr>
              <a:xfrm>
                <a:off x="304798" y="1804086"/>
                <a:ext cx="6603571" cy="1223320"/>
              </a:xfrm>
              <a:prstGeom prst="roundRect">
                <a:avLst>
                  <a:gd name="adj" fmla="val 5480"/>
                </a:avLst>
              </a:prstGeom>
              <a:solidFill>
                <a:schemeClr val="bg1"/>
              </a:solidFill>
              <a:ln>
                <a:solidFill>
                  <a:srgbClr val="EA7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8377720-536F-466F-BF78-9718555FE611}"/>
                  </a:ext>
                </a:extLst>
              </p:cNvPr>
              <p:cNvSpPr/>
              <p:nvPr/>
            </p:nvSpPr>
            <p:spPr>
              <a:xfrm>
                <a:off x="1915297" y="1841157"/>
                <a:ext cx="3237471" cy="2100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1F06EC6-4916-4763-9F7B-25E46D15E012}"/>
                </a:ext>
              </a:extLst>
            </p:cNvPr>
            <p:cNvGrpSpPr/>
            <p:nvPr/>
          </p:nvGrpSpPr>
          <p:grpSpPr>
            <a:xfrm>
              <a:off x="1892731" y="2564083"/>
              <a:ext cx="8455715" cy="970907"/>
              <a:chOff x="379243" y="5086713"/>
              <a:chExt cx="8455715" cy="970907"/>
            </a:xfrm>
          </p:grpSpPr>
          <p:pic>
            <p:nvPicPr>
              <p:cNvPr id="5" name="Picture 4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8275F3A2-046A-4513-BA5E-CB56A890C5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9243" y="5086713"/>
                <a:ext cx="8455715" cy="970907"/>
              </a:xfrm>
              <a:prstGeom prst="rect">
                <a:avLst/>
              </a:prstGeom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0E2CCEF-8DF1-4A76-AB9F-CBEBC8ACE914}"/>
                  </a:ext>
                </a:extLst>
              </p:cNvPr>
              <p:cNvSpPr/>
              <p:nvPr/>
            </p:nvSpPr>
            <p:spPr>
              <a:xfrm>
                <a:off x="6369269" y="5092264"/>
                <a:ext cx="646386" cy="1189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EBC35B7-1DD2-4BCF-B2C7-2B3128AE3F4E}"/>
              </a:ext>
            </a:extLst>
          </p:cNvPr>
          <p:cNvGrpSpPr/>
          <p:nvPr/>
        </p:nvGrpSpPr>
        <p:grpSpPr>
          <a:xfrm>
            <a:off x="3977113" y="5241417"/>
            <a:ext cx="1301547" cy="865264"/>
            <a:chOff x="-4676828" y="3648271"/>
            <a:chExt cx="1735396" cy="1153685"/>
          </a:xfrm>
        </p:grpSpPr>
        <p:sp>
          <p:nvSpPr>
            <p:cNvPr id="17" name="Rounded Rectangle 12">
              <a:extLst>
                <a:ext uri="{FF2B5EF4-FFF2-40B4-BE49-F238E27FC236}">
                  <a16:creationId xmlns:a16="http://schemas.microsoft.com/office/drawing/2014/main" id="{1B96D182-10DC-487D-968F-B340ED8D28EB}"/>
                </a:ext>
              </a:extLst>
            </p:cNvPr>
            <p:cNvSpPr/>
            <p:nvPr/>
          </p:nvSpPr>
          <p:spPr>
            <a:xfrm>
              <a:off x="-4676828" y="3648271"/>
              <a:ext cx="1735396" cy="642550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Challenge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pic>
          <p:nvPicPr>
            <p:cNvPr id="18" name="Picture 2" descr="Related image">
              <a:extLst>
                <a:ext uri="{FF2B5EF4-FFF2-40B4-BE49-F238E27FC236}">
                  <a16:creationId xmlns:a16="http://schemas.microsoft.com/office/drawing/2014/main" id="{933246EC-8CE4-4C86-AC96-7790D17D9E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-4187581" y="4196475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5007F4D-3214-4AC7-B42C-2EDBF8943965}"/>
              </a:ext>
            </a:extLst>
          </p:cNvPr>
          <p:cNvGrpSpPr/>
          <p:nvPr/>
        </p:nvGrpSpPr>
        <p:grpSpPr>
          <a:xfrm>
            <a:off x="252248" y="296883"/>
            <a:ext cx="8610757" cy="4660197"/>
            <a:chOff x="547480" y="562894"/>
            <a:chExt cx="8119242" cy="4394186"/>
          </a:xfrm>
        </p:grpSpPr>
        <p:pic>
          <p:nvPicPr>
            <p:cNvPr id="3" name="Picture 2" descr="A close up of a logo&#10;&#10;Description automatically generated">
              <a:extLst>
                <a:ext uri="{FF2B5EF4-FFF2-40B4-BE49-F238E27FC236}">
                  <a16:creationId xmlns:a16="http://schemas.microsoft.com/office/drawing/2014/main" id="{4CC9BB4A-4545-4D64-AD9E-ECF995C602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480" y="562894"/>
              <a:ext cx="8119242" cy="43941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C43C351-F729-404C-AE44-7FC1B941DFB0}"/>
                </a:ext>
              </a:extLst>
            </p:cNvPr>
            <p:cNvSpPr/>
            <p:nvPr/>
          </p:nvSpPr>
          <p:spPr>
            <a:xfrm flipV="1">
              <a:off x="889893" y="4895490"/>
              <a:ext cx="844314" cy="457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44226" y="296883"/>
            <a:ext cx="752614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Challenge: work out the volumes.</a:t>
            </a:r>
            <a:endParaRPr lang="en-GB" sz="40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F0D71DE-5C79-4255-B479-729B95AEF261}"/>
              </a:ext>
            </a:extLst>
          </p:cNvPr>
          <p:cNvSpPr/>
          <p:nvPr/>
        </p:nvSpPr>
        <p:spPr>
          <a:xfrm>
            <a:off x="79513" y="89603"/>
            <a:ext cx="25983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75"/>
              </a:spcAft>
              <a:buClr>
                <a:srgbClr val="ED7D31"/>
              </a:buClr>
              <a:buSzPct val="120000"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estimate volumes.</a:t>
            </a:r>
          </a:p>
        </p:txBody>
      </p:sp>
    </p:spTree>
    <p:extLst>
      <p:ext uri="{BB962C8B-B14F-4D97-AF65-F5344CB8AC3E}">
        <p14:creationId xmlns:p14="http://schemas.microsoft.com/office/powerpoint/2010/main" val="217208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16447" y="469733"/>
            <a:ext cx="6858000" cy="347392"/>
          </a:xfrm>
          <a:solidFill>
            <a:srgbClr val="FFFF99"/>
          </a:solidFill>
        </p:spPr>
        <p:txBody>
          <a:bodyPr>
            <a:noAutofit/>
          </a:bodyPr>
          <a:lstStyle/>
          <a:p>
            <a:r>
              <a:rPr lang="en-GB" sz="2400" b="1" dirty="0" smtClean="0">
                <a:solidFill>
                  <a:srgbClr val="0070C0"/>
                </a:solidFill>
              </a:rPr>
              <a:t>Answers- Challenge Finding Volume</a:t>
            </a:r>
            <a:endParaRPr lang="en-GB" sz="2400" b="1" dirty="0">
              <a:solidFill>
                <a:srgbClr val="0070C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19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224" y="817124"/>
            <a:ext cx="5772976" cy="4976703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F0D71DE-5C79-4255-B479-729B95AEF261}"/>
              </a:ext>
            </a:extLst>
          </p:cNvPr>
          <p:cNvSpPr/>
          <p:nvPr/>
        </p:nvSpPr>
        <p:spPr>
          <a:xfrm>
            <a:off x="79513" y="89603"/>
            <a:ext cx="25983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75"/>
              </a:spcAft>
              <a:buClr>
                <a:srgbClr val="ED7D31"/>
              </a:buClr>
              <a:buSzPct val="120000"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estimate volumes.</a:t>
            </a:r>
          </a:p>
        </p:txBody>
      </p:sp>
    </p:spTree>
    <p:extLst>
      <p:ext uri="{BB962C8B-B14F-4D97-AF65-F5344CB8AC3E}">
        <p14:creationId xmlns:p14="http://schemas.microsoft.com/office/powerpoint/2010/main" val="4233018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F0D71DE-5C79-4255-B479-729B95AEF261}"/>
              </a:ext>
            </a:extLst>
          </p:cNvPr>
          <p:cNvSpPr/>
          <p:nvPr/>
        </p:nvSpPr>
        <p:spPr>
          <a:xfrm>
            <a:off x="79513" y="61090"/>
            <a:ext cx="84557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75"/>
              </a:spcAft>
              <a:buClr>
                <a:srgbClr val="ED7D31"/>
              </a:buClr>
              <a:buSzPct val="120000"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estimate volumes.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1B2762F-F623-4CBA-95DC-71C9B5D5E457}"/>
              </a:ext>
            </a:extLst>
          </p:cNvPr>
          <p:cNvGrpSpPr/>
          <p:nvPr/>
        </p:nvGrpSpPr>
        <p:grpSpPr>
          <a:xfrm>
            <a:off x="4905408" y="3300318"/>
            <a:ext cx="2380598" cy="2443806"/>
            <a:chOff x="4905408" y="3300318"/>
            <a:chExt cx="2380598" cy="2443806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DC113C90-4DC9-4C64-A37A-1927AA63FF63}"/>
                </a:ext>
              </a:extLst>
            </p:cNvPr>
            <p:cNvSpPr/>
            <p:nvPr/>
          </p:nvSpPr>
          <p:spPr>
            <a:xfrm>
              <a:off x="4921180" y="3310978"/>
              <a:ext cx="2364826" cy="2427890"/>
            </a:xfrm>
            <a:prstGeom prst="cub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D69A8E1B-9F0A-47CD-AFBA-D95D265CE721}"/>
                </a:ext>
              </a:extLst>
            </p:cNvPr>
            <p:cNvCxnSpPr>
              <a:cxnSpLocks/>
            </p:cNvCxnSpPr>
            <p:nvPr/>
          </p:nvCxnSpPr>
          <p:spPr>
            <a:xfrm>
              <a:off x="4905408" y="4256910"/>
              <a:ext cx="1775171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6A1F564-9328-4424-9972-4D3F16F7A28A}"/>
                </a:ext>
              </a:extLst>
            </p:cNvPr>
            <p:cNvCxnSpPr>
              <a:cxnSpLocks/>
            </p:cNvCxnSpPr>
            <p:nvPr/>
          </p:nvCxnSpPr>
          <p:spPr>
            <a:xfrm>
              <a:off x="4905408" y="4598495"/>
              <a:ext cx="1775171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CA85063-7FD6-4BBA-8A0A-FA00231175F5}"/>
                </a:ext>
              </a:extLst>
            </p:cNvPr>
            <p:cNvCxnSpPr>
              <a:cxnSpLocks/>
            </p:cNvCxnSpPr>
            <p:nvPr/>
          </p:nvCxnSpPr>
          <p:spPr>
            <a:xfrm>
              <a:off x="4905408" y="4976868"/>
              <a:ext cx="1775171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B66387D-AC8A-4617-ACEE-0D2315F8FD3E}"/>
                </a:ext>
              </a:extLst>
            </p:cNvPr>
            <p:cNvCxnSpPr>
              <a:cxnSpLocks/>
            </p:cNvCxnSpPr>
            <p:nvPr/>
          </p:nvCxnSpPr>
          <p:spPr>
            <a:xfrm>
              <a:off x="4905408" y="5339475"/>
              <a:ext cx="1775171" cy="10102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665D280-B6FC-48F5-B10D-57FED45543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80579" y="3732545"/>
              <a:ext cx="605427" cy="524365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44CD2CF-4685-4375-8DF1-EAA94AE74A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80579" y="4097802"/>
              <a:ext cx="605427" cy="500693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1EFE23A-75E6-4B10-BE31-E4144110A8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80579" y="4483290"/>
              <a:ext cx="605427" cy="493579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8F82130-764A-4D6D-BA20-C6263DF02D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80579" y="4797009"/>
              <a:ext cx="605427" cy="552568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1C6BA74-4B74-4046-9067-B948718B0E69}"/>
                </a:ext>
              </a:extLst>
            </p:cNvPr>
            <p:cNvCxnSpPr>
              <a:cxnSpLocks/>
            </p:cNvCxnSpPr>
            <p:nvPr/>
          </p:nvCxnSpPr>
          <p:spPr>
            <a:xfrm>
              <a:off x="5073573" y="3732545"/>
              <a:ext cx="1770996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B544893-B9FE-4E1B-BDE1-1254787719DB}"/>
                </a:ext>
              </a:extLst>
            </p:cNvPr>
            <p:cNvCxnSpPr>
              <a:cxnSpLocks/>
            </p:cNvCxnSpPr>
            <p:nvPr/>
          </p:nvCxnSpPr>
          <p:spPr>
            <a:xfrm>
              <a:off x="5199702" y="3601163"/>
              <a:ext cx="1755226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DB55663-B993-46FA-A4EB-D18A50AF3226}"/>
                </a:ext>
              </a:extLst>
            </p:cNvPr>
            <p:cNvCxnSpPr>
              <a:cxnSpLocks/>
            </p:cNvCxnSpPr>
            <p:nvPr/>
          </p:nvCxnSpPr>
          <p:spPr>
            <a:xfrm>
              <a:off x="5335851" y="3447612"/>
              <a:ext cx="1824030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B2CBE2B-E42A-4DA1-B3BF-05407C982160}"/>
                </a:ext>
              </a:extLst>
            </p:cNvPr>
            <p:cNvCxnSpPr>
              <a:cxnSpLocks/>
            </p:cNvCxnSpPr>
            <p:nvPr/>
          </p:nvCxnSpPr>
          <p:spPr>
            <a:xfrm>
              <a:off x="5266562" y="3910068"/>
              <a:ext cx="0" cy="182880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2B0CE41-29C3-4ADA-A52C-8825747404E8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14" y="3925834"/>
              <a:ext cx="0" cy="1813034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FA7C535-192D-4F20-908F-F27AF8756B5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031" y="3925834"/>
              <a:ext cx="0" cy="1805357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FC14FE1-4B4D-4E0C-BF8F-F03A6D0ABE51}"/>
                </a:ext>
              </a:extLst>
            </p:cNvPr>
            <p:cNvCxnSpPr>
              <a:cxnSpLocks/>
            </p:cNvCxnSpPr>
            <p:nvPr/>
          </p:nvCxnSpPr>
          <p:spPr>
            <a:xfrm>
              <a:off x="6349130" y="3894302"/>
              <a:ext cx="0" cy="1849822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545086BB-E7AE-45D6-93D6-079CCE2D43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6562" y="3305722"/>
              <a:ext cx="562994" cy="58858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2AE8021E-50B4-43A8-B946-E2F9C04CEF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19979" y="3301045"/>
              <a:ext cx="597629" cy="614855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8DF5561B-C403-4AEB-97DE-3F3EF67927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08031" y="3316394"/>
              <a:ext cx="572185" cy="577908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C78BB856-5374-4366-8125-F943569E8C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4463" y="3300318"/>
              <a:ext cx="597629" cy="614855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B1619719-1AC5-41F9-B190-338FE8AFE750}"/>
                </a:ext>
              </a:extLst>
            </p:cNvPr>
            <p:cNvCxnSpPr>
              <a:cxnSpLocks/>
            </p:cNvCxnSpPr>
            <p:nvPr/>
          </p:nvCxnSpPr>
          <p:spPr>
            <a:xfrm>
              <a:off x="6848369" y="3757667"/>
              <a:ext cx="0" cy="181062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9BE82DC1-1EE0-4B0A-8EE2-696BE491BB85}"/>
                </a:ext>
              </a:extLst>
            </p:cNvPr>
            <p:cNvCxnSpPr>
              <a:cxnSpLocks/>
            </p:cNvCxnSpPr>
            <p:nvPr/>
          </p:nvCxnSpPr>
          <p:spPr>
            <a:xfrm>
              <a:off x="7013223" y="3608055"/>
              <a:ext cx="0" cy="1796458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F74DADDD-57E0-4FD9-BD5E-84179C9B1085}"/>
                </a:ext>
              </a:extLst>
            </p:cNvPr>
            <p:cNvCxnSpPr>
              <a:cxnSpLocks/>
            </p:cNvCxnSpPr>
            <p:nvPr/>
          </p:nvCxnSpPr>
          <p:spPr>
            <a:xfrm>
              <a:off x="7163681" y="3447612"/>
              <a:ext cx="0" cy="181360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57AEF194-089E-4F03-AC03-AFA885501A56}"/>
              </a:ext>
            </a:extLst>
          </p:cNvPr>
          <p:cNvGrpSpPr/>
          <p:nvPr/>
        </p:nvGrpSpPr>
        <p:grpSpPr>
          <a:xfrm>
            <a:off x="4481071" y="1437781"/>
            <a:ext cx="3698982" cy="1071726"/>
            <a:chOff x="4545447" y="2254469"/>
            <a:chExt cx="3698982" cy="1071726"/>
          </a:xfrm>
        </p:grpSpPr>
        <p:sp>
          <p:nvSpPr>
            <p:cNvPr id="117" name="Speech Bubble: Rectangle with Corners Rounded 116">
              <a:extLst>
                <a:ext uri="{FF2B5EF4-FFF2-40B4-BE49-F238E27FC236}">
                  <a16:creationId xmlns:a16="http://schemas.microsoft.com/office/drawing/2014/main" id="{F6764F41-34A8-4820-9A5F-47956F62C732}"/>
                </a:ext>
              </a:extLst>
            </p:cNvPr>
            <p:cNvSpPr/>
            <p:nvPr/>
          </p:nvSpPr>
          <p:spPr>
            <a:xfrm>
              <a:off x="4545447" y="2254469"/>
              <a:ext cx="3698982" cy="107172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many cubes are in the bottom layer of this cuboid?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many layers are there? 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So how many cubes in total?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08ECF3FB-2783-469B-A06F-C784BCC4DA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32536" y="2630307"/>
              <a:ext cx="230941" cy="459126"/>
            </a:xfrm>
            <a:prstGeom prst="rect">
              <a:avLst/>
            </a:prstGeom>
          </p:spPr>
        </p:pic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15604B83-F50C-4E5A-A075-1BB3FECC87B6}"/>
              </a:ext>
            </a:extLst>
          </p:cNvPr>
          <p:cNvGrpSpPr/>
          <p:nvPr/>
        </p:nvGrpSpPr>
        <p:grpSpPr>
          <a:xfrm>
            <a:off x="511389" y="1054312"/>
            <a:ext cx="3086315" cy="1548353"/>
            <a:chOff x="558686" y="4364842"/>
            <a:chExt cx="3086315" cy="1548353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314D917B-13B4-401D-A8FC-6423188D3F10}"/>
                </a:ext>
              </a:extLst>
            </p:cNvPr>
            <p:cNvGrpSpPr/>
            <p:nvPr/>
          </p:nvGrpSpPr>
          <p:grpSpPr>
            <a:xfrm>
              <a:off x="558686" y="4364842"/>
              <a:ext cx="3086315" cy="1548353"/>
              <a:chOff x="487114" y="1229710"/>
              <a:chExt cx="2366445" cy="2433146"/>
            </a:xfrm>
          </p:grpSpPr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A3365437-EDE6-4D6A-9D94-E183C324EF02}"/>
                  </a:ext>
                </a:extLst>
              </p:cNvPr>
              <p:cNvSpPr/>
              <p:nvPr/>
            </p:nvSpPr>
            <p:spPr>
              <a:xfrm>
                <a:off x="488733" y="1229710"/>
                <a:ext cx="2364826" cy="2427890"/>
              </a:xfrm>
              <a:prstGeom prst="cub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25B913EA-863B-4E0A-9381-DCF0BA6667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114" y="2425797"/>
                <a:ext cx="2046300" cy="21023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62A460CF-F33B-44A8-BD67-08A407189C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811" y="3038372"/>
                <a:ext cx="2046300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ED684BBF-9AE7-4292-BF4C-5DB93FDC6A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4689" y="1844568"/>
                <a:ext cx="298869" cy="578349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BE9ED4CC-C0DA-4C02-9572-EF93AA2FF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8536" y="1636865"/>
                <a:ext cx="20465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AB3519E3-DD81-4B54-9B9D-914397C62D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802" y="1415895"/>
                <a:ext cx="2044993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CE1E1897-B8D8-4629-8F0E-6B54487467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1922" y="1828800"/>
                <a:ext cx="0" cy="1828801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5F8D8D72-C0FF-45E7-861E-0988209DA2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0984" y="1844567"/>
                <a:ext cx="0" cy="1813034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011929D7-0507-4ED0-9B34-FFB8506CB6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0715" y="1844567"/>
                <a:ext cx="0" cy="1805356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C27C705C-A776-4955-BCE5-C37F00E610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74007" y="1813034"/>
                <a:ext cx="0" cy="1849822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BD8346D5-CC6E-4B82-ADCB-C3BC95AA6E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552" y="1231615"/>
                <a:ext cx="311857" cy="604183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C0DC6254-9578-4F61-9C8F-7AC4C8EA6C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63147" y="1229710"/>
                <a:ext cx="295854" cy="604922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659BD73D-DEC3-443E-B32B-3A8E1FD3CA77}"/>
                  </a:ext>
                </a:extLst>
              </p:cNvPr>
              <p:cNvCxnSpPr>
                <a:cxnSpLocks/>
                <a:stCxn id="120" idx="0"/>
              </p:cNvCxnSpPr>
              <p:nvPr/>
            </p:nvCxnSpPr>
            <p:spPr>
              <a:xfrm flipH="1">
                <a:off x="1516196" y="1229710"/>
                <a:ext cx="303030" cy="613741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5FFE8505-4C5B-4F56-B058-EEBA073B21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74008" y="1229711"/>
                <a:ext cx="289301" cy="614856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6B2F4B7E-1C86-47DB-8E48-16CE9E79C9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09193" y="1844567"/>
                <a:ext cx="1" cy="1805356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386F4471-8EA1-41BF-AA0A-D78DE118D8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55412" y="1415895"/>
                <a:ext cx="0" cy="1849822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E00C4560-BCA8-4A12-B797-53C73B5D05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12572" y="4364843"/>
              <a:ext cx="364467" cy="386162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438E5EC3-DD68-4E88-A55B-BB1CE05CF43E}"/>
                </a:ext>
              </a:extLst>
            </p:cNvPr>
            <p:cNvCxnSpPr>
              <a:cxnSpLocks/>
            </p:cNvCxnSpPr>
            <p:nvPr/>
          </p:nvCxnSpPr>
          <p:spPr>
            <a:xfrm>
              <a:off x="3393930" y="4642888"/>
              <a:ext cx="0" cy="1132366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02FABF5C-F494-4768-9B51-0FA6CF52C8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55215" y="5139361"/>
              <a:ext cx="389784" cy="366487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6354FD4B-756B-4A63-95D6-12095A6384F0}"/>
              </a:ext>
            </a:extLst>
          </p:cNvPr>
          <p:cNvGrpSpPr/>
          <p:nvPr/>
        </p:nvGrpSpPr>
        <p:grpSpPr>
          <a:xfrm>
            <a:off x="612738" y="3640064"/>
            <a:ext cx="3443699" cy="1153738"/>
            <a:chOff x="4026809" y="2254469"/>
            <a:chExt cx="3443699" cy="1153738"/>
          </a:xfrm>
        </p:grpSpPr>
        <p:sp>
          <p:nvSpPr>
            <p:cNvPr id="165" name="Speech Bubble: Rectangle with Corners Rounded 164">
              <a:extLst>
                <a:ext uri="{FF2B5EF4-FFF2-40B4-BE49-F238E27FC236}">
                  <a16:creationId xmlns:a16="http://schemas.microsoft.com/office/drawing/2014/main" id="{2CBC810E-4115-4EF3-AA46-5C0DC6A5CEDF}"/>
                </a:ext>
              </a:extLst>
            </p:cNvPr>
            <p:cNvSpPr/>
            <p:nvPr/>
          </p:nvSpPr>
          <p:spPr>
            <a:xfrm>
              <a:off x="4026809" y="2254469"/>
              <a:ext cx="3443699" cy="1153738"/>
            </a:xfrm>
            <a:prstGeom prst="wedgeRoundRectCallout">
              <a:avLst>
                <a:gd name="adj1" fmla="val 66850"/>
                <a:gd name="adj2" fmla="val 35100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many cubes are in the bottom layer of this cuboid?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many layers are there?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So how many cubes in total?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66" name="Picture 165">
              <a:extLst>
                <a:ext uri="{FF2B5EF4-FFF2-40B4-BE49-F238E27FC236}">
                  <a16:creationId xmlns:a16="http://schemas.microsoft.com/office/drawing/2014/main" id="{E42EDA98-F47A-4FC9-8A49-4DDD8D3461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74495" y="2575130"/>
              <a:ext cx="230941" cy="4591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121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56487" y="449526"/>
            <a:ext cx="6858000" cy="1655762"/>
          </a:xfrm>
        </p:spPr>
        <p:txBody>
          <a:bodyPr/>
          <a:lstStyle/>
          <a:p>
            <a:r>
              <a:rPr lang="en-GB" dirty="0" smtClean="0"/>
              <a:t>Additional Maths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20</a:t>
            </a:fld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468" y="942818"/>
            <a:ext cx="5387958" cy="345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748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08562" y="408561"/>
            <a:ext cx="8287966" cy="5291848"/>
          </a:xfrm>
          <a:solidFill>
            <a:srgbClr val="FFFF99"/>
          </a:solidFill>
        </p:spPr>
        <p:txBody>
          <a:bodyPr/>
          <a:lstStyle/>
          <a:p>
            <a:r>
              <a:rPr lang="en-GB" sz="3200" b="1" dirty="0" smtClean="0">
                <a:solidFill>
                  <a:srgbClr val="0070C0"/>
                </a:solidFill>
              </a:rPr>
              <a:t>Maths discussion point:</a:t>
            </a:r>
          </a:p>
          <a:p>
            <a:endParaRPr lang="en-GB" sz="3200" b="1" dirty="0" smtClean="0">
              <a:solidFill>
                <a:srgbClr val="0070C0"/>
              </a:solidFill>
            </a:endParaRPr>
          </a:p>
          <a:p>
            <a:pPr lvl="0"/>
            <a:r>
              <a:rPr lang="en-GB" sz="3200" dirty="0">
                <a:solidFill>
                  <a:prstClr val="black"/>
                </a:solidFill>
              </a:rPr>
              <a:t>cm, m</a:t>
            </a:r>
            <a:r>
              <a:rPr lang="en-GB" sz="3200" baseline="30000" dirty="0">
                <a:solidFill>
                  <a:prstClr val="black"/>
                </a:solidFill>
              </a:rPr>
              <a:t>2</a:t>
            </a:r>
            <a:r>
              <a:rPr lang="en-GB" sz="3200" dirty="0">
                <a:solidFill>
                  <a:prstClr val="black"/>
                </a:solidFill>
              </a:rPr>
              <a:t>, mm, km</a:t>
            </a:r>
            <a:r>
              <a:rPr lang="en-GB" sz="3200" baseline="30000" dirty="0">
                <a:solidFill>
                  <a:prstClr val="black"/>
                </a:solidFill>
              </a:rPr>
              <a:t>3</a:t>
            </a:r>
            <a:r>
              <a:rPr lang="en-GB" sz="3200" dirty="0">
                <a:solidFill>
                  <a:prstClr val="black"/>
                </a:solidFill>
              </a:rPr>
              <a:t>, mm</a:t>
            </a:r>
            <a:r>
              <a:rPr lang="en-GB" sz="3200" baseline="30000" dirty="0">
                <a:solidFill>
                  <a:prstClr val="black"/>
                </a:solidFill>
              </a:rPr>
              <a:t>2</a:t>
            </a:r>
            <a:r>
              <a:rPr lang="en-GB" sz="3200" dirty="0">
                <a:solidFill>
                  <a:prstClr val="black"/>
                </a:solidFill>
              </a:rPr>
              <a:t>, km, cm</a:t>
            </a:r>
            <a:r>
              <a:rPr lang="en-GB" sz="3200" baseline="30000" dirty="0">
                <a:solidFill>
                  <a:prstClr val="black"/>
                </a:solidFill>
              </a:rPr>
              <a:t>3</a:t>
            </a:r>
            <a:r>
              <a:rPr lang="en-GB" sz="3200" dirty="0">
                <a:solidFill>
                  <a:prstClr val="black"/>
                </a:solidFill>
              </a:rPr>
              <a:t>, m, km</a:t>
            </a:r>
            <a:r>
              <a:rPr lang="en-GB" sz="3200" baseline="30000" dirty="0">
                <a:solidFill>
                  <a:prstClr val="black"/>
                </a:solidFill>
              </a:rPr>
              <a:t>2</a:t>
            </a:r>
            <a:r>
              <a:rPr lang="en-GB" sz="3200" dirty="0">
                <a:solidFill>
                  <a:prstClr val="black"/>
                </a:solidFill>
              </a:rPr>
              <a:t>, cm</a:t>
            </a:r>
            <a:r>
              <a:rPr lang="en-GB" sz="3200" baseline="30000" dirty="0">
                <a:solidFill>
                  <a:prstClr val="black"/>
                </a:solidFill>
              </a:rPr>
              <a:t>2</a:t>
            </a:r>
            <a:r>
              <a:rPr lang="en-GB" sz="3200" dirty="0">
                <a:solidFill>
                  <a:prstClr val="black"/>
                </a:solidFill>
              </a:rPr>
              <a:t>. </a:t>
            </a:r>
          </a:p>
          <a:p>
            <a:endParaRPr lang="en-GB" sz="3200" b="1" dirty="0" smtClean="0">
              <a:solidFill>
                <a:srgbClr val="0070C0"/>
              </a:solidFill>
            </a:endParaRPr>
          </a:p>
          <a:p>
            <a:r>
              <a:rPr lang="en-GB" sz="3200" i="1" dirty="0"/>
              <a:t>W</a:t>
            </a:r>
            <a:r>
              <a:rPr lang="en-GB" sz="3200" i="1" dirty="0" smtClean="0"/>
              <a:t>hich </a:t>
            </a:r>
            <a:r>
              <a:rPr lang="en-GB" sz="3200" i="1" dirty="0"/>
              <a:t>can be used to measure </a:t>
            </a:r>
            <a:r>
              <a:rPr lang="en-GB" sz="3200" i="1" dirty="0" smtClean="0"/>
              <a:t>perimeter? </a:t>
            </a:r>
          </a:p>
          <a:p>
            <a:r>
              <a:rPr lang="en-GB" sz="3200" i="1" dirty="0" smtClean="0"/>
              <a:t>Which </a:t>
            </a:r>
            <a:r>
              <a:rPr lang="en-GB" sz="3200" i="1" dirty="0"/>
              <a:t>can be used for area</a:t>
            </a:r>
            <a:r>
              <a:rPr lang="en-GB" sz="3200" i="1" dirty="0" smtClean="0"/>
              <a:t>?</a:t>
            </a:r>
          </a:p>
          <a:p>
            <a:r>
              <a:rPr lang="en-GB" sz="3200" i="1" dirty="0" smtClean="0"/>
              <a:t> </a:t>
            </a:r>
            <a:r>
              <a:rPr lang="en-GB" sz="3200" i="1" dirty="0"/>
              <a:t>Volume? </a:t>
            </a:r>
            <a:endParaRPr lang="en-GB" sz="3200" i="1" dirty="0" smtClean="0"/>
          </a:p>
          <a:p>
            <a:r>
              <a:rPr lang="en-GB" sz="3200" i="1" dirty="0" smtClean="0"/>
              <a:t>Length</a:t>
            </a:r>
            <a:r>
              <a:rPr lang="en-GB" sz="3200" i="1" dirty="0"/>
              <a:t>?</a:t>
            </a:r>
            <a:endParaRPr lang="en-GB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7476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F0D71DE-5C79-4255-B479-729B95AEF261}"/>
              </a:ext>
            </a:extLst>
          </p:cNvPr>
          <p:cNvSpPr/>
          <p:nvPr/>
        </p:nvSpPr>
        <p:spPr>
          <a:xfrm>
            <a:off x="79513" y="61090"/>
            <a:ext cx="84557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75"/>
              </a:spcAft>
              <a:buClr>
                <a:srgbClr val="ED7D31"/>
              </a:buClr>
              <a:buSzPct val="120000"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estimate volumes.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ube 1">
            <a:extLst>
              <a:ext uri="{FF2B5EF4-FFF2-40B4-BE49-F238E27FC236}">
                <a16:creationId xmlns:a16="http://schemas.microsoft.com/office/drawing/2014/main" id="{384CC484-9487-4D53-8A5D-548FADB048B8}"/>
              </a:ext>
            </a:extLst>
          </p:cNvPr>
          <p:cNvSpPr/>
          <p:nvPr/>
        </p:nvSpPr>
        <p:spPr>
          <a:xfrm>
            <a:off x="1894490" y="809390"/>
            <a:ext cx="567553" cy="56584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A143D0F-0B19-436E-8864-114D138B182F}"/>
              </a:ext>
            </a:extLst>
          </p:cNvPr>
          <p:cNvSpPr/>
          <p:nvPr/>
        </p:nvSpPr>
        <p:spPr>
          <a:xfrm>
            <a:off x="3896419" y="404890"/>
            <a:ext cx="4049407" cy="1061296"/>
          </a:xfrm>
          <a:prstGeom prst="wedgeRoundRectCallout">
            <a:avLst>
              <a:gd name="adj1" fmla="val -75961"/>
              <a:gd name="adj2" fmla="val 1852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This is a special cube, each length is 1cm. The </a:t>
            </a:r>
            <a:r>
              <a:rPr lang="en-GB" sz="1600" b="1" i="1" dirty="0">
                <a:solidFill>
                  <a:srgbClr val="253746"/>
                </a:solidFill>
              </a:rPr>
              <a:t>volume</a:t>
            </a:r>
            <a:r>
              <a:rPr lang="en-GB" sz="1600" b="1" dirty="0">
                <a:solidFill>
                  <a:srgbClr val="253746"/>
                </a:solidFill>
              </a:rPr>
              <a:t> of this cube, </a:t>
            </a:r>
            <a:r>
              <a:rPr lang="en-GB" sz="1600" b="1" i="1" dirty="0">
                <a:solidFill>
                  <a:srgbClr val="253746"/>
                </a:solidFill>
              </a:rPr>
              <a:t>the amount of 3-D space it takes up</a:t>
            </a:r>
            <a:r>
              <a:rPr lang="en-GB" sz="1600" b="1" dirty="0">
                <a:solidFill>
                  <a:srgbClr val="253746"/>
                </a:solidFill>
              </a:rPr>
              <a:t>, is one cubic centimetre. This is written: 1cm</a:t>
            </a:r>
            <a:r>
              <a:rPr lang="en-GB" sz="1600" b="1" baseline="30000" dirty="0">
                <a:solidFill>
                  <a:srgbClr val="253746"/>
                </a:solidFill>
              </a:rPr>
              <a:t>3</a:t>
            </a:r>
            <a:r>
              <a:rPr lang="en-GB" sz="1600" b="1" dirty="0">
                <a:solidFill>
                  <a:srgbClr val="253746"/>
                </a:solidFill>
              </a:rPr>
              <a:t>. 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D0FEA831-E03F-41EA-AC97-3EB1161EA405}"/>
              </a:ext>
            </a:extLst>
          </p:cNvPr>
          <p:cNvSpPr/>
          <p:nvPr/>
        </p:nvSpPr>
        <p:spPr>
          <a:xfrm>
            <a:off x="1324306" y="1907613"/>
            <a:ext cx="1781504" cy="2144111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D599A6-2F5E-4D9F-ABDD-177CA192316A}"/>
              </a:ext>
            </a:extLst>
          </p:cNvPr>
          <p:cNvSpPr txBox="1"/>
          <p:nvPr/>
        </p:nvSpPr>
        <p:spPr>
          <a:xfrm>
            <a:off x="1686913" y="4067490"/>
            <a:ext cx="819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5cm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F23655-F62E-4756-B409-32756366F8BC}"/>
              </a:ext>
            </a:extLst>
          </p:cNvPr>
          <p:cNvSpPr txBox="1"/>
          <p:nvPr/>
        </p:nvSpPr>
        <p:spPr>
          <a:xfrm>
            <a:off x="735727" y="3014734"/>
            <a:ext cx="819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7cm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A7A10B-D548-410E-9359-F84DD9AD0654}"/>
              </a:ext>
            </a:extLst>
          </p:cNvPr>
          <p:cNvSpPr txBox="1"/>
          <p:nvPr/>
        </p:nvSpPr>
        <p:spPr>
          <a:xfrm>
            <a:off x="2855892" y="3745454"/>
            <a:ext cx="819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4cm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C990F02-47E1-4E84-ABA7-B87DC15BE3D8}"/>
              </a:ext>
            </a:extLst>
          </p:cNvPr>
          <p:cNvGrpSpPr/>
          <p:nvPr/>
        </p:nvGrpSpPr>
        <p:grpSpPr>
          <a:xfrm>
            <a:off x="4307370" y="2213884"/>
            <a:ext cx="3787920" cy="1547053"/>
            <a:chOff x="4003685" y="3169246"/>
            <a:chExt cx="3787920" cy="1547053"/>
          </a:xfrm>
        </p:grpSpPr>
        <p:sp>
          <p:nvSpPr>
            <p:cNvPr id="12" name="Speech Bubble: Rectangle with Corners Rounded 11">
              <a:extLst>
                <a:ext uri="{FF2B5EF4-FFF2-40B4-BE49-F238E27FC236}">
                  <a16:creationId xmlns:a16="http://schemas.microsoft.com/office/drawing/2014/main" id="{141ED50C-A8E7-45C2-804E-CC5B0572DD2F}"/>
                </a:ext>
              </a:extLst>
            </p:cNvPr>
            <p:cNvSpPr/>
            <p:nvPr/>
          </p:nvSpPr>
          <p:spPr>
            <a:xfrm>
              <a:off x="4003685" y="3169246"/>
              <a:ext cx="3689889" cy="1547053"/>
            </a:xfrm>
            <a:prstGeom prst="wedgeRoundRectCallout">
              <a:avLst>
                <a:gd name="adj1" fmla="val -75683"/>
                <a:gd name="adj2" fmla="val 11546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could you work out the volume of this cube?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many centimetre cubes will be the bottom layer?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many layers? The height tells us…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So what is the volume?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A1390E1-E269-4F43-96AB-2CD3BCA974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0664" y="3353710"/>
              <a:ext cx="230941" cy="459126"/>
            </a:xfrm>
            <a:prstGeom prst="rect">
              <a:avLst/>
            </a:prstGeom>
          </p:spPr>
        </p:pic>
      </p:grpSp>
      <p:sp>
        <p:nvSpPr>
          <p:cNvPr id="15" name="Cube 14">
            <a:extLst>
              <a:ext uri="{FF2B5EF4-FFF2-40B4-BE49-F238E27FC236}">
                <a16:creationId xmlns:a16="http://schemas.microsoft.com/office/drawing/2014/main" id="{CC745704-D2B2-47A3-BF74-9641F36AF881}"/>
              </a:ext>
            </a:extLst>
          </p:cNvPr>
          <p:cNvSpPr/>
          <p:nvPr/>
        </p:nvSpPr>
        <p:spPr>
          <a:xfrm>
            <a:off x="6116872" y="4641780"/>
            <a:ext cx="1030014" cy="10369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C6B771-0798-4715-A3B2-71CFB215D9A4}"/>
              </a:ext>
            </a:extLst>
          </p:cNvPr>
          <p:cNvSpPr txBox="1"/>
          <p:nvPr/>
        </p:nvSpPr>
        <p:spPr>
          <a:xfrm>
            <a:off x="6123099" y="5663913"/>
            <a:ext cx="819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3cm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0DBF63-4B27-4F24-8016-3458BE92742F}"/>
              </a:ext>
            </a:extLst>
          </p:cNvPr>
          <p:cNvSpPr txBox="1"/>
          <p:nvPr/>
        </p:nvSpPr>
        <p:spPr>
          <a:xfrm>
            <a:off x="5559973" y="5117201"/>
            <a:ext cx="819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3cm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CCCA30-4BE9-4E85-8356-D21E4DF82E45}"/>
              </a:ext>
            </a:extLst>
          </p:cNvPr>
          <p:cNvSpPr txBox="1"/>
          <p:nvPr/>
        </p:nvSpPr>
        <p:spPr>
          <a:xfrm>
            <a:off x="6883978" y="5471676"/>
            <a:ext cx="819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3cm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B87ED6A-CFD0-46DA-8D4C-830D3D678B5A}"/>
              </a:ext>
            </a:extLst>
          </p:cNvPr>
          <p:cNvGrpSpPr/>
          <p:nvPr/>
        </p:nvGrpSpPr>
        <p:grpSpPr>
          <a:xfrm>
            <a:off x="1389996" y="4666962"/>
            <a:ext cx="3776058" cy="1381648"/>
            <a:chOff x="3665266" y="3244732"/>
            <a:chExt cx="3776058" cy="1381648"/>
          </a:xfrm>
        </p:grpSpPr>
        <p:sp>
          <p:nvSpPr>
            <p:cNvPr id="20" name="Speech Bubble: Rectangle with Corners Rounded 19">
              <a:extLst>
                <a:ext uri="{FF2B5EF4-FFF2-40B4-BE49-F238E27FC236}">
                  <a16:creationId xmlns:a16="http://schemas.microsoft.com/office/drawing/2014/main" id="{AC0B3853-5ACE-4947-9C21-DF13AE099790}"/>
                </a:ext>
              </a:extLst>
            </p:cNvPr>
            <p:cNvSpPr/>
            <p:nvPr/>
          </p:nvSpPr>
          <p:spPr>
            <a:xfrm>
              <a:off x="3830804" y="3244732"/>
              <a:ext cx="3610520" cy="1381648"/>
            </a:xfrm>
            <a:prstGeom prst="wedgeRoundRectCallout">
              <a:avLst>
                <a:gd name="adj1" fmla="val 65163"/>
                <a:gd name="adj2" fmla="val 13479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could you work out the volume of this cube. How many centimetre cubes will be in the bottom layer?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many layers? The height tells us.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So what is the volume?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BE8AC24-09CB-4C90-82BB-33101C980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5266" y="3879637"/>
              <a:ext cx="230941" cy="4591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772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0" grpId="0"/>
      <p:bldP spid="11" grpId="0"/>
      <p:bldP spid="15" grpId="0" animBg="1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  <a:solidFill>
            <a:srgbClr val="FFFF99"/>
          </a:solidFill>
        </p:spPr>
        <p:txBody>
          <a:bodyPr/>
          <a:lstStyle/>
          <a:p>
            <a:pPr eaLnBrk="1" hangingPunct="1"/>
            <a:r>
              <a:rPr lang="en-GB" altLang="en-US" sz="3600" dirty="0" smtClean="0"/>
              <a:t>Units of Volume</a:t>
            </a: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755650" y="1514475"/>
            <a:ext cx="763270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Think about it – do you know the unit of measurement for volume?</a:t>
            </a:r>
          </a:p>
        </p:txBody>
      </p:sp>
      <p:sp>
        <p:nvSpPr>
          <p:cNvPr id="6" name="Rectangle 5"/>
          <p:cNvSpPr>
            <a:spLocks/>
          </p:cNvSpPr>
          <p:nvPr/>
        </p:nvSpPr>
        <p:spPr bwMode="auto">
          <a:xfrm>
            <a:off x="755650" y="2136775"/>
            <a:ext cx="7632700" cy="771525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Volume is measured in cubic units.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Think about it – how many cubic units measurements do you know?</a:t>
            </a:r>
          </a:p>
        </p:txBody>
      </p:sp>
      <p:sp>
        <p:nvSpPr>
          <p:cNvPr id="8" name="Rectangle 7"/>
          <p:cNvSpPr>
            <a:spLocks/>
          </p:cNvSpPr>
          <p:nvPr/>
        </p:nvSpPr>
        <p:spPr bwMode="auto">
          <a:xfrm>
            <a:off x="755650" y="3362325"/>
            <a:ext cx="1692275" cy="858838"/>
          </a:xfrm>
          <a:prstGeom prst="rect">
            <a:avLst/>
          </a:prstGeom>
          <a:solidFill>
            <a:srgbClr val="AFDE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4000" tIns="288000" rIns="144000" bIns="288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mm</a:t>
            </a:r>
            <a:r>
              <a:rPr lang="en-GB" altLang="en-US" baseline="30000">
                <a:solidFill>
                  <a:schemeClr val="tx1"/>
                </a:solidFill>
              </a:rPr>
              <a:t>3</a:t>
            </a: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auto">
          <a:xfrm>
            <a:off x="3025775" y="3362325"/>
            <a:ext cx="1473200" cy="858838"/>
          </a:xfrm>
          <a:prstGeom prst="rect">
            <a:avLst/>
          </a:prstGeom>
          <a:solidFill>
            <a:srgbClr val="AFDE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4000" tIns="288000" rIns="144000" bIns="288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cm</a:t>
            </a:r>
            <a:r>
              <a:rPr lang="en-GB" altLang="en-US" baseline="30000">
                <a:solidFill>
                  <a:schemeClr val="tx1"/>
                </a:solidFill>
              </a:rPr>
              <a:t>3</a:t>
            </a: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auto">
          <a:xfrm>
            <a:off x="1989138" y="4675188"/>
            <a:ext cx="1473200" cy="858837"/>
          </a:xfrm>
          <a:prstGeom prst="rect">
            <a:avLst/>
          </a:prstGeom>
          <a:solidFill>
            <a:srgbClr val="AFDE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4000" tIns="288000" rIns="144000" bIns="288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m</a:t>
            </a:r>
            <a:r>
              <a:rPr lang="en-GB" altLang="en-US" baseline="30000">
                <a:solidFill>
                  <a:schemeClr val="tx1"/>
                </a:solidFill>
              </a:rPr>
              <a:t>3</a:t>
            </a:r>
            <a:endParaRPr lang="en-GB" altLang="en-US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138" y="4389438"/>
            <a:ext cx="754062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738" y="3429000"/>
            <a:ext cx="1890712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F0D71DE-5C79-4255-B479-729B95AEF261}"/>
              </a:ext>
            </a:extLst>
          </p:cNvPr>
          <p:cNvSpPr/>
          <p:nvPr/>
        </p:nvSpPr>
        <p:spPr>
          <a:xfrm>
            <a:off x="79513" y="89603"/>
            <a:ext cx="25983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75"/>
              </a:spcAft>
              <a:buClr>
                <a:srgbClr val="ED7D31"/>
              </a:buClr>
              <a:buSzPct val="120000"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estimate volumes.</a:t>
            </a:r>
          </a:p>
        </p:txBody>
      </p:sp>
      <p:sp>
        <p:nvSpPr>
          <p:cNvPr id="12" name="Speech Bubble: Rectangle with Corners Rounded 36">
            <a:extLst>
              <a:ext uri="{FF2B5EF4-FFF2-40B4-BE49-F238E27FC236}">
                <a16:creationId xmlns:a16="http://schemas.microsoft.com/office/drawing/2014/main" id="{BD5903A0-1D19-44EF-9058-C6D8B4FFD9F1}"/>
              </a:ext>
            </a:extLst>
          </p:cNvPr>
          <p:cNvSpPr/>
          <p:nvPr/>
        </p:nvSpPr>
        <p:spPr>
          <a:xfrm>
            <a:off x="4704300" y="2899281"/>
            <a:ext cx="2804689" cy="749588"/>
          </a:xfrm>
          <a:prstGeom prst="wedgeRoundRectCallout">
            <a:avLst>
              <a:gd name="adj1" fmla="val -76219"/>
              <a:gd name="adj2" fmla="val 5540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The small ‘3’ after cm, stands for cubed, or 3 dimensions.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387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3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2751138"/>
            <a:ext cx="596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2397125"/>
            <a:ext cx="5969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2039938"/>
            <a:ext cx="596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  <a:solidFill>
            <a:srgbClr val="FFFF99"/>
          </a:solidFill>
        </p:spPr>
        <p:txBody>
          <a:bodyPr/>
          <a:lstStyle/>
          <a:p>
            <a:pPr eaLnBrk="1" hangingPunct="1"/>
            <a:r>
              <a:rPr lang="en-GB" altLang="en-US" sz="3600" dirty="0" smtClean="0"/>
              <a:t>Talk About It</a:t>
            </a:r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755650" y="1514475"/>
            <a:ext cx="763270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What is the volume of each stack of cubes?</a:t>
            </a:r>
          </a:p>
        </p:txBody>
      </p:sp>
      <p:sp>
        <p:nvSpPr>
          <p:cNvPr id="6" name="Rectangle 5"/>
          <p:cNvSpPr>
            <a:spLocks/>
          </p:cNvSpPr>
          <p:nvPr/>
        </p:nvSpPr>
        <p:spPr bwMode="auto">
          <a:xfrm>
            <a:off x="755650" y="5321300"/>
            <a:ext cx="7632700" cy="771525"/>
          </a:xfrm>
          <a:prstGeom prst="rect">
            <a:avLst/>
          </a:prstGeom>
          <a:solidFill>
            <a:srgbClr val="CED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404000" bIns="108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If the shape has the same number of cubes, it can have any arrangement and still have the same volume.</a:t>
            </a:r>
          </a:p>
        </p:txBody>
      </p:sp>
      <p:sp>
        <p:nvSpPr>
          <p:cNvPr id="8" name="Rectangle 7"/>
          <p:cNvSpPr>
            <a:spLocks/>
          </p:cNvSpPr>
          <p:nvPr/>
        </p:nvSpPr>
        <p:spPr bwMode="auto">
          <a:xfrm>
            <a:off x="755650" y="3678238"/>
            <a:ext cx="7691438" cy="771525"/>
          </a:xfrm>
          <a:prstGeom prst="rect">
            <a:avLst/>
          </a:prstGeom>
          <a:solidFill>
            <a:srgbClr val="AFDE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08000" bIns="1080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Each stack of cubes is made up of 6 individual cubes making 6 cubic units in each.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55650" y="4551363"/>
            <a:ext cx="763270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Does the shape of the stack affect the volume?</a:t>
            </a:r>
          </a:p>
        </p:txBody>
      </p:sp>
      <p:pic>
        <p:nvPicPr>
          <p:cNvPr id="13322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25" y="2868613"/>
            <a:ext cx="596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25" y="2514600"/>
            <a:ext cx="5969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25" y="2157413"/>
            <a:ext cx="596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25" y="1803400"/>
            <a:ext cx="5969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25" y="1444625"/>
            <a:ext cx="596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25" y="1089025"/>
            <a:ext cx="596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868613"/>
            <a:ext cx="596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514600"/>
            <a:ext cx="5969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157413"/>
            <a:ext cx="596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F0D71DE-5C79-4255-B479-729B95AEF261}"/>
              </a:ext>
            </a:extLst>
          </p:cNvPr>
          <p:cNvSpPr/>
          <p:nvPr/>
        </p:nvSpPr>
        <p:spPr>
          <a:xfrm>
            <a:off x="79513" y="89603"/>
            <a:ext cx="25983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75"/>
              </a:spcAft>
              <a:buClr>
                <a:srgbClr val="ED7D31"/>
              </a:buClr>
              <a:buSzPct val="120000"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estimate volumes.</a:t>
            </a:r>
          </a:p>
        </p:txBody>
      </p:sp>
    </p:spTree>
    <p:extLst>
      <p:ext uri="{BB962C8B-B14F-4D97-AF65-F5344CB8AC3E}">
        <p14:creationId xmlns:p14="http://schemas.microsoft.com/office/powerpoint/2010/main" val="37726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4</a:t>
            </a:r>
          </a:p>
          <a:p>
            <a:pPr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r>
              <a:rPr lang="en-GB" sz="2000" b="1" dirty="0">
                <a:latin typeface="Century Gothic" panose="020B0502020202020204" pitchFamily="34" charset="0"/>
              </a:rPr>
              <a:t>. </a:t>
            </a: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True or false? The volume of this cuboid is 20cm³.</a:t>
            </a:r>
          </a:p>
          <a:p>
            <a:pPr algn="ctr"/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88900"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D24DC00-C45F-4661-86DC-5A69ABB1B971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27814" y="6454317"/>
            <a:chExt cx="1231337" cy="403587"/>
          </a:xfrm>
        </p:grpSpPr>
        <p:pic>
          <p:nvPicPr>
            <p:cNvPr id="10" name="Picture 9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CC228A31-4B97-4B24-A91E-F2A762AFB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39" y="6454317"/>
              <a:ext cx="1174025" cy="278902"/>
            </a:xfrm>
            <a:prstGeom prst="rect">
              <a:avLst/>
            </a:prstGeom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F39B4F1-E81D-4BFE-87A9-1526FBE2A9F8}"/>
                </a:ext>
              </a:extLst>
            </p:cNvPr>
            <p:cNvSpPr txBox="1"/>
            <p:nvPr/>
          </p:nvSpPr>
          <p:spPr>
            <a:xfrm>
              <a:off x="27814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2018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C681151-52F8-4F3E-875D-4AEC5D7C3FC0}"/>
              </a:ext>
            </a:extLst>
          </p:cNvPr>
          <p:cNvGrpSpPr/>
          <p:nvPr/>
        </p:nvGrpSpPr>
        <p:grpSpPr>
          <a:xfrm>
            <a:off x="3207434" y="1737115"/>
            <a:ext cx="2729132" cy="2804986"/>
            <a:chOff x="9521425" y="2600663"/>
            <a:chExt cx="984874" cy="1012248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33AD13A-C566-4600-BC41-C97AE9D2974C}"/>
                </a:ext>
              </a:extLst>
            </p:cNvPr>
            <p:cNvGrpSpPr/>
            <p:nvPr/>
          </p:nvGrpSpPr>
          <p:grpSpPr>
            <a:xfrm>
              <a:off x="9521425" y="2797035"/>
              <a:ext cx="984013" cy="815876"/>
              <a:chOff x="9521425" y="2797035"/>
              <a:chExt cx="984013" cy="815876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2CC00F39-AE0A-4866-8046-F5773F15CA95}"/>
                  </a:ext>
                </a:extLst>
              </p:cNvPr>
              <p:cNvGrpSpPr/>
              <p:nvPr/>
            </p:nvGrpSpPr>
            <p:grpSpPr>
              <a:xfrm>
                <a:off x="9521425" y="2797035"/>
                <a:ext cx="824104" cy="718667"/>
                <a:chOff x="9521425" y="2797035"/>
                <a:chExt cx="824104" cy="718667"/>
              </a:xfrm>
            </p:grpSpPr>
            <p:pic>
              <p:nvPicPr>
                <p:cNvPr id="59" name="Picture 58">
                  <a:extLst>
                    <a:ext uri="{FF2B5EF4-FFF2-40B4-BE49-F238E27FC236}">
                      <a16:creationId xmlns:a16="http://schemas.microsoft.com/office/drawing/2014/main" id="{AC26C118-71E9-44E4-BA33-ACED6EA424A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08805" y="2797035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60" name="Picture 59">
                  <a:extLst>
                    <a:ext uri="{FF2B5EF4-FFF2-40B4-BE49-F238E27FC236}">
                      <a16:creationId xmlns:a16="http://schemas.microsoft.com/office/drawing/2014/main" id="{4FA4BBFC-53E7-4519-9EAD-935A0B3DD8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45894" y="2899269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CE16AAB5-795A-4DB1-AE25-83947F7598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81221" y="3001664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62" name="Picture 61">
                  <a:extLst>
                    <a:ext uri="{FF2B5EF4-FFF2-40B4-BE49-F238E27FC236}">
                      <a16:creationId xmlns:a16="http://schemas.microsoft.com/office/drawing/2014/main" id="{60A75584-C6CC-4666-8B80-16AD44CB4A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21425" y="3100181"/>
                  <a:ext cx="336724" cy="415521"/>
                </a:xfrm>
                <a:prstGeom prst="rect">
                  <a:avLst/>
                </a:prstGeom>
              </p:spPr>
            </p:pic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D14CE484-A2DE-4A5F-B2C4-815A1534A1F0}"/>
                  </a:ext>
                </a:extLst>
              </p:cNvPr>
              <p:cNvGrpSpPr/>
              <p:nvPr/>
            </p:nvGrpSpPr>
            <p:grpSpPr>
              <a:xfrm>
                <a:off x="9681334" y="2894244"/>
                <a:ext cx="824104" cy="718667"/>
                <a:chOff x="9521425" y="2797035"/>
                <a:chExt cx="824104" cy="718667"/>
              </a:xfrm>
            </p:grpSpPr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E4FC4D76-0523-4A25-A7F4-717125D833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08805" y="2797035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A77F390D-97CF-4003-B278-A94E0C0A9E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45894" y="2899269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7" name="Picture 56">
                  <a:extLst>
                    <a:ext uri="{FF2B5EF4-FFF2-40B4-BE49-F238E27FC236}">
                      <a16:creationId xmlns:a16="http://schemas.microsoft.com/office/drawing/2014/main" id="{B071BDAB-15DE-4430-9A1A-30213EF1A5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81221" y="3001664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8" name="Picture 57">
                  <a:extLst>
                    <a:ext uri="{FF2B5EF4-FFF2-40B4-BE49-F238E27FC236}">
                      <a16:creationId xmlns:a16="http://schemas.microsoft.com/office/drawing/2014/main" id="{34D4A04D-709E-4F97-A9C8-642469AFD1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21425" y="3100181"/>
                  <a:ext cx="336724" cy="41552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AACD4DB9-4F96-4779-B799-97A0218040BC}"/>
                </a:ext>
              </a:extLst>
            </p:cNvPr>
            <p:cNvGrpSpPr/>
            <p:nvPr/>
          </p:nvGrpSpPr>
          <p:grpSpPr>
            <a:xfrm>
              <a:off x="9522286" y="2600663"/>
              <a:ext cx="984013" cy="815876"/>
              <a:chOff x="9521425" y="2797035"/>
              <a:chExt cx="984013" cy="815876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4DF584A3-4048-4686-923B-9A32B1172FF2}"/>
                  </a:ext>
                </a:extLst>
              </p:cNvPr>
              <p:cNvGrpSpPr/>
              <p:nvPr/>
            </p:nvGrpSpPr>
            <p:grpSpPr>
              <a:xfrm>
                <a:off x="9521425" y="2797035"/>
                <a:ext cx="824104" cy="718667"/>
                <a:chOff x="9521425" y="2797035"/>
                <a:chExt cx="824104" cy="718667"/>
              </a:xfrm>
            </p:grpSpPr>
            <p:pic>
              <p:nvPicPr>
                <p:cNvPr id="49" name="Picture 48">
                  <a:extLst>
                    <a:ext uri="{FF2B5EF4-FFF2-40B4-BE49-F238E27FC236}">
                      <a16:creationId xmlns:a16="http://schemas.microsoft.com/office/drawing/2014/main" id="{37DB5F47-C113-42D0-BC8D-ED0D8C1C4D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08805" y="2797035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0" name="Picture 49">
                  <a:extLst>
                    <a:ext uri="{FF2B5EF4-FFF2-40B4-BE49-F238E27FC236}">
                      <a16:creationId xmlns:a16="http://schemas.microsoft.com/office/drawing/2014/main" id="{4F2766C1-42FC-4D20-93D8-BC58263F12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45894" y="2899269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6813E354-91E0-4FAA-9DF5-3E15918A48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81221" y="3001664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2" name="Picture 51">
                  <a:extLst>
                    <a:ext uri="{FF2B5EF4-FFF2-40B4-BE49-F238E27FC236}">
                      <a16:creationId xmlns:a16="http://schemas.microsoft.com/office/drawing/2014/main" id="{1670BCF4-7E2D-4EA3-AB95-5BC6AAF8E8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21425" y="3100181"/>
                  <a:ext cx="336724" cy="415521"/>
                </a:xfrm>
                <a:prstGeom prst="rect">
                  <a:avLst/>
                </a:prstGeom>
              </p:spPr>
            </p:pic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E3D032C0-C05D-427A-9D28-AAC6607F17B8}"/>
                  </a:ext>
                </a:extLst>
              </p:cNvPr>
              <p:cNvGrpSpPr/>
              <p:nvPr/>
            </p:nvGrpSpPr>
            <p:grpSpPr>
              <a:xfrm>
                <a:off x="9681334" y="2894244"/>
                <a:ext cx="824104" cy="718667"/>
                <a:chOff x="9521425" y="2797035"/>
                <a:chExt cx="824104" cy="718667"/>
              </a:xfrm>
            </p:grpSpPr>
            <p:pic>
              <p:nvPicPr>
                <p:cNvPr id="45" name="Picture 44">
                  <a:extLst>
                    <a:ext uri="{FF2B5EF4-FFF2-40B4-BE49-F238E27FC236}">
                      <a16:creationId xmlns:a16="http://schemas.microsoft.com/office/drawing/2014/main" id="{F800E672-144D-4550-A3FB-D08073E2D5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08805" y="2797035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46" name="Picture 45">
                  <a:extLst>
                    <a:ext uri="{FF2B5EF4-FFF2-40B4-BE49-F238E27FC236}">
                      <a16:creationId xmlns:a16="http://schemas.microsoft.com/office/drawing/2014/main" id="{4C097010-CA16-46B2-8799-41ED303595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45894" y="2899269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47" name="Picture 46">
                  <a:extLst>
                    <a:ext uri="{FF2B5EF4-FFF2-40B4-BE49-F238E27FC236}">
                      <a16:creationId xmlns:a16="http://schemas.microsoft.com/office/drawing/2014/main" id="{77AF1A4A-1D52-4BC5-AA2F-7E6697E6DF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81221" y="3001664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48" name="Picture 47">
                  <a:extLst>
                    <a:ext uri="{FF2B5EF4-FFF2-40B4-BE49-F238E27FC236}">
                      <a16:creationId xmlns:a16="http://schemas.microsoft.com/office/drawing/2014/main" id="{CB0E76BE-0B16-448D-98CE-15DCEC14BD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21425" y="3100181"/>
                  <a:ext cx="336724" cy="415521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355866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Varied Fluency 4</a:t>
            </a:r>
          </a:p>
          <a:p>
            <a:pPr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r>
              <a:rPr lang="en-GB" sz="2000" b="1" dirty="0">
                <a:latin typeface="Century Gothic" panose="020B0502020202020204" pitchFamily="34" charset="0"/>
              </a:rPr>
              <a:t>. </a:t>
            </a: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True or false? The volume of this cuboid is 20cm³.</a:t>
            </a: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False. It is 16cm</a:t>
            </a:r>
            <a:r>
              <a:rPr lang="en-GB" sz="2000" b="1" baseline="30000" dirty="0">
                <a:solidFill>
                  <a:srgbClr val="FF0000"/>
                </a:solidFill>
                <a:latin typeface="Century Gothic" panose="020B0502020202020204" pitchFamily="34" charset="0"/>
              </a:rPr>
              <a:t>3</a:t>
            </a:r>
            <a:endParaRPr lang="en-GB" sz="20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88900"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D24DC00-C45F-4661-86DC-5A69ABB1B971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27814" y="6454317"/>
            <a:chExt cx="1231337" cy="403587"/>
          </a:xfrm>
        </p:grpSpPr>
        <p:pic>
          <p:nvPicPr>
            <p:cNvPr id="10" name="Picture 9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CC228A31-4B97-4B24-A91E-F2A762AFB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39" y="6454317"/>
              <a:ext cx="1174025" cy="278902"/>
            </a:xfrm>
            <a:prstGeom prst="rect">
              <a:avLst/>
            </a:prstGeom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F39B4F1-E81D-4BFE-87A9-1526FBE2A9F8}"/>
                </a:ext>
              </a:extLst>
            </p:cNvPr>
            <p:cNvSpPr txBox="1"/>
            <p:nvPr/>
          </p:nvSpPr>
          <p:spPr>
            <a:xfrm>
              <a:off x="27814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2018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C681151-52F8-4F3E-875D-4AEC5D7C3FC0}"/>
              </a:ext>
            </a:extLst>
          </p:cNvPr>
          <p:cNvGrpSpPr/>
          <p:nvPr/>
        </p:nvGrpSpPr>
        <p:grpSpPr>
          <a:xfrm>
            <a:off x="3207434" y="1737115"/>
            <a:ext cx="2729132" cy="2804986"/>
            <a:chOff x="9521425" y="2600663"/>
            <a:chExt cx="984874" cy="1012248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33AD13A-C566-4600-BC41-C97AE9D2974C}"/>
                </a:ext>
              </a:extLst>
            </p:cNvPr>
            <p:cNvGrpSpPr/>
            <p:nvPr/>
          </p:nvGrpSpPr>
          <p:grpSpPr>
            <a:xfrm>
              <a:off x="9521425" y="2797035"/>
              <a:ext cx="984013" cy="815876"/>
              <a:chOff x="9521425" y="2797035"/>
              <a:chExt cx="984013" cy="815876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2CC00F39-AE0A-4866-8046-F5773F15CA95}"/>
                  </a:ext>
                </a:extLst>
              </p:cNvPr>
              <p:cNvGrpSpPr/>
              <p:nvPr/>
            </p:nvGrpSpPr>
            <p:grpSpPr>
              <a:xfrm>
                <a:off x="9521425" y="2797035"/>
                <a:ext cx="824104" cy="718667"/>
                <a:chOff x="9521425" y="2797035"/>
                <a:chExt cx="824104" cy="718667"/>
              </a:xfrm>
            </p:grpSpPr>
            <p:pic>
              <p:nvPicPr>
                <p:cNvPr id="59" name="Picture 58">
                  <a:extLst>
                    <a:ext uri="{FF2B5EF4-FFF2-40B4-BE49-F238E27FC236}">
                      <a16:creationId xmlns:a16="http://schemas.microsoft.com/office/drawing/2014/main" id="{AC26C118-71E9-44E4-BA33-ACED6EA424A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08805" y="2797035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60" name="Picture 59">
                  <a:extLst>
                    <a:ext uri="{FF2B5EF4-FFF2-40B4-BE49-F238E27FC236}">
                      <a16:creationId xmlns:a16="http://schemas.microsoft.com/office/drawing/2014/main" id="{4FA4BBFC-53E7-4519-9EAD-935A0B3DD8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45894" y="2899269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CE16AAB5-795A-4DB1-AE25-83947F7598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81221" y="3001664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62" name="Picture 61">
                  <a:extLst>
                    <a:ext uri="{FF2B5EF4-FFF2-40B4-BE49-F238E27FC236}">
                      <a16:creationId xmlns:a16="http://schemas.microsoft.com/office/drawing/2014/main" id="{60A75584-C6CC-4666-8B80-16AD44CB4A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21425" y="3100181"/>
                  <a:ext cx="336724" cy="415521"/>
                </a:xfrm>
                <a:prstGeom prst="rect">
                  <a:avLst/>
                </a:prstGeom>
              </p:spPr>
            </p:pic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D14CE484-A2DE-4A5F-B2C4-815A1534A1F0}"/>
                  </a:ext>
                </a:extLst>
              </p:cNvPr>
              <p:cNvGrpSpPr/>
              <p:nvPr/>
            </p:nvGrpSpPr>
            <p:grpSpPr>
              <a:xfrm>
                <a:off x="9681334" y="2894244"/>
                <a:ext cx="824104" cy="718667"/>
                <a:chOff x="9521425" y="2797035"/>
                <a:chExt cx="824104" cy="718667"/>
              </a:xfrm>
            </p:grpSpPr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E4FC4D76-0523-4A25-A7F4-717125D833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08805" y="2797035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A77F390D-97CF-4003-B278-A94E0C0A9E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45894" y="2899269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7" name="Picture 56">
                  <a:extLst>
                    <a:ext uri="{FF2B5EF4-FFF2-40B4-BE49-F238E27FC236}">
                      <a16:creationId xmlns:a16="http://schemas.microsoft.com/office/drawing/2014/main" id="{B071BDAB-15DE-4430-9A1A-30213EF1A5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81221" y="3001664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8" name="Picture 57">
                  <a:extLst>
                    <a:ext uri="{FF2B5EF4-FFF2-40B4-BE49-F238E27FC236}">
                      <a16:creationId xmlns:a16="http://schemas.microsoft.com/office/drawing/2014/main" id="{34D4A04D-709E-4F97-A9C8-642469AFD1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21425" y="3100181"/>
                  <a:ext cx="336724" cy="41552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AACD4DB9-4F96-4779-B799-97A0218040BC}"/>
                </a:ext>
              </a:extLst>
            </p:cNvPr>
            <p:cNvGrpSpPr/>
            <p:nvPr/>
          </p:nvGrpSpPr>
          <p:grpSpPr>
            <a:xfrm>
              <a:off x="9522286" y="2600663"/>
              <a:ext cx="984013" cy="815876"/>
              <a:chOff x="9521425" y="2797035"/>
              <a:chExt cx="984013" cy="815876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4DF584A3-4048-4686-923B-9A32B1172FF2}"/>
                  </a:ext>
                </a:extLst>
              </p:cNvPr>
              <p:cNvGrpSpPr/>
              <p:nvPr/>
            </p:nvGrpSpPr>
            <p:grpSpPr>
              <a:xfrm>
                <a:off x="9521425" y="2797035"/>
                <a:ext cx="824104" cy="718667"/>
                <a:chOff x="9521425" y="2797035"/>
                <a:chExt cx="824104" cy="718667"/>
              </a:xfrm>
            </p:grpSpPr>
            <p:pic>
              <p:nvPicPr>
                <p:cNvPr id="49" name="Picture 48">
                  <a:extLst>
                    <a:ext uri="{FF2B5EF4-FFF2-40B4-BE49-F238E27FC236}">
                      <a16:creationId xmlns:a16="http://schemas.microsoft.com/office/drawing/2014/main" id="{37DB5F47-C113-42D0-BC8D-ED0D8C1C4D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08805" y="2797035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0" name="Picture 49">
                  <a:extLst>
                    <a:ext uri="{FF2B5EF4-FFF2-40B4-BE49-F238E27FC236}">
                      <a16:creationId xmlns:a16="http://schemas.microsoft.com/office/drawing/2014/main" id="{4F2766C1-42FC-4D20-93D8-BC58263F12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45894" y="2899269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6813E354-91E0-4FAA-9DF5-3E15918A48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81221" y="3001664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52" name="Picture 51">
                  <a:extLst>
                    <a:ext uri="{FF2B5EF4-FFF2-40B4-BE49-F238E27FC236}">
                      <a16:creationId xmlns:a16="http://schemas.microsoft.com/office/drawing/2014/main" id="{1670BCF4-7E2D-4EA3-AB95-5BC6AAF8E8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21425" y="3100181"/>
                  <a:ext cx="336724" cy="415521"/>
                </a:xfrm>
                <a:prstGeom prst="rect">
                  <a:avLst/>
                </a:prstGeom>
              </p:spPr>
            </p:pic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E3D032C0-C05D-427A-9D28-AAC6607F17B8}"/>
                  </a:ext>
                </a:extLst>
              </p:cNvPr>
              <p:cNvGrpSpPr/>
              <p:nvPr/>
            </p:nvGrpSpPr>
            <p:grpSpPr>
              <a:xfrm>
                <a:off x="9681334" y="2894244"/>
                <a:ext cx="824104" cy="718667"/>
                <a:chOff x="9521425" y="2797035"/>
                <a:chExt cx="824104" cy="718667"/>
              </a:xfrm>
            </p:grpSpPr>
            <p:pic>
              <p:nvPicPr>
                <p:cNvPr id="45" name="Picture 44">
                  <a:extLst>
                    <a:ext uri="{FF2B5EF4-FFF2-40B4-BE49-F238E27FC236}">
                      <a16:creationId xmlns:a16="http://schemas.microsoft.com/office/drawing/2014/main" id="{F800E672-144D-4550-A3FB-D08073E2D5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08805" y="2797035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46" name="Picture 45">
                  <a:extLst>
                    <a:ext uri="{FF2B5EF4-FFF2-40B4-BE49-F238E27FC236}">
                      <a16:creationId xmlns:a16="http://schemas.microsoft.com/office/drawing/2014/main" id="{4C097010-CA16-46B2-8799-41ED303595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45894" y="2899269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47" name="Picture 46">
                  <a:extLst>
                    <a:ext uri="{FF2B5EF4-FFF2-40B4-BE49-F238E27FC236}">
                      <a16:creationId xmlns:a16="http://schemas.microsoft.com/office/drawing/2014/main" id="{77AF1A4A-1D52-4BC5-AA2F-7E6697E6DF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81221" y="3001664"/>
                  <a:ext cx="336724" cy="415521"/>
                </a:xfrm>
                <a:prstGeom prst="rect">
                  <a:avLst/>
                </a:prstGeom>
              </p:spPr>
            </p:pic>
            <p:pic>
              <p:nvPicPr>
                <p:cNvPr id="48" name="Picture 47">
                  <a:extLst>
                    <a:ext uri="{FF2B5EF4-FFF2-40B4-BE49-F238E27FC236}">
                      <a16:creationId xmlns:a16="http://schemas.microsoft.com/office/drawing/2014/main" id="{CB0E76BE-0B16-448D-98CE-15DCEC14BD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21425" y="3100181"/>
                  <a:ext cx="336724" cy="415521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2817458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1</a:t>
            </a: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Circle the cuboids that total the volume of the liquid inside the container. </a:t>
            </a: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88900"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0704136-D393-4990-9B72-95F1DB17AD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84"/>
          <a:stretch/>
        </p:blipFill>
        <p:spPr>
          <a:xfrm>
            <a:off x="1228794" y="3556214"/>
            <a:ext cx="2458064" cy="983814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F6569E3-FEBD-4E1C-8B09-A9BD71EFE4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7"/>
          <a:stretch/>
        </p:blipFill>
        <p:spPr>
          <a:xfrm>
            <a:off x="1179956" y="2522590"/>
            <a:ext cx="2550838" cy="206144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D24DC00-C45F-4661-86DC-5A69ABB1B971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27814" y="6454317"/>
            <a:chExt cx="1231337" cy="403587"/>
          </a:xfrm>
        </p:grpSpPr>
        <p:pic>
          <p:nvPicPr>
            <p:cNvPr id="10" name="Picture 9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CC228A31-4B97-4B24-A91E-F2A762AFB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39" y="6454317"/>
              <a:ext cx="1174025" cy="278902"/>
            </a:xfrm>
            <a:prstGeom prst="rect">
              <a:avLst/>
            </a:prstGeom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F39B4F1-E81D-4BFE-87A9-1526FBE2A9F8}"/>
                </a:ext>
              </a:extLst>
            </p:cNvPr>
            <p:cNvSpPr txBox="1"/>
            <p:nvPr/>
          </p:nvSpPr>
          <p:spPr>
            <a:xfrm>
              <a:off x="27814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2018</a:t>
              </a:r>
            </a:p>
          </p:txBody>
        </p:sp>
      </p:grp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31E49896-0091-4260-AA63-36519327261E}"/>
              </a:ext>
            </a:extLst>
          </p:cNvPr>
          <p:cNvGraphicFramePr>
            <a:graphicFrameLocks noGrp="1"/>
          </p:cNvGraphicFramePr>
          <p:nvPr/>
        </p:nvGraphicFramePr>
        <p:xfrm>
          <a:off x="2204884" y="2590138"/>
          <a:ext cx="500981" cy="21860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81">
                  <a:extLst>
                    <a:ext uri="{9D8B030D-6E8A-4147-A177-3AD203B41FA5}">
                      <a16:colId xmlns:a16="http://schemas.microsoft.com/office/drawing/2014/main" val="884250553"/>
                    </a:ext>
                  </a:extLst>
                </a:gridCol>
              </a:tblGrid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5634478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1609447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4700700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045147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3047952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5966085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96035423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6058933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5420411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28548ACE-3115-48C8-A143-EC771F18E08B}"/>
              </a:ext>
            </a:extLst>
          </p:cNvPr>
          <p:cNvGraphicFramePr>
            <a:graphicFrameLocks noGrp="1"/>
          </p:cNvGraphicFramePr>
          <p:nvPr/>
        </p:nvGraphicFramePr>
        <p:xfrm>
          <a:off x="2754703" y="2213602"/>
          <a:ext cx="500981" cy="26794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81">
                  <a:extLst>
                    <a:ext uri="{9D8B030D-6E8A-4147-A177-3AD203B41FA5}">
                      <a16:colId xmlns:a16="http://schemas.microsoft.com/office/drawing/2014/main" val="884250553"/>
                    </a:ext>
                  </a:extLst>
                </a:gridCol>
              </a:tblGrid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0082136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80ml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1096618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96160989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1609447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4700700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045147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3047952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5966085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96035423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6058933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5420411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293998C4-607C-472D-8C09-2C7D4E4A4AB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648294" y="1076601"/>
          <a:ext cx="1850216" cy="33110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0216">
                  <a:extLst>
                    <a:ext uri="{9D8B030D-6E8A-4147-A177-3AD203B41FA5}">
                      <a16:colId xmlns:a16="http://schemas.microsoft.com/office/drawing/2014/main" val="1718498513"/>
                    </a:ext>
                  </a:extLst>
                </a:gridCol>
              </a:tblGrid>
              <a:tr h="1086575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sz="2400" b="1" dirty="0"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9836171"/>
                  </a:ext>
                </a:extLst>
              </a:tr>
              <a:tr h="2224483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sz="2400" b="1" dirty="0"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6004209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B9A2E68C-984D-4AA8-BD25-5D0D0A05EDC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608471" y="1076601"/>
          <a:ext cx="2512715" cy="33110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2715">
                  <a:extLst>
                    <a:ext uri="{9D8B030D-6E8A-4147-A177-3AD203B41FA5}">
                      <a16:colId xmlns:a16="http://schemas.microsoft.com/office/drawing/2014/main" val="1718498513"/>
                    </a:ext>
                  </a:extLst>
                </a:gridCol>
              </a:tblGrid>
              <a:tr h="1086575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sz="2400" b="1" dirty="0">
                          <a:latin typeface="Century Gothic" panose="020B0502020202020204" pitchFamily="34" charset="0"/>
                        </a:rPr>
                        <a:t>C.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9836171"/>
                  </a:ext>
                </a:extLst>
              </a:tr>
              <a:tr h="2224483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sz="2400" b="1" dirty="0">
                          <a:latin typeface="Century Gothic" panose="020B0502020202020204" pitchFamily="34" charset="0"/>
                        </a:rPr>
                        <a:t>D.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6004209"/>
                  </a:ext>
                </a:extLst>
              </a:tr>
            </a:tbl>
          </a:graphicData>
        </a:graphic>
      </p:graphicFrame>
      <p:grpSp>
        <p:nvGrpSpPr>
          <p:cNvPr id="99" name="Group 98">
            <a:extLst>
              <a:ext uri="{FF2B5EF4-FFF2-40B4-BE49-F238E27FC236}">
                <a16:creationId xmlns:a16="http://schemas.microsoft.com/office/drawing/2014/main" id="{74AE563F-989A-4A2A-9295-922D24DDF751}"/>
              </a:ext>
            </a:extLst>
          </p:cNvPr>
          <p:cNvGrpSpPr/>
          <p:nvPr/>
        </p:nvGrpSpPr>
        <p:grpSpPr>
          <a:xfrm>
            <a:off x="4918786" y="1382511"/>
            <a:ext cx="1266300" cy="1408474"/>
            <a:chOff x="4993353" y="1974641"/>
            <a:chExt cx="668710" cy="743791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9161C754-02A9-42FF-AE95-7CB353016705}"/>
                </a:ext>
              </a:extLst>
            </p:cNvPr>
            <p:cNvGrpSpPr/>
            <p:nvPr/>
          </p:nvGrpSpPr>
          <p:grpSpPr>
            <a:xfrm>
              <a:off x="4993530" y="2158012"/>
              <a:ext cx="668533" cy="560420"/>
              <a:chOff x="4993530" y="2158012"/>
              <a:chExt cx="668533" cy="560420"/>
            </a:xfrm>
          </p:grpSpPr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EDA7056C-893E-4EEF-85FD-90E677B7AE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93530" y="215801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3D1C37CD-9D29-45BD-949B-AC9C3C9911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58844" y="2250608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AB02E25A-3819-4312-9292-EED5D566A6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4119" y="2343231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44D07410-6785-44C0-97A3-E89DBC3ADAB3}"/>
                </a:ext>
              </a:extLst>
            </p:cNvPr>
            <p:cNvGrpSpPr/>
            <p:nvPr/>
          </p:nvGrpSpPr>
          <p:grpSpPr>
            <a:xfrm>
              <a:off x="4993353" y="1974641"/>
              <a:ext cx="668533" cy="560420"/>
              <a:chOff x="4993530" y="2158012"/>
              <a:chExt cx="668533" cy="560420"/>
            </a:xfrm>
          </p:grpSpPr>
          <p:pic>
            <p:nvPicPr>
              <p:cNvPr id="102" name="Picture 101">
                <a:extLst>
                  <a:ext uri="{FF2B5EF4-FFF2-40B4-BE49-F238E27FC236}">
                    <a16:creationId xmlns:a16="http://schemas.microsoft.com/office/drawing/2014/main" id="{BECCACD4-9EAA-4759-9C1E-DF69D79C9C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93530" y="215801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3F73E6CD-4AA1-41E5-9A13-02DD14CF8F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58844" y="2250608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93CE7675-C4A6-4441-8582-9D31ED6913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4119" y="2343231"/>
                <a:ext cx="337944" cy="375201"/>
              </a:xfrm>
              <a:prstGeom prst="rect">
                <a:avLst/>
              </a:prstGeom>
            </p:spPr>
          </p:pic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C0D7BB84-0F1F-45E2-91E1-5CDB9AF5808C}"/>
              </a:ext>
            </a:extLst>
          </p:cNvPr>
          <p:cNvGrpSpPr/>
          <p:nvPr/>
        </p:nvGrpSpPr>
        <p:grpSpPr>
          <a:xfrm rot="3549137">
            <a:off x="6953656" y="1394395"/>
            <a:ext cx="1711678" cy="1499094"/>
            <a:chOff x="9552633" y="4160151"/>
            <a:chExt cx="1164029" cy="1019461"/>
          </a:xfrm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35961F6D-B4EB-4042-B358-D12A9EF8F18D}"/>
                </a:ext>
              </a:extLst>
            </p:cNvPr>
            <p:cNvGrpSpPr/>
            <p:nvPr/>
          </p:nvGrpSpPr>
          <p:grpSpPr>
            <a:xfrm>
              <a:off x="9552633" y="4344297"/>
              <a:ext cx="1161645" cy="835315"/>
              <a:chOff x="9552633" y="4344297"/>
              <a:chExt cx="1161645" cy="835315"/>
            </a:xfrm>
          </p:grpSpPr>
          <p:grpSp>
            <p:nvGrpSpPr>
              <p:cNvPr id="153" name="Group 152">
                <a:extLst>
                  <a:ext uri="{FF2B5EF4-FFF2-40B4-BE49-F238E27FC236}">
                    <a16:creationId xmlns:a16="http://schemas.microsoft.com/office/drawing/2014/main" id="{E3215D12-857B-4598-B5BC-CFDA501742BD}"/>
                  </a:ext>
                </a:extLst>
              </p:cNvPr>
              <p:cNvGrpSpPr/>
              <p:nvPr/>
            </p:nvGrpSpPr>
            <p:grpSpPr>
              <a:xfrm>
                <a:off x="9715997" y="4344297"/>
                <a:ext cx="998281" cy="743406"/>
                <a:chOff x="9715997" y="4347472"/>
                <a:chExt cx="998281" cy="743406"/>
              </a:xfrm>
            </p:grpSpPr>
            <p:pic>
              <p:nvPicPr>
                <p:cNvPr id="160" name="Picture 159">
                  <a:extLst>
                    <a:ext uri="{FF2B5EF4-FFF2-40B4-BE49-F238E27FC236}">
                      <a16:creationId xmlns:a16="http://schemas.microsoft.com/office/drawing/2014/main" id="{A4C934D0-A9D7-4FA2-899E-5830456831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15997" y="434747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61" name="Picture 160">
                  <a:extLst>
                    <a:ext uri="{FF2B5EF4-FFF2-40B4-BE49-F238E27FC236}">
                      <a16:creationId xmlns:a16="http://schemas.microsoft.com/office/drawing/2014/main" id="{87ECCD17-353C-440C-8C7B-00225F6999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824" y="443899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62" name="Picture 161">
                  <a:extLst>
                    <a:ext uri="{FF2B5EF4-FFF2-40B4-BE49-F238E27FC236}">
                      <a16:creationId xmlns:a16="http://schemas.microsoft.com/office/drawing/2014/main" id="{A0D7C275-509E-4611-8447-8F19B70EDB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44932" y="452924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63" name="Picture 162">
                  <a:extLst>
                    <a:ext uri="{FF2B5EF4-FFF2-40B4-BE49-F238E27FC236}">
                      <a16:creationId xmlns:a16="http://schemas.microsoft.com/office/drawing/2014/main" id="{0A2B33A3-07B4-403C-BE9F-030591CD07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0759" y="462345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64" name="Picture 163">
                  <a:extLst>
                    <a:ext uri="{FF2B5EF4-FFF2-40B4-BE49-F238E27FC236}">
                      <a16:creationId xmlns:a16="http://schemas.microsoft.com/office/drawing/2014/main" id="{EE777B0B-37B1-4FAE-AD2B-A2CE5BD7B7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76274" y="4715612"/>
                  <a:ext cx="338004" cy="375266"/>
                </a:xfrm>
                <a:prstGeom prst="rect">
                  <a:avLst/>
                </a:prstGeom>
              </p:spPr>
            </p:pic>
          </p:grpSp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6C6E6B7F-4FED-44AA-83AA-A33840D64C61}"/>
                  </a:ext>
                </a:extLst>
              </p:cNvPr>
              <p:cNvGrpSpPr/>
              <p:nvPr/>
            </p:nvGrpSpPr>
            <p:grpSpPr>
              <a:xfrm>
                <a:off x="9552633" y="4436206"/>
                <a:ext cx="998281" cy="743406"/>
                <a:chOff x="9715997" y="4347472"/>
                <a:chExt cx="998281" cy="743406"/>
              </a:xfrm>
            </p:grpSpPr>
            <p:pic>
              <p:nvPicPr>
                <p:cNvPr id="155" name="Picture 154">
                  <a:extLst>
                    <a:ext uri="{FF2B5EF4-FFF2-40B4-BE49-F238E27FC236}">
                      <a16:creationId xmlns:a16="http://schemas.microsoft.com/office/drawing/2014/main" id="{C184E9D9-F0EB-447A-BCAC-BF3B103116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15997" y="434747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6" name="Picture 155">
                  <a:extLst>
                    <a:ext uri="{FF2B5EF4-FFF2-40B4-BE49-F238E27FC236}">
                      <a16:creationId xmlns:a16="http://schemas.microsoft.com/office/drawing/2014/main" id="{CEFA5652-1CB0-4E99-8C9B-4E81D14959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824" y="443899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7" name="Picture 156">
                  <a:extLst>
                    <a:ext uri="{FF2B5EF4-FFF2-40B4-BE49-F238E27FC236}">
                      <a16:creationId xmlns:a16="http://schemas.microsoft.com/office/drawing/2014/main" id="{483C1D57-6427-42E2-911C-9A3CAB08EE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44932" y="452924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8" name="Picture 157">
                  <a:extLst>
                    <a:ext uri="{FF2B5EF4-FFF2-40B4-BE49-F238E27FC236}">
                      <a16:creationId xmlns:a16="http://schemas.microsoft.com/office/drawing/2014/main" id="{C48412CB-87CC-4501-B0CC-F28E9778677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0759" y="462345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9" name="Picture 158">
                  <a:extLst>
                    <a:ext uri="{FF2B5EF4-FFF2-40B4-BE49-F238E27FC236}">
                      <a16:creationId xmlns:a16="http://schemas.microsoft.com/office/drawing/2014/main" id="{3E43BFCC-973E-421C-8175-E5D5CF6BFC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76274" y="4715612"/>
                  <a:ext cx="338004" cy="37526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093DDD1A-93E8-48DC-AB14-3055B7E0489D}"/>
                </a:ext>
              </a:extLst>
            </p:cNvPr>
            <p:cNvGrpSpPr/>
            <p:nvPr/>
          </p:nvGrpSpPr>
          <p:grpSpPr>
            <a:xfrm>
              <a:off x="9555017" y="4160151"/>
              <a:ext cx="1161645" cy="835315"/>
              <a:chOff x="9552633" y="4344297"/>
              <a:chExt cx="1161645" cy="835315"/>
            </a:xfrm>
          </p:grpSpPr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F494DC0E-3B89-4F40-BFDF-ED319984ADD0}"/>
                  </a:ext>
                </a:extLst>
              </p:cNvPr>
              <p:cNvGrpSpPr/>
              <p:nvPr/>
            </p:nvGrpSpPr>
            <p:grpSpPr>
              <a:xfrm>
                <a:off x="9715997" y="4344297"/>
                <a:ext cx="998281" cy="743406"/>
                <a:chOff x="9715997" y="4347472"/>
                <a:chExt cx="998281" cy="743406"/>
              </a:xfrm>
            </p:grpSpPr>
            <p:pic>
              <p:nvPicPr>
                <p:cNvPr id="148" name="Picture 147">
                  <a:extLst>
                    <a:ext uri="{FF2B5EF4-FFF2-40B4-BE49-F238E27FC236}">
                      <a16:creationId xmlns:a16="http://schemas.microsoft.com/office/drawing/2014/main" id="{F67F0780-E8DE-4F4B-BD4A-43E397F274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15997" y="434747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49" name="Picture 148">
                  <a:extLst>
                    <a:ext uri="{FF2B5EF4-FFF2-40B4-BE49-F238E27FC236}">
                      <a16:creationId xmlns:a16="http://schemas.microsoft.com/office/drawing/2014/main" id="{ECAD7474-0A8A-4767-B12E-93A2F2F4A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824" y="443899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0" name="Picture 149">
                  <a:extLst>
                    <a:ext uri="{FF2B5EF4-FFF2-40B4-BE49-F238E27FC236}">
                      <a16:creationId xmlns:a16="http://schemas.microsoft.com/office/drawing/2014/main" id="{10837C02-B25F-46FC-A014-5D2FCD4608C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44932" y="452924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1" name="Picture 150">
                  <a:extLst>
                    <a:ext uri="{FF2B5EF4-FFF2-40B4-BE49-F238E27FC236}">
                      <a16:creationId xmlns:a16="http://schemas.microsoft.com/office/drawing/2014/main" id="{F0D5435C-056F-4C20-BC82-D012BB0443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0759" y="462345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2" name="Picture 151">
                  <a:extLst>
                    <a:ext uri="{FF2B5EF4-FFF2-40B4-BE49-F238E27FC236}">
                      <a16:creationId xmlns:a16="http://schemas.microsoft.com/office/drawing/2014/main" id="{14891B9A-242C-40A3-9A49-1F0106D5F6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76274" y="4715612"/>
                  <a:ext cx="338004" cy="375266"/>
                </a:xfrm>
                <a:prstGeom prst="rect">
                  <a:avLst/>
                </a:prstGeom>
              </p:spPr>
            </p:pic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1CE695BC-9B2D-4E2F-B08A-56E0CFEE084D}"/>
                  </a:ext>
                </a:extLst>
              </p:cNvPr>
              <p:cNvGrpSpPr/>
              <p:nvPr/>
            </p:nvGrpSpPr>
            <p:grpSpPr>
              <a:xfrm>
                <a:off x="9552633" y="4436206"/>
                <a:ext cx="998281" cy="743406"/>
                <a:chOff x="9715997" y="4347472"/>
                <a:chExt cx="998281" cy="743406"/>
              </a:xfrm>
            </p:grpSpPr>
            <p:pic>
              <p:nvPicPr>
                <p:cNvPr id="113" name="Picture 112">
                  <a:extLst>
                    <a:ext uri="{FF2B5EF4-FFF2-40B4-BE49-F238E27FC236}">
                      <a16:creationId xmlns:a16="http://schemas.microsoft.com/office/drawing/2014/main" id="{EB53721C-B852-46BA-B96F-85A7EF0C66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15997" y="434747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14" name="Picture 113">
                  <a:extLst>
                    <a:ext uri="{FF2B5EF4-FFF2-40B4-BE49-F238E27FC236}">
                      <a16:creationId xmlns:a16="http://schemas.microsoft.com/office/drawing/2014/main" id="{E466958B-74EB-4E36-BB82-661440183A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824" y="443899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45" name="Picture 144">
                  <a:extLst>
                    <a:ext uri="{FF2B5EF4-FFF2-40B4-BE49-F238E27FC236}">
                      <a16:creationId xmlns:a16="http://schemas.microsoft.com/office/drawing/2014/main" id="{0363D8E8-F210-4626-82FA-6431AA052E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44932" y="452924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46" name="Picture 145">
                  <a:extLst>
                    <a:ext uri="{FF2B5EF4-FFF2-40B4-BE49-F238E27FC236}">
                      <a16:creationId xmlns:a16="http://schemas.microsoft.com/office/drawing/2014/main" id="{975C9D25-C4ED-4F2C-A33E-8E0D7C2137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0759" y="462345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47" name="Picture 146">
                  <a:extLst>
                    <a:ext uri="{FF2B5EF4-FFF2-40B4-BE49-F238E27FC236}">
                      <a16:creationId xmlns:a16="http://schemas.microsoft.com/office/drawing/2014/main" id="{ED690B44-054D-446F-A05A-9F33E68FCA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76274" y="4715612"/>
                  <a:ext cx="338004" cy="375266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0D594E3F-BB4C-47EB-A149-7BE3C38E5F73}"/>
              </a:ext>
            </a:extLst>
          </p:cNvPr>
          <p:cNvGrpSpPr/>
          <p:nvPr/>
        </p:nvGrpSpPr>
        <p:grpSpPr>
          <a:xfrm rot="2682857">
            <a:off x="6794386" y="3510298"/>
            <a:ext cx="1802404" cy="1676648"/>
            <a:chOff x="779938" y="4874127"/>
            <a:chExt cx="986487" cy="917658"/>
          </a:xfrm>
        </p:grpSpPr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D6B49C14-081F-4757-91F0-E736164300C4}"/>
                </a:ext>
              </a:extLst>
            </p:cNvPr>
            <p:cNvGrpSpPr/>
            <p:nvPr/>
          </p:nvGrpSpPr>
          <p:grpSpPr>
            <a:xfrm>
              <a:off x="779938" y="5054039"/>
              <a:ext cx="984616" cy="737746"/>
              <a:chOff x="779938" y="5054039"/>
              <a:chExt cx="984616" cy="737746"/>
            </a:xfrm>
          </p:grpSpPr>
          <p:pic>
            <p:nvPicPr>
              <p:cNvPr id="173" name="Picture 172">
                <a:extLst>
                  <a:ext uri="{FF2B5EF4-FFF2-40B4-BE49-F238E27FC236}">
                    <a16:creationId xmlns:a16="http://schemas.microsoft.com/office/drawing/2014/main" id="{AF57BADD-65FE-49ED-B6F1-BEC63B9956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938" y="5054039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74" name="Picture 173">
                <a:extLst>
                  <a:ext uri="{FF2B5EF4-FFF2-40B4-BE49-F238E27FC236}">
                    <a16:creationId xmlns:a16="http://schemas.microsoft.com/office/drawing/2014/main" id="{CE6E6B88-7428-4438-B446-1C108AFEEB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1859" y="5144797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75" name="Picture 174">
                <a:extLst>
                  <a:ext uri="{FF2B5EF4-FFF2-40B4-BE49-F238E27FC236}">
                    <a16:creationId xmlns:a16="http://schemas.microsoft.com/office/drawing/2014/main" id="{1D0B2B94-87D3-4BC6-B3E7-0ABEFB96E3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4366" y="5233474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76" name="Picture 175">
                <a:extLst>
                  <a:ext uri="{FF2B5EF4-FFF2-40B4-BE49-F238E27FC236}">
                    <a16:creationId xmlns:a16="http://schemas.microsoft.com/office/drawing/2014/main" id="{12410174-9740-44A0-ACBF-76AB88D5DD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6166" y="5325263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77" name="Picture 176">
                <a:extLst>
                  <a:ext uri="{FF2B5EF4-FFF2-40B4-BE49-F238E27FC236}">
                    <a16:creationId xmlns:a16="http://schemas.microsoft.com/office/drawing/2014/main" id="{7DCAD57E-D54A-4B9E-9297-BF480979A8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26610" y="541658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771828F3-2D70-4A91-8771-6F1710996F74}"/>
                </a:ext>
              </a:extLst>
            </p:cNvPr>
            <p:cNvGrpSpPr/>
            <p:nvPr/>
          </p:nvGrpSpPr>
          <p:grpSpPr>
            <a:xfrm>
              <a:off x="781809" y="4874127"/>
              <a:ext cx="984616" cy="737746"/>
              <a:chOff x="779938" y="5054039"/>
              <a:chExt cx="984616" cy="737746"/>
            </a:xfrm>
          </p:grpSpPr>
          <p:pic>
            <p:nvPicPr>
              <p:cNvPr id="168" name="Picture 167">
                <a:extLst>
                  <a:ext uri="{FF2B5EF4-FFF2-40B4-BE49-F238E27FC236}">
                    <a16:creationId xmlns:a16="http://schemas.microsoft.com/office/drawing/2014/main" id="{3EC248A5-08C4-4641-9D6B-B4EB651B0B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938" y="5054039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69" name="Picture 168">
                <a:extLst>
                  <a:ext uri="{FF2B5EF4-FFF2-40B4-BE49-F238E27FC236}">
                    <a16:creationId xmlns:a16="http://schemas.microsoft.com/office/drawing/2014/main" id="{2ADAC397-59F9-49C0-8453-8C4A487E6F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1859" y="5144797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id="{3ABF4680-3006-4DA0-B391-0B655E0F36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4366" y="5233474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71" name="Picture 170">
                <a:extLst>
                  <a:ext uri="{FF2B5EF4-FFF2-40B4-BE49-F238E27FC236}">
                    <a16:creationId xmlns:a16="http://schemas.microsoft.com/office/drawing/2014/main" id="{1A90035B-159D-4812-91B4-B8D75C1995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6166" y="5325263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72" name="Picture 171">
                <a:extLst>
                  <a:ext uri="{FF2B5EF4-FFF2-40B4-BE49-F238E27FC236}">
                    <a16:creationId xmlns:a16="http://schemas.microsoft.com/office/drawing/2014/main" id="{02D8C129-2EE6-43BC-8A53-A5A3C6570F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26610" y="5416584"/>
                <a:ext cx="337944" cy="375201"/>
              </a:xfrm>
              <a:prstGeom prst="rect">
                <a:avLst/>
              </a:prstGeom>
            </p:spPr>
          </p:pic>
        </p:grp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52BC95A9-7312-4B69-8BE6-83B6910B7A28}"/>
              </a:ext>
            </a:extLst>
          </p:cNvPr>
          <p:cNvGrpSpPr/>
          <p:nvPr/>
        </p:nvGrpSpPr>
        <p:grpSpPr>
          <a:xfrm rot="5400000">
            <a:off x="4407061" y="2972683"/>
            <a:ext cx="2203360" cy="2044228"/>
            <a:chOff x="5613355" y="4991732"/>
            <a:chExt cx="1317349" cy="1222209"/>
          </a:xfrm>
        </p:grpSpPr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9F996167-074C-4CFB-8B89-916D32053225}"/>
                </a:ext>
              </a:extLst>
            </p:cNvPr>
            <p:cNvGrpSpPr/>
            <p:nvPr/>
          </p:nvGrpSpPr>
          <p:grpSpPr>
            <a:xfrm>
              <a:off x="5613355" y="5193142"/>
              <a:ext cx="1317275" cy="1020799"/>
              <a:chOff x="5613355" y="5193142"/>
              <a:chExt cx="1317275" cy="1020799"/>
            </a:xfrm>
          </p:grpSpPr>
          <p:pic>
            <p:nvPicPr>
              <p:cNvPr id="188" name="Picture 187">
                <a:extLst>
                  <a:ext uri="{FF2B5EF4-FFF2-40B4-BE49-F238E27FC236}">
                    <a16:creationId xmlns:a16="http://schemas.microsoft.com/office/drawing/2014/main" id="{B38515F4-0D37-462B-95FE-0F70B78748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3355" y="5193142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89" name="Picture 188">
                <a:extLst>
                  <a:ext uri="{FF2B5EF4-FFF2-40B4-BE49-F238E27FC236}">
                    <a16:creationId xmlns:a16="http://schemas.microsoft.com/office/drawing/2014/main" id="{FE89F0A0-3683-4431-9212-ED41B4B03E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931" y="5294943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90" name="Picture 189">
                <a:extLst>
                  <a:ext uri="{FF2B5EF4-FFF2-40B4-BE49-F238E27FC236}">
                    <a16:creationId xmlns:a16="http://schemas.microsoft.com/office/drawing/2014/main" id="{F1A1093B-0F4C-4A3B-99E6-1DF4D1116E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518" y="5393966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91" name="Picture 190">
                <a:extLst>
                  <a:ext uri="{FF2B5EF4-FFF2-40B4-BE49-F238E27FC236}">
                    <a16:creationId xmlns:a16="http://schemas.microsoft.com/office/drawing/2014/main" id="{548F0AB0-AA76-4C0A-B919-39FE42D13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0511" y="5492989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92" name="Picture 191">
                <a:extLst>
                  <a:ext uri="{FF2B5EF4-FFF2-40B4-BE49-F238E27FC236}">
                    <a16:creationId xmlns:a16="http://schemas.microsoft.com/office/drawing/2014/main" id="{174351F7-5F88-4A23-A407-B59970A9C4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5611" y="5594589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93" name="Picture 192">
                <a:extLst>
                  <a:ext uri="{FF2B5EF4-FFF2-40B4-BE49-F238E27FC236}">
                    <a16:creationId xmlns:a16="http://schemas.microsoft.com/office/drawing/2014/main" id="{C9BAE5B6-7CB9-49A2-A4FD-90ADD9A1B0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30009" y="5697302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94" name="Picture 193">
                <a:extLst>
                  <a:ext uri="{FF2B5EF4-FFF2-40B4-BE49-F238E27FC236}">
                    <a16:creationId xmlns:a16="http://schemas.microsoft.com/office/drawing/2014/main" id="{E36B7C01-01E3-4CEF-90EF-62218A1668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93906" y="5798420"/>
                <a:ext cx="336724" cy="415521"/>
              </a:xfrm>
              <a:prstGeom prst="rect">
                <a:avLst/>
              </a:prstGeom>
            </p:spPr>
          </p:pic>
        </p:grp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07CA5BA2-5E75-47D9-B6F2-5474A447A2FD}"/>
                </a:ext>
              </a:extLst>
            </p:cNvPr>
            <p:cNvGrpSpPr/>
            <p:nvPr/>
          </p:nvGrpSpPr>
          <p:grpSpPr>
            <a:xfrm>
              <a:off x="5613429" y="4991732"/>
              <a:ext cx="1317275" cy="1020799"/>
              <a:chOff x="5613355" y="5193142"/>
              <a:chExt cx="1317275" cy="1020799"/>
            </a:xfrm>
          </p:grpSpPr>
          <p:pic>
            <p:nvPicPr>
              <p:cNvPr id="181" name="Picture 180">
                <a:extLst>
                  <a:ext uri="{FF2B5EF4-FFF2-40B4-BE49-F238E27FC236}">
                    <a16:creationId xmlns:a16="http://schemas.microsoft.com/office/drawing/2014/main" id="{D9149598-2851-4267-8BEA-E4479A7F7F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3355" y="5193142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82" name="Picture 181">
                <a:extLst>
                  <a:ext uri="{FF2B5EF4-FFF2-40B4-BE49-F238E27FC236}">
                    <a16:creationId xmlns:a16="http://schemas.microsoft.com/office/drawing/2014/main" id="{1C30D12B-8BC7-49B5-AFD7-63F3F4C01F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931" y="5294943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83" name="Picture 182">
                <a:extLst>
                  <a:ext uri="{FF2B5EF4-FFF2-40B4-BE49-F238E27FC236}">
                    <a16:creationId xmlns:a16="http://schemas.microsoft.com/office/drawing/2014/main" id="{55DD5CCC-B5B7-4860-BE51-3863E43F53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518" y="5393966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84" name="Picture 183">
                <a:extLst>
                  <a:ext uri="{FF2B5EF4-FFF2-40B4-BE49-F238E27FC236}">
                    <a16:creationId xmlns:a16="http://schemas.microsoft.com/office/drawing/2014/main" id="{74E2EE25-67C6-46D6-9659-6F5551D393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0511" y="5492989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85" name="Picture 184">
                <a:extLst>
                  <a:ext uri="{FF2B5EF4-FFF2-40B4-BE49-F238E27FC236}">
                    <a16:creationId xmlns:a16="http://schemas.microsoft.com/office/drawing/2014/main" id="{A86F1751-03B1-4273-BA2D-200A91D91E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5611" y="5594589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86" name="Picture 185">
                <a:extLst>
                  <a:ext uri="{FF2B5EF4-FFF2-40B4-BE49-F238E27FC236}">
                    <a16:creationId xmlns:a16="http://schemas.microsoft.com/office/drawing/2014/main" id="{B29C9334-BC75-48DE-AC8E-745AD5FB9A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30009" y="5697302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87" name="Picture 186">
                <a:extLst>
                  <a:ext uri="{FF2B5EF4-FFF2-40B4-BE49-F238E27FC236}">
                    <a16:creationId xmlns:a16="http://schemas.microsoft.com/office/drawing/2014/main" id="{C58234D5-D490-4DD4-B65E-ABE4B1D1D6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93906" y="5798420"/>
                <a:ext cx="336724" cy="41552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12499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426B6B-94AA-4D9B-BC63-8F0BC9ED5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252A847-DE45-4FA3-A1F8-EEBEB845FF8E}"/>
              </a:ext>
            </a:extLst>
          </p:cNvPr>
          <p:cNvSpPr/>
          <p:nvPr/>
        </p:nvSpPr>
        <p:spPr>
          <a:xfrm>
            <a:off x="275304" y="272387"/>
            <a:ext cx="8593393" cy="605724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u="sng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Reasoning 1</a:t>
            </a:r>
          </a:p>
          <a:p>
            <a:pPr algn="ctr"/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Circle the cuboids that total the volume of liquid inside the container. </a:t>
            </a: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51435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defTabSz="685800">
              <a:defRPr/>
            </a:pPr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A + B + C. A has 6 cubes, B has 14 cubes and C has 20 cubes. </a:t>
            </a:r>
          </a:p>
          <a:p>
            <a:pPr defTabSz="685800">
              <a:defRPr/>
            </a:pPr>
            <a:r>
              <a:rPr lang="en-GB" sz="2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6 + 14 + 20 = 40. </a:t>
            </a:r>
          </a:p>
          <a:p>
            <a:pPr lvl="0" defTabSz="514350">
              <a:defRPr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 defTabSz="685800">
              <a:defRPr/>
            </a:pPr>
            <a:endParaRPr lang="en-GB" sz="20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b="1" u="sng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endParaRPr lang="en-GB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88900" algn="ctr"/>
            <a:endParaRPr lang="en-GB" sz="20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0704136-D393-4990-9B72-95F1DB17AD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84"/>
          <a:stretch/>
        </p:blipFill>
        <p:spPr>
          <a:xfrm>
            <a:off x="1228794" y="3556214"/>
            <a:ext cx="2458064" cy="983814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F6569E3-FEBD-4E1C-8B09-A9BD71EFE4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7"/>
          <a:stretch/>
        </p:blipFill>
        <p:spPr>
          <a:xfrm>
            <a:off x="1179956" y="2522590"/>
            <a:ext cx="2550838" cy="206144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D24DC00-C45F-4661-86DC-5A69ABB1B971}"/>
              </a:ext>
            </a:extLst>
          </p:cNvPr>
          <p:cNvGrpSpPr/>
          <p:nvPr/>
        </p:nvGrpSpPr>
        <p:grpSpPr>
          <a:xfrm>
            <a:off x="27814" y="6454317"/>
            <a:ext cx="1231337" cy="403587"/>
            <a:chOff x="27814" y="6454317"/>
            <a:chExt cx="1231337" cy="403587"/>
          </a:xfrm>
        </p:grpSpPr>
        <p:pic>
          <p:nvPicPr>
            <p:cNvPr id="10" name="Picture 9" descr="A close up of a sign&#10;&#10;Description generated with high confidence">
              <a:extLst>
                <a:ext uri="{FF2B5EF4-FFF2-40B4-BE49-F238E27FC236}">
                  <a16:creationId xmlns:a16="http://schemas.microsoft.com/office/drawing/2014/main" id="{CC228A31-4B97-4B24-A91E-F2A762AFB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39" y="6454317"/>
              <a:ext cx="1174025" cy="278902"/>
            </a:xfrm>
            <a:prstGeom prst="rect">
              <a:avLst/>
            </a:prstGeom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F39B4F1-E81D-4BFE-87A9-1526FBE2A9F8}"/>
                </a:ext>
              </a:extLst>
            </p:cNvPr>
            <p:cNvSpPr txBox="1"/>
            <p:nvPr/>
          </p:nvSpPr>
          <p:spPr>
            <a:xfrm>
              <a:off x="27814" y="6688627"/>
              <a:ext cx="1231337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en-GB" altLang="en-US" sz="500" b="1" dirty="0">
                  <a:latin typeface="Century Gothic" panose="020B0502020202020204" pitchFamily="34" charset="0"/>
                </a:rPr>
                <a:t>© Classroom Secrets Limited 2018</a:t>
              </a:r>
            </a:p>
          </p:txBody>
        </p:sp>
      </p:grp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31E49896-0091-4260-AA63-36519327261E}"/>
              </a:ext>
            </a:extLst>
          </p:cNvPr>
          <p:cNvGraphicFramePr>
            <a:graphicFrameLocks noGrp="1"/>
          </p:cNvGraphicFramePr>
          <p:nvPr/>
        </p:nvGraphicFramePr>
        <p:xfrm>
          <a:off x="2204884" y="2590138"/>
          <a:ext cx="500981" cy="21860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81">
                  <a:extLst>
                    <a:ext uri="{9D8B030D-6E8A-4147-A177-3AD203B41FA5}">
                      <a16:colId xmlns:a16="http://schemas.microsoft.com/office/drawing/2014/main" val="884250553"/>
                    </a:ext>
                  </a:extLst>
                </a:gridCol>
              </a:tblGrid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5634478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1609447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4700700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045147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3047952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5966085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96035423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6058933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5420411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28548ACE-3115-48C8-A143-EC771F18E08B}"/>
              </a:ext>
            </a:extLst>
          </p:cNvPr>
          <p:cNvGraphicFramePr>
            <a:graphicFrameLocks noGrp="1"/>
          </p:cNvGraphicFramePr>
          <p:nvPr/>
        </p:nvGraphicFramePr>
        <p:xfrm>
          <a:off x="2754703" y="2213602"/>
          <a:ext cx="500981" cy="26794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981">
                  <a:extLst>
                    <a:ext uri="{9D8B030D-6E8A-4147-A177-3AD203B41FA5}">
                      <a16:colId xmlns:a16="http://schemas.microsoft.com/office/drawing/2014/main" val="884250553"/>
                    </a:ext>
                  </a:extLst>
                </a:gridCol>
              </a:tblGrid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0082136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Century Gothic" panose="020B0502020202020204" pitchFamily="34" charset="0"/>
                        </a:rPr>
                        <a:t>80ml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1096618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96160989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1609447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4700700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045147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3047952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5966085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1600" b="1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96035423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6058933"/>
                  </a:ext>
                </a:extLst>
              </a:tr>
              <a:tr h="242899"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5420411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293998C4-607C-472D-8C09-2C7D4E4A4AB6}"/>
              </a:ext>
            </a:extLst>
          </p:cNvPr>
          <p:cNvGraphicFramePr>
            <a:graphicFrameLocks noGrp="1"/>
          </p:cNvGraphicFramePr>
          <p:nvPr/>
        </p:nvGraphicFramePr>
        <p:xfrm>
          <a:off x="3648294" y="1076601"/>
          <a:ext cx="1850216" cy="33110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0216">
                  <a:extLst>
                    <a:ext uri="{9D8B030D-6E8A-4147-A177-3AD203B41FA5}">
                      <a16:colId xmlns:a16="http://schemas.microsoft.com/office/drawing/2014/main" val="1718498513"/>
                    </a:ext>
                  </a:extLst>
                </a:gridCol>
              </a:tblGrid>
              <a:tr h="1086575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sz="2400" b="1" dirty="0">
                          <a:latin typeface="Century Gothic" panose="020B0502020202020204" pitchFamily="34" charset="0"/>
                        </a:rPr>
                        <a:t>A.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9836171"/>
                  </a:ext>
                </a:extLst>
              </a:tr>
              <a:tr h="2224483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sz="2400" b="1" dirty="0">
                          <a:latin typeface="Century Gothic" panose="020B0502020202020204" pitchFamily="34" charset="0"/>
                        </a:rPr>
                        <a:t>B.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6004209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B9A2E68C-984D-4AA8-BD25-5D0D0A05EDC5}"/>
              </a:ext>
            </a:extLst>
          </p:cNvPr>
          <p:cNvGraphicFramePr>
            <a:graphicFrameLocks noGrp="1"/>
          </p:cNvGraphicFramePr>
          <p:nvPr/>
        </p:nvGraphicFramePr>
        <p:xfrm>
          <a:off x="5608471" y="1076601"/>
          <a:ext cx="2512715" cy="33110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2715">
                  <a:extLst>
                    <a:ext uri="{9D8B030D-6E8A-4147-A177-3AD203B41FA5}">
                      <a16:colId xmlns:a16="http://schemas.microsoft.com/office/drawing/2014/main" val="1718498513"/>
                    </a:ext>
                  </a:extLst>
                </a:gridCol>
              </a:tblGrid>
              <a:tr h="1086575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sz="2400" b="1" dirty="0">
                          <a:latin typeface="Century Gothic" panose="020B0502020202020204" pitchFamily="34" charset="0"/>
                        </a:rPr>
                        <a:t>C.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9836171"/>
                  </a:ext>
                </a:extLst>
              </a:tr>
              <a:tr h="2224483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sz="2400" b="1" dirty="0">
                          <a:latin typeface="Century Gothic" panose="020B0502020202020204" pitchFamily="34" charset="0"/>
                        </a:rPr>
                        <a:t>D.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6004209"/>
                  </a:ext>
                </a:extLst>
              </a:tr>
            </a:tbl>
          </a:graphicData>
        </a:graphic>
      </p:graphicFrame>
      <p:grpSp>
        <p:nvGrpSpPr>
          <p:cNvPr id="63" name="Group 62">
            <a:extLst>
              <a:ext uri="{FF2B5EF4-FFF2-40B4-BE49-F238E27FC236}">
                <a16:creationId xmlns:a16="http://schemas.microsoft.com/office/drawing/2014/main" id="{2CCCADF8-4D04-41FF-ACAB-E16E072BDDCA}"/>
              </a:ext>
            </a:extLst>
          </p:cNvPr>
          <p:cNvGrpSpPr/>
          <p:nvPr/>
        </p:nvGrpSpPr>
        <p:grpSpPr>
          <a:xfrm>
            <a:off x="4918786" y="1382511"/>
            <a:ext cx="1266300" cy="1408474"/>
            <a:chOff x="4993353" y="1974641"/>
            <a:chExt cx="668710" cy="743791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26015676-CED0-449C-82FB-40632EF47C1C}"/>
                </a:ext>
              </a:extLst>
            </p:cNvPr>
            <p:cNvGrpSpPr/>
            <p:nvPr/>
          </p:nvGrpSpPr>
          <p:grpSpPr>
            <a:xfrm>
              <a:off x="4993530" y="2158012"/>
              <a:ext cx="668533" cy="560420"/>
              <a:chOff x="4993530" y="2158012"/>
              <a:chExt cx="668533" cy="560420"/>
            </a:xfrm>
          </p:grpSpPr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5FAC3C0E-34FC-423E-9072-3C99FADF15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93530" y="215801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416D5AB1-E5C0-4974-86A9-E0F2617190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58844" y="2250608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23B1DA1F-6C6C-46B4-8706-D5C74F4C96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4119" y="2343231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44016299-73E7-426D-B5A3-A69AA367ECB3}"/>
                </a:ext>
              </a:extLst>
            </p:cNvPr>
            <p:cNvGrpSpPr/>
            <p:nvPr/>
          </p:nvGrpSpPr>
          <p:grpSpPr>
            <a:xfrm>
              <a:off x="4993353" y="1974641"/>
              <a:ext cx="668533" cy="560420"/>
              <a:chOff x="4993530" y="2158012"/>
              <a:chExt cx="668533" cy="560420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96E136FC-8149-4D0A-B80C-8F509A10BA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93530" y="2158012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4EF01410-DE22-418A-B3ED-695722FB81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58844" y="2250608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E09DA305-E05C-4C61-A62B-9D08F7A117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4119" y="2343231"/>
                <a:ext cx="337944" cy="375201"/>
              </a:xfrm>
              <a:prstGeom prst="rect">
                <a:avLst/>
              </a:prstGeom>
            </p:spPr>
          </p:pic>
        </p:grp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1DA6748B-079D-439C-ACBF-F43D25C68568}"/>
              </a:ext>
            </a:extLst>
          </p:cNvPr>
          <p:cNvGrpSpPr/>
          <p:nvPr/>
        </p:nvGrpSpPr>
        <p:grpSpPr>
          <a:xfrm rot="2682857">
            <a:off x="6794386" y="3510298"/>
            <a:ext cx="1802404" cy="1676648"/>
            <a:chOff x="779938" y="4874127"/>
            <a:chExt cx="986487" cy="917658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BD2E58C1-5B79-4775-964A-9BE1E7E6E876}"/>
                </a:ext>
              </a:extLst>
            </p:cNvPr>
            <p:cNvGrpSpPr/>
            <p:nvPr/>
          </p:nvGrpSpPr>
          <p:grpSpPr>
            <a:xfrm>
              <a:off x="779938" y="5054039"/>
              <a:ext cx="984616" cy="737746"/>
              <a:chOff x="779938" y="5054039"/>
              <a:chExt cx="984616" cy="737746"/>
            </a:xfrm>
          </p:grpSpPr>
          <p:pic>
            <p:nvPicPr>
              <p:cNvPr id="123" name="Picture 122">
                <a:extLst>
                  <a:ext uri="{FF2B5EF4-FFF2-40B4-BE49-F238E27FC236}">
                    <a16:creationId xmlns:a16="http://schemas.microsoft.com/office/drawing/2014/main" id="{AAA8FA69-352F-4370-888F-86EE88989D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938" y="5054039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24" name="Picture 123">
                <a:extLst>
                  <a:ext uri="{FF2B5EF4-FFF2-40B4-BE49-F238E27FC236}">
                    <a16:creationId xmlns:a16="http://schemas.microsoft.com/office/drawing/2014/main" id="{F90ECF39-B931-4EBC-8C6C-056B43996A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1859" y="5144797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25" name="Picture 124">
                <a:extLst>
                  <a:ext uri="{FF2B5EF4-FFF2-40B4-BE49-F238E27FC236}">
                    <a16:creationId xmlns:a16="http://schemas.microsoft.com/office/drawing/2014/main" id="{4FBAE740-3B47-4A04-9B53-81E3A006A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4366" y="5233474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26" name="Picture 125">
                <a:extLst>
                  <a:ext uri="{FF2B5EF4-FFF2-40B4-BE49-F238E27FC236}">
                    <a16:creationId xmlns:a16="http://schemas.microsoft.com/office/drawing/2014/main" id="{83A7FF53-EF91-4BDE-8F80-712B196564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6166" y="5325263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27" name="Picture 126">
                <a:extLst>
                  <a:ext uri="{FF2B5EF4-FFF2-40B4-BE49-F238E27FC236}">
                    <a16:creationId xmlns:a16="http://schemas.microsoft.com/office/drawing/2014/main" id="{37F38C75-5D16-4703-8832-DEE4274AF2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26610" y="5416584"/>
                <a:ext cx="337944" cy="375201"/>
              </a:xfrm>
              <a:prstGeom prst="rect">
                <a:avLst/>
              </a:prstGeom>
            </p:spPr>
          </p:pic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C0189937-50E0-484F-8BD1-F30663869F3D}"/>
                </a:ext>
              </a:extLst>
            </p:cNvPr>
            <p:cNvGrpSpPr/>
            <p:nvPr/>
          </p:nvGrpSpPr>
          <p:grpSpPr>
            <a:xfrm>
              <a:off x="781809" y="4874127"/>
              <a:ext cx="984616" cy="737746"/>
              <a:chOff x="779938" y="5054039"/>
              <a:chExt cx="984616" cy="737746"/>
            </a:xfrm>
          </p:grpSpPr>
          <p:pic>
            <p:nvPicPr>
              <p:cNvPr id="118" name="Picture 117">
                <a:extLst>
                  <a:ext uri="{FF2B5EF4-FFF2-40B4-BE49-F238E27FC236}">
                    <a16:creationId xmlns:a16="http://schemas.microsoft.com/office/drawing/2014/main" id="{2841DC3B-A214-4859-AC36-75E7579F96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938" y="5054039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19" name="Picture 118">
                <a:extLst>
                  <a:ext uri="{FF2B5EF4-FFF2-40B4-BE49-F238E27FC236}">
                    <a16:creationId xmlns:a16="http://schemas.microsoft.com/office/drawing/2014/main" id="{44CED2CE-405C-482E-8083-CF582E1AC5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1859" y="5144797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20" name="Picture 119">
                <a:extLst>
                  <a:ext uri="{FF2B5EF4-FFF2-40B4-BE49-F238E27FC236}">
                    <a16:creationId xmlns:a16="http://schemas.microsoft.com/office/drawing/2014/main" id="{467B5195-4869-4E0A-ABDC-A81B08F9D3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4366" y="5233474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21" name="Picture 120">
                <a:extLst>
                  <a:ext uri="{FF2B5EF4-FFF2-40B4-BE49-F238E27FC236}">
                    <a16:creationId xmlns:a16="http://schemas.microsoft.com/office/drawing/2014/main" id="{DABB07A0-EB1A-4BD1-8CEC-88A2A34925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6166" y="5325263"/>
                <a:ext cx="337944" cy="375201"/>
              </a:xfrm>
              <a:prstGeom prst="rect">
                <a:avLst/>
              </a:prstGeom>
            </p:spPr>
          </p:pic>
          <p:pic>
            <p:nvPicPr>
              <p:cNvPr id="122" name="Picture 121">
                <a:extLst>
                  <a:ext uri="{FF2B5EF4-FFF2-40B4-BE49-F238E27FC236}">
                    <a16:creationId xmlns:a16="http://schemas.microsoft.com/office/drawing/2014/main" id="{9D7507D5-7D7E-4AC3-847A-E67CD035CD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26610" y="5416584"/>
                <a:ext cx="337944" cy="375201"/>
              </a:xfrm>
              <a:prstGeom prst="rect">
                <a:avLst/>
              </a:prstGeom>
            </p:spPr>
          </p:pic>
        </p:grp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1DC70F4-29FF-4D39-9A5A-31AEC7F242BF}"/>
              </a:ext>
            </a:extLst>
          </p:cNvPr>
          <p:cNvGrpSpPr/>
          <p:nvPr/>
        </p:nvGrpSpPr>
        <p:grpSpPr>
          <a:xfrm rot="5400000">
            <a:off x="4407061" y="2972683"/>
            <a:ext cx="2203360" cy="2044228"/>
            <a:chOff x="5613355" y="4991732"/>
            <a:chExt cx="1317349" cy="1222209"/>
          </a:xfrm>
        </p:grpSpPr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FCCB79C9-3CD1-448A-8CD1-751990C7384E}"/>
                </a:ext>
              </a:extLst>
            </p:cNvPr>
            <p:cNvGrpSpPr/>
            <p:nvPr/>
          </p:nvGrpSpPr>
          <p:grpSpPr>
            <a:xfrm>
              <a:off x="5613355" y="5193142"/>
              <a:ext cx="1317275" cy="1020799"/>
              <a:chOff x="5613355" y="5193142"/>
              <a:chExt cx="1317275" cy="1020799"/>
            </a:xfrm>
          </p:grpSpPr>
          <p:pic>
            <p:nvPicPr>
              <p:cNvPr id="138" name="Picture 137">
                <a:extLst>
                  <a:ext uri="{FF2B5EF4-FFF2-40B4-BE49-F238E27FC236}">
                    <a16:creationId xmlns:a16="http://schemas.microsoft.com/office/drawing/2014/main" id="{3F96DFA5-C06A-43DB-A392-E28FDBC011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3355" y="5193142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39" name="Picture 138">
                <a:extLst>
                  <a:ext uri="{FF2B5EF4-FFF2-40B4-BE49-F238E27FC236}">
                    <a16:creationId xmlns:a16="http://schemas.microsoft.com/office/drawing/2014/main" id="{FFCD7FBF-12CD-4F24-9B30-41A1CE690E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931" y="5294943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40" name="Picture 139">
                <a:extLst>
                  <a:ext uri="{FF2B5EF4-FFF2-40B4-BE49-F238E27FC236}">
                    <a16:creationId xmlns:a16="http://schemas.microsoft.com/office/drawing/2014/main" id="{FA2A3BF1-76BF-4832-A1C1-95E74A8155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518" y="5393966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41" name="Picture 140">
                <a:extLst>
                  <a:ext uri="{FF2B5EF4-FFF2-40B4-BE49-F238E27FC236}">
                    <a16:creationId xmlns:a16="http://schemas.microsoft.com/office/drawing/2014/main" id="{C38BB077-A65C-4BAD-908A-E0E09A363C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0511" y="5492989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42" name="Picture 141">
                <a:extLst>
                  <a:ext uri="{FF2B5EF4-FFF2-40B4-BE49-F238E27FC236}">
                    <a16:creationId xmlns:a16="http://schemas.microsoft.com/office/drawing/2014/main" id="{D1922047-E49A-45AF-87D3-6A322C47F4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5611" y="5594589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43" name="Picture 142">
                <a:extLst>
                  <a:ext uri="{FF2B5EF4-FFF2-40B4-BE49-F238E27FC236}">
                    <a16:creationId xmlns:a16="http://schemas.microsoft.com/office/drawing/2014/main" id="{A45E7EF5-ADBA-4F13-A89E-96FA299E9F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30009" y="5697302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44" name="Picture 143">
                <a:extLst>
                  <a:ext uri="{FF2B5EF4-FFF2-40B4-BE49-F238E27FC236}">
                    <a16:creationId xmlns:a16="http://schemas.microsoft.com/office/drawing/2014/main" id="{C27908D6-9A7A-454E-905B-DA50B096E8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93906" y="5798420"/>
                <a:ext cx="336724" cy="415521"/>
              </a:xfrm>
              <a:prstGeom prst="rect">
                <a:avLst/>
              </a:prstGeom>
            </p:spPr>
          </p:pic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8F5E53BD-52F2-4706-AB00-DA5E94FB56E9}"/>
                </a:ext>
              </a:extLst>
            </p:cNvPr>
            <p:cNvGrpSpPr/>
            <p:nvPr/>
          </p:nvGrpSpPr>
          <p:grpSpPr>
            <a:xfrm>
              <a:off x="5613429" y="4991732"/>
              <a:ext cx="1317275" cy="1020799"/>
              <a:chOff x="5613355" y="5193142"/>
              <a:chExt cx="1317275" cy="1020799"/>
            </a:xfrm>
          </p:grpSpPr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B3B8966D-079B-4676-9A9F-42814AAE97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3355" y="5193142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C5B3FEC3-4CB6-4FBD-BFBE-71881EEF4B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931" y="5294943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33" name="Picture 132">
                <a:extLst>
                  <a:ext uri="{FF2B5EF4-FFF2-40B4-BE49-F238E27FC236}">
                    <a16:creationId xmlns:a16="http://schemas.microsoft.com/office/drawing/2014/main" id="{7F528971-7814-4A12-A597-8649134878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518" y="5393966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363D830F-0CBC-485F-9030-2F96712D9F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0511" y="5492989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3D1F99D7-461E-4073-BE60-A0C35C906A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5611" y="5594589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36" name="Picture 135">
                <a:extLst>
                  <a:ext uri="{FF2B5EF4-FFF2-40B4-BE49-F238E27FC236}">
                    <a16:creationId xmlns:a16="http://schemas.microsoft.com/office/drawing/2014/main" id="{B9AB9B20-A815-48FF-8539-72DA3DBDDA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30009" y="5697302"/>
                <a:ext cx="336724" cy="415521"/>
              </a:xfrm>
              <a:prstGeom prst="rect">
                <a:avLst/>
              </a:prstGeom>
            </p:spPr>
          </p:pic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64149812-DA6A-4854-B425-E95E394434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93906" y="5798420"/>
                <a:ext cx="336724" cy="415521"/>
              </a:xfrm>
              <a:prstGeom prst="rect">
                <a:avLst/>
              </a:prstGeom>
            </p:spPr>
          </p:pic>
        </p:grp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932C5E48-729A-471E-B1DB-F644E093FA02}"/>
              </a:ext>
            </a:extLst>
          </p:cNvPr>
          <p:cNvGrpSpPr/>
          <p:nvPr/>
        </p:nvGrpSpPr>
        <p:grpSpPr>
          <a:xfrm rot="3549137">
            <a:off x="6953656" y="1394395"/>
            <a:ext cx="1711678" cy="1499094"/>
            <a:chOff x="9552633" y="4160151"/>
            <a:chExt cx="1164029" cy="1019461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92AC865F-9C08-451F-AA38-D772AED5E354}"/>
                </a:ext>
              </a:extLst>
            </p:cNvPr>
            <p:cNvGrpSpPr/>
            <p:nvPr/>
          </p:nvGrpSpPr>
          <p:grpSpPr>
            <a:xfrm>
              <a:off x="9552633" y="4344297"/>
              <a:ext cx="1161645" cy="835315"/>
              <a:chOff x="9552633" y="4344297"/>
              <a:chExt cx="1161645" cy="835315"/>
            </a:xfrm>
          </p:grpSpPr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08EC37CB-4A1C-44E1-A900-B8141E855A3F}"/>
                  </a:ext>
                </a:extLst>
              </p:cNvPr>
              <p:cNvGrpSpPr/>
              <p:nvPr/>
            </p:nvGrpSpPr>
            <p:grpSpPr>
              <a:xfrm>
                <a:off x="9715997" y="4344297"/>
                <a:ext cx="998281" cy="743406"/>
                <a:chOff x="9715997" y="4347472"/>
                <a:chExt cx="998281" cy="743406"/>
              </a:xfrm>
            </p:grpSpPr>
            <p:pic>
              <p:nvPicPr>
                <p:cNvPr id="151" name="Picture 150">
                  <a:extLst>
                    <a:ext uri="{FF2B5EF4-FFF2-40B4-BE49-F238E27FC236}">
                      <a16:creationId xmlns:a16="http://schemas.microsoft.com/office/drawing/2014/main" id="{14A66F50-67D1-4728-8DCF-F81E1B22D8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15997" y="434747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2" name="Picture 151">
                  <a:extLst>
                    <a:ext uri="{FF2B5EF4-FFF2-40B4-BE49-F238E27FC236}">
                      <a16:creationId xmlns:a16="http://schemas.microsoft.com/office/drawing/2014/main" id="{5E5D3635-6619-4AFF-8B93-0FB1546BA32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824" y="443899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3" name="Picture 152">
                  <a:extLst>
                    <a:ext uri="{FF2B5EF4-FFF2-40B4-BE49-F238E27FC236}">
                      <a16:creationId xmlns:a16="http://schemas.microsoft.com/office/drawing/2014/main" id="{A29087D8-2E87-4AF1-A232-238459099E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44932" y="452924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4" name="Picture 153">
                  <a:extLst>
                    <a:ext uri="{FF2B5EF4-FFF2-40B4-BE49-F238E27FC236}">
                      <a16:creationId xmlns:a16="http://schemas.microsoft.com/office/drawing/2014/main" id="{A5E304A5-ACC7-4021-9744-29E2AA7E91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0759" y="462345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5" name="Picture 154">
                  <a:extLst>
                    <a:ext uri="{FF2B5EF4-FFF2-40B4-BE49-F238E27FC236}">
                      <a16:creationId xmlns:a16="http://schemas.microsoft.com/office/drawing/2014/main" id="{8C664A8A-C8E2-41BE-BB11-61F981E238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76274" y="4715612"/>
                  <a:ext cx="338004" cy="375266"/>
                </a:xfrm>
                <a:prstGeom prst="rect">
                  <a:avLst/>
                </a:prstGeom>
              </p:spPr>
            </p:pic>
          </p:grpSp>
          <p:grpSp>
            <p:nvGrpSpPr>
              <p:cNvPr id="145" name="Group 144">
                <a:extLst>
                  <a:ext uri="{FF2B5EF4-FFF2-40B4-BE49-F238E27FC236}">
                    <a16:creationId xmlns:a16="http://schemas.microsoft.com/office/drawing/2014/main" id="{287BC096-B0A2-470C-8F86-8C7C96FF44AC}"/>
                  </a:ext>
                </a:extLst>
              </p:cNvPr>
              <p:cNvGrpSpPr/>
              <p:nvPr/>
            </p:nvGrpSpPr>
            <p:grpSpPr>
              <a:xfrm>
                <a:off x="9552633" y="4436206"/>
                <a:ext cx="998281" cy="743406"/>
                <a:chOff x="9715997" y="4347472"/>
                <a:chExt cx="998281" cy="743406"/>
              </a:xfrm>
            </p:grpSpPr>
            <p:pic>
              <p:nvPicPr>
                <p:cNvPr id="146" name="Picture 145">
                  <a:extLst>
                    <a:ext uri="{FF2B5EF4-FFF2-40B4-BE49-F238E27FC236}">
                      <a16:creationId xmlns:a16="http://schemas.microsoft.com/office/drawing/2014/main" id="{C79554E1-BFC7-4B97-A865-FDF19211C6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15997" y="434747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47" name="Picture 146">
                  <a:extLst>
                    <a:ext uri="{FF2B5EF4-FFF2-40B4-BE49-F238E27FC236}">
                      <a16:creationId xmlns:a16="http://schemas.microsoft.com/office/drawing/2014/main" id="{CFD9BBBE-639D-472A-839F-FD44DA749B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824" y="443899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48" name="Picture 147">
                  <a:extLst>
                    <a:ext uri="{FF2B5EF4-FFF2-40B4-BE49-F238E27FC236}">
                      <a16:creationId xmlns:a16="http://schemas.microsoft.com/office/drawing/2014/main" id="{FFBE0A1D-5ADD-499E-8A02-385D496715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44932" y="452924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49" name="Picture 148">
                  <a:extLst>
                    <a:ext uri="{FF2B5EF4-FFF2-40B4-BE49-F238E27FC236}">
                      <a16:creationId xmlns:a16="http://schemas.microsoft.com/office/drawing/2014/main" id="{FB6F5878-1AD7-4CDC-BF13-BAD60E3689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0759" y="462345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50" name="Picture 149">
                  <a:extLst>
                    <a:ext uri="{FF2B5EF4-FFF2-40B4-BE49-F238E27FC236}">
                      <a16:creationId xmlns:a16="http://schemas.microsoft.com/office/drawing/2014/main" id="{A8390270-8C66-48F5-8DB9-550E9137C0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76274" y="4715612"/>
                  <a:ext cx="338004" cy="37526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645CEDB0-E9DA-47EA-B312-2E7EE4DC6EBC}"/>
                </a:ext>
              </a:extLst>
            </p:cNvPr>
            <p:cNvGrpSpPr/>
            <p:nvPr/>
          </p:nvGrpSpPr>
          <p:grpSpPr>
            <a:xfrm>
              <a:off x="9555017" y="4160151"/>
              <a:ext cx="1161645" cy="835315"/>
              <a:chOff x="9552633" y="4344297"/>
              <a:chExt cx="1161645" cy="835315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644119D4-A720-4B83-AB8F-07FB709CE775}"/>
                  </a:ext>
                </a:extLst>
              </p:cNvPr>
              <p:cNvGrpSpPr/>
              <p:nvPr/>
            </p:nvGrpSpPr>
            <p:grpSpPr>
              <a:xfrm>
                <a:off x="9715997" y="4344297"/>
                <a:ext cx="998281" cy="743406"/>
                <a:chOff x="9715997" y="4347472"/>
                <a:chExt cx="998281" cy="743406"/>
              </a:xfrm>
            </p:grpSpPr>
            <p:pic>
              <p:nvPicPr>
                <p:cNvPr id="109" name="Picture 108">
                  <a:extLst>
                    <a:ext uri="{FF2B5EF4-FFF2-40B4-BE49-F238E27FC236}">
                      <a16:creationId xmlns:a16="http://schemas.microsoft.com/office/drawing/2014/main" id="{3888CE33-4CB8-43EC-9573-64421E543F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15997" y="434747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10" name="Picture 109">
                  <a:extLst>
                    <a:ext uri="{FF2B5EF4-FFF2-40B4-BE49-F238E27FC236}">
                      <a16:creationId xmlns:a16="http://schemas.microsoft.com/office/drawing/2014/main" id="{A8489DB7-648F-4785-879C-68250528ED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824" y="443899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11" name="Picture 110">
                  <a:extLst>
                    <a:ext uri="{FF2B5EF4-FFF2-40B4-BE49-F238E27FC236}">
                      <a16:creationId xmlns:a16="http://schemas.microsoft.com/office/drawing/2014/main" id="{D895ACF1-1E24-4306-9C57-3CD139C6C8B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44932" y="452924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12" name="Picture 111">
                  <a:extLst>
                    <a:ext uri="{FF2B5EF4-FFF2-40B4-BE49-F238E27FC236}">
                      <a16:creationId xmlns:a16="http://schemas.microsoft.com/office/drawing/2014/main" id="{198D507D-A248-4D69-9748-94BC8676DE9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0759" y="462345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13" name="Picture 112">
                  <a:extLst>
                    <a:ext uri="{FF2B5EF4-FFF2-40B4-BE49-F238E27FC236}">
                      <a16:creationId xmlns:a16="http://schemas.microsoft.com/office/drawing/2014/main" id="{2BBD8591-7957-4841-8B4B-7C787F5391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76274" y="4715612"/>
                  <a:ext cx="338004" cy="375266"/>
                </a:xfrm>
                <a:prstGeom prst="rect">
                  <a:avLst/>
                </a:prstGeom>
              </p:spPr>
            </p:pic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9FCB1EF1-1AFE-44B7-BD7C-04F1F3348C1F}"/>
                  </a:ext>
                </a:extLst>
              </p:cNvPr>
              <p:cNvGrpSpPr/>
              <p:nvPr/>
            </p:nvGrpSpPr>
            <p:grpSpPr>
              <a:xfrm>
                <a:off x="9552633" y="4436206"/>
                <a:ext cx="998281" cy="743406"/>
                <a:chOff x="9715997" y="4347472"/>
                <a:chExt cx="998281" cy="743406"/>
              </a:xfrm>
            </p:grpSpPr>
            <p:pic>
              <p:nvPicPr>
                <p:cNvPr id="104" name="Picture 103">
                  <a:extLst>
                    <a:ext uri="{FF2B5EF4-FFF2-40B4-BE49-F238E27FC236}">
                      <a16:creationId xmlns:a16="http://schemas.microsoft.com/office/drawing/2014/main" id="{22E5C2B3-2EFF-4FB7-A032-B8F199D813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15997" y="434747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05" name="Picture 104">
                  <a:extLst>
                    <a:ext uri="{FF2B5EF4-FFF2-40B4-BE49-F238E27FC236}">
                      <a16:creationId xmlns:a16="http://schemas.microsoft.com/office/drawing/2014/main" id="{92CCCC45-F072-4F79-972C-9D15C63D93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824" y="4438993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06" name="Picture 105">
                  <a:extLst>
                    <a:ext uri="{FF2B5EF4-FFF2-40B4-BE49-F238E27FC236}">
                      <a16:creationId xmlns:a16="http://schemas.microsoft.com/office/drawing/2014/main" id="{E9491ABD-5C68-40FC-8E7F-12C6BA8B69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44932" y="4529242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07" name="Picture 106">
                  <a:extLst>
                    <a:ext uri="{FF2B5EF4-FFF2-40B4-BE49-F238E27FC236}">
                      <a16:creationId xmlns:a16="http://schemas.microsoft.com/office/drawing/2014/main" id="{CD5F2967-B7E1-4954-98A9-D28D1BB40B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0759" y="4623451"/>
                  <a:ext cx="338004" cy="375266"/>
                </a:xfrm>
                <a:prstGeom prst="rect">
                  <a:avLst/>
                </a:prstGeom>
              </p:spPr>
            </p:pic>
            <p:pic>
              <p:nvPicPr>
                <p:cNvPr id="108" name="Picture 107">
                  <a:extLst>
                    <a:ext uri="{FF2B5EF4-FFF2-40B4-BE49-F238E27FC236}">
                      <a16:creationId xmlns:a16="http://schemas.microsoft.com/office/drawing/2014/main" id="{7B07A184-E650-42EC-A2FF-84666FF146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76274" y="4715612"/>
                  <a:ext cx="338004" cy="375266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4029115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E5A8C96-9FAC-450F-85D8-BD5AFFE8F614}"/>
</file>

<file path=customXml/itemProps2.xml><?xml version="1.0" encoding="utf-8"?>
<ds:datastoreItem xmlns:ds="http://schemas.openxmlformats.org/officeDocument/2006/customXml" ds:itemID="{DF772AB2-9338-4AA3-9D9B-027B42B6F378}"/>
</file>

<file path=customXml/itemProps3.xml><?xml version="1.0" encoding="utf-8"?>
<ds:datastoreItem xmlns:ds="http://schemas.openxmlformats.org/officeDocument/2006/customXml" ds:itemID="{F42D6E2F-0084-480E-A587-C41660027D2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9832</TotalTime>
  <Words>978</Words>
  <Application>Microsoft Office PowerPoint</Application>
  <PresentationFormat>On-screen Show (4:3)</PresentationFormat>
  <Paragraphs>362</Paragraphs>
  <Slides>21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Arial</vt:lpstr>
      <vt:lpstr>Calibri</vt:lpstr>
      <vt:lpstr>Calibri Light</vt:lpstr>
      <vt:lpstr>Century Gothic</vt:lpstr>
      <vt:lpstr>MS Mincho</vt:lpstr>
      <vt:lpstr>Sassoon Infant Rg</vt:lpstr>
      <vt:lpstr>Symbol</vt:lpstr>
      <vt:lpstr>Times New Roman</vt:lpstr>
      <vt:lpstr>Twinkl</vt:lpstr>
      <vt:lpstr>Twinkl SemiBold</vt:lpstr>
      <vt:lpstr>Wingdings</vt:lpstr>
      <vt:lpstr>Office Theme</vt:lpstr>
      <vt:lpstr>PowerPoint Presentation</vt:lpstr>
      <vt:lpstr>PowerPoint Presentation</vt:lpstr>
      <vt:lpstr>PowerPoint Presentation</vt:lpstr>
      <vt:lpstr>Units of Volume</vt:lpstr>
      <vt:lpstr>Talk About 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170</cp:revision>
  <dcterms:created xsi:type="dcterms:W3CDTF">2018-09-13T11:08:58Z</dcterms:created>
  <dcterms:modified xsi:type="dcterms:W3CDTF">2021-02-05T14:46:51Z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