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</p:sldMasterIdLst>
  <p:notesMasterIdLst>
    <p:notesMasterId r:id="rId14"/>
  </p:notesMasterIdLst>
  <p:sldIdLst>
    <p:sldId id="271" r:id="rId5"/>
    <p:sldId id="268" r:id="rId6"/>
    <p:sldId id="269" r:id="rId7"/>
    <p:sldId id="272" r:id="rId8"/>
    <p:sldId id="267" r:id="rId9"/>
    <p:sldId id="258" r:id="rId10"/>
    <p:sldId id="274" r:id="rId11"/>
    <p:sldId id="280" r:id="rId12"/>
    <p:sldId id="275" r:id="rId1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3D5EA-30AE-4348-8EC7-B079F68798C4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9A414-24C6-4CDB-B3C5-FEBE53FB4A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851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2D0CAD-44FE-43D0-B462-CF601F8A200C}" type="slidenum">
              <a:rPr lang="en-GB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8170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922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735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27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949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289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792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6059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6697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225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12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7697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9990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047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346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75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2924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6251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424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4598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9302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121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24833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2537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7345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2540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2837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864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9843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566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9215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0646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580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54905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5101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1555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571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3623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937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767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81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929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481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0384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93900-2844-4286-909A-DD118C60A09D}" type="datetimeFigureOut">
              <a:rPr lang="en-GB" smtClean="0"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89F6-1966-43B8-94EC-D7DC4F82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77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0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71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DA5D3-10C0-43BD-B83F-CB9E286694A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22/04/2020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4C193-D083-44A0-B2B1-6ED988267D3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62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jpeg"/><Relationship Id="rId7" Type="http://schemas.openxmlformats.org/officeDocument/2006/relationships/hyperlink" Target="http://www.google.co.uk/imgres?imgurl=http://www.inthenews.co.uk/photo/17-year-old-boy-killed-outside-cinema-in-east-london-named-as-olukorede-fajinmi-$7053779$300.jpg&amp;imgrefurl=http://www.inthenews.co.uk/news/teenager-killed-outside-beckton-cinema-stabbed-through-heart--$1361771.htm&amp;usg=__JT95G_FTO0oAQyjR6Alezkoq3T4=&amp;h=300&amp;w=300&amp;sz=74&amp;hl=en&amp;start=11&amp;zoom=1&amp;itbs=1&amp;tbnid=6fKsiMU5Ys_jjM:&amp;tbnh=116&amp;tbnw=116&amp;prev=/images?q=17+year+old&amp;hl=en&amp;gbv=2&amp;tbs=isch:1&amp;ei=1r9_TZ2JPNKwhAeZqN2yBw" TargetMode="External"/><Relationship Id="rId12" Type="http://schemas.openxmlformats.org/officeDocument/2006/relationships/image" Target="../media/image12.jpeg"/><Relationship Id="rId2" Type="http://schemas.openxmlformats.org/officeDocument/2006/relationships/hyperlink" Target="http://www.google.co.uk/imgres?imgurl=http://img.dailymail.co.uk/i/pix/2007/04_03/mermaidDM0305_468x304.jpg&amp;imgrefurl=http://www.dailymail.co.uk/news/article-452505/The-year-old-little-mermaid-swimming-Guinness-Book-Records.html&amp;usg=__tXtI4VIFw2b9D9aAZVtTxd6T7lM=&amp;h=304&amp;w=468&amp;sz=41&amp;hl=en&amp;start=4&amp;zoom=1&amp;itbs=1&amp;tbnid=mkNqWVfLp8cBFM:&amp;tbnh=83&amp;tbnw=128&amp;prev=/images?q=2+year+old&amp;hl=en&amp;gbv=2&amp;ndsp=20&amp;tbs=isch:1&amp;ei=_b5_TYn2EMyAhQfo1emhBw" TargetMode="Externa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9.jpeg"/><Relationship Id="rId11" Type="http://schemas.openxmlformats.org/officeDocument/2006/relationships/hyperlink" Target="http://www.google.co.uk/imgres?imgurl=http://blog.oregonlive.com/breakingnews/2007/12/Jasmine%20Nguyen.doc.jpg&amp;imgrefurl=http://blog.oregonlive.com/breakingnews/2007/12/police_still_seeing_jasmine_ng.html&amp;usg=__MOP5l5TRKVdFz1nZFPzds5iSPyc=&amp;h=375&amp;w=375&amp;sz=25&amp;hl=en&amp;start=17&amp;zoom=1&amp;itbs=1&amp;tbnid=BPu5Xl5tWQ27xM:&amp;tbnh=122&amp;tbnw=122&amp;prev=/images?q=30+year+old&amp;hl=en&amp;gbv=2&amp;tbs=isch:1&amp;ei=l8B_Tf7xKou1hAfn0rSpBw" TargetMode="External"/><Relationship Id="rId5" Type="http://schemas.openxmlformats.org/officeDocument/2006/relationships/hyperlink" Target="http://www.google.co.uk/imgres?imgurl=http://www.triadidol.org/photos/08finalists/8-12/KBankhead.JPG&amp;imgrefurl=http://www.triadidol.org/archives/2008.php&amp;usg=__eJVoa_lS8dcpSL_TmsET2a8s6_Q=&amp;h=1024&amp;w=768&amp;sz=326&amp;hl=en&amp;start=17&amp;zoom=1&amp;itbs=1&amp;tbnid=B3JpAfFKUQHPOM:&amp;tbnh=150&amp;tbnw=113&amp;prev=/images?q=12+year+old&amp;hl=en&amp;gbv=2&amp;tbs=isch:1&amp;ei=qL9_TcqcKIywhQeHyu2nBw" TargetMode="External"/><Relationship Id="rId10" Type="http://schemas.openxmlformats.org/officeDocument/2006/relationships/image" Target="../media/image11.jpeg"/><Relationship Id="rId4" Type="http://schemas.openxmlformats.org/officeDocument/2006/relationships/image" Target="../media/image8.jpeg"/><Relationship Id="rId9" Type="http://schemas.openxmlformats.org/officeDocument/2006/relationships/hyperlink" Target="http://www.google.co.uk/imgres?imgurl=http://inma-outlook2009.twoday.net/static/inma/images/TomSchafferFoto.jpg&amp;imgrefurl=http://inma-outlook2009.twoday.net/&amp;usg=__dONN1NoZmVEwFFQkv2o4scjYgfY=&amp;h=300&amp;w=314&amp;sz=20&amp;hl=en&amp;start=20&amp;zoom=1&amp;itbs=1&amp;tbnid=uCkqE4ij2a7CNM:&amp;tbnh=112&amp;tbnw=117&amp;prev=/images?q=23+year+old&amp;hl=en&amp;gbv=2&amp;tbs=isch:1&amp;ei=BsB_TantHYLOhAeAhMi0Bw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3812" y="-243408"/>
            <a:ext cx="7772400" cy="1470025"/>
          </a:xfrm>
        </p:spPr>
        <p:txBody>
          <a:bodyPr/>
          <a:lstStyle/>
          <a:p>
            <a:r>
              <a:rPr lang="en-GB" u="sng" dirty="0" err="1" smtClean="0">
                <a:latin typeface="Comic Sans MS" pitchFamily="66" charset="0"/>
              </a:rPr>
              <a:t>Wie</a:t>
            </a:r>
            <a:r>
              <a:rPr lang="en-GB" u="sng" dirty="0" smtClean="0">
                <a:latin typeface="Comic Sans MS" pitchFamily="66" charset="0"/>
              </a:rPr>
              <a:t> alt </a:t>
            </a:r>
            <a:r>
              <a:rPr lang="en-GB" u="sng" dirty="0" err="1" smtClean="0">
                <a:latin typeface="Comic Sans MS" pitchFamily="66" charset="0"/>
              </a:rPr>
              <a:t>bist</a:t>
            </a:r>
            <a:r>
              <a:rPr lang="en-GB" u="sng" dirty="0" smtClean="0">
                <a:latin typeface="Comic Sans MS" pitchFamily="66" charset="0"/>
              </a:rPr>
              <a:t> du?</a:t>
            </a:r>
            <a:endParaRPr lang="en-GB" u="sng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5408" y="5914320"/>
            <a:ext cx="5957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err="1" smtClean="0">
                <a:solidFill>
                  <a:prstClr val="black"/>
                </a:solidFill>
                <a:latin typeface="Comic Sans MS" pitchFamily="66" charset="0"/>
              </a:rPr>
              <a:t>Donnerstag</a:t>
            </a:r>
            <a:r>
              <a:rPr lang="en-GB" sz="4000" dirty="0" smtClean="0">
                <a:solidFill>
                  <a:prstClr val="black"/>
                </a:solidFill>
                <a:latin typeface="Comic Sans MS" pitchFamily="66" charset="0"/>
              </a:rPr>
              <a:t>  1. Mai</a:t>
            </a:r>
            <a:endParaRPr lang="en-GB" sz="40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6379" y="76470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36296" y="2554885"/>
            <a:ext cx="100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5616" y="3563611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7030A0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92280" y="922753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C0000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48364" y="3654896"/>
            <a:ext cx="720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prstClr val="white">
                    <a:lumMod val="50000"/>
                  </a:prstClr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6339" y="2276872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00B05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08404" y="1490813"/>
            <a:ext cx="360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rgbClr val="F79646">
                    <a:lumMod val="50000"/>
                  </a:srgbClr>
                </a:solidFill>
                <a:latin typeface="Comic Sans MS" pitchFamily="66" charset="0"/>
              </a:rPr>
              <a:t>6</a:t>
            </a:r>
            <a:endParaRPr lang="en-GB" sz="5400" dirty="0">
              <a:solidFill>
                <a:srgbClr val="F79646">
                  <a:lumMod val="50000"/>
                </a:srgbClr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367" y="4946690"/>
            <a:ext cx="122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33CC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36296" y="4797540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0070C0"/>
                </a:solidFill>
                <a:latin typeface="Comic Sans MS" pitchFamily="66" charset="0"/>
              </a:rPr>
              <a:t>9</a:t>
            </a:r>
          </a:p>
        </p:txBody>
      </p:sp>
      <p:pic>
        <p:nvPicPr>
          <p:cNvPr id="1026" name="Picture 2" descr="The Differences Between Boys and Girls | Stay At Home M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402" y="1539771"/>
            <a:ext cx="53340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69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1520" y="476672"/>
            <a:ext cx="8428384" cy="61206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543000" y="1028633"/>
            <a:ext cx="813690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FF0000"/>
                </a:solidFill>
                <a:latin typeface="Comic Sans MS" pitchFamily="66" charset="0"/>
              </a:rPr>
              <a:t>1. Auf </a:t>
            </a:r>
            <a:r>
              <a:rPr lang="en-GB" sz="3200" dirty="0">
                <a:solidFill>
                  <a:srgbClr val="FF0000"/>
                </a:solidFill>
                <a:latin typeface="Comic Sans MS" pitchFamily="66" charset="0"/>
              </a:rPr>
              <a:t>Wiedersehen</a:t>
            </a:r>
          </a:p>
          <a:p>
            <a:r>
              <a:rPr lang="en-GB" sz="3200" dirty="0" smtClean="0">
                <a:solidFill>
                  <a:srgbClr val="00B0F0"/>
                </a:solidFill>
                <a:latin typeface="Comic Sans MS" pitchFamily="66" charset="0"/>
              </a:rPr>
              <a:t>2. </a:t>
            </a:r>
            <a:r>
              <a:rPr lang="en-GB" sz="3200" dirty="0" err="1" smtClean="0">
                <a:solidFill>
                  <a:srgbClr val="00B0F0"/>
                </a:solidFill>
                <a:latin typeface="Comic Sans MS" pitchFamily="66" charset="0"/>
              </a:rPr>
              <a:t>Nicht</a:t>
            </a:r>
            <a:r>
              <a:rPr lang="en-GB" sz="32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en-GB" sz="3200" dirty="0" err="1">
                <a:solidFill>
                  <a:srgbClr val="00B0F0"/>
                </a:solidFill>
                <a:latin typeface="Comic Sans MS" pitchFamily="66" charset="0"/>
              </a:rPr>
              <a:t>schlecht</a:t>
            </a:r>
            <a:r>
              <a:rPr lang="en-GB" sz="3200" dirty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en-GB" sz="3200" dirty="0" err="1">
                <a:solidFill>
                  <a:srgbClr val="00B0F0"/>
                </a:solidFill>
                <a:latin typeface="Comic Sans MS" pitchFamily="66" charset="0"/>
              </a:rPr>
              <a:t>danke</a:t>
            </a:r>
            <a:r>
              <a:rPr lang="en-GB" sz="3200" dirty="0">
                <a:solidFill>
                  <a:srgbClr val="00B0F0"/>
                </a:solidFill>
                <a:latin typeface="Comic Sans MS" pitchFamily="66" charset="0"/>
              </a:rPr>
              <a:t>, und </a:t>
            </a:r>
            <a:r>
              <a:rPr lang="en-GB" sz="3200" dirty="0" err="1" smtClean="0">
                <a:solidFill>
                  <a:srgbClr val="00B0F0"/>
                </a:solidFill>
                <a:latin typeface="Comic Sans MS" pitchFamily="66" charset="0"/>
              </a:rPr>
              <a:t>dir</a:t>
            </a:r>
            <a:r>
              <a:rPr lang="en-GB" sz="3200" dirty="0" smtClean="0">
                <a:solidFill>
                  <a:srgbClr val="00B0F0"/>
                </a:solidFill>
                <a:latin typeface="Comic Sans MS" pitchFamily="66" charset="0"/>
              </a:rPr>
              <a:t>?</a:t>
            </a:r>
            <a:endParaRPr lang="en-GB" sz="3200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en-GB" sz="3200" dirty="0" smtClean="0">
                <a:solidFill>
                  <a:srgbClr val="00B0F0"/>
                </a:solidFill>
                <a:latin typeface="Comic Sans MS" pitchFamily="66" charset="0"/>
              </a:rPr>
              <a:t>3. </a:t>
            </a:r>
            <a:r>
              <a:rPr lang="en-GB" sz="3200" dirty="0" err="1" smtClean="0">
                <a:solidFill>
                  <a:srgbClr val="00B0F0"/>
                </a:solidFill>
                <a:latin typeface="Comic Sans MS" pitchFamily="66" charset="0"/>
              </a:rPr>
              <a:t>Guten</a:t>
            </a:r>
            <a:r>
              <a:rPr lang="en-GB" sz="3200" dirty="0" smtClean="0">
                <a:solidFill>
                  <a:srgbClr val="00B0F0"/>
                </a:solidFill>
                <a:latin typeface="Comic Sans MS" pitchFamily="66" charset="0"/>
              </a:rPr>
              <a:t> Tag!</a:t>
            </a:r>
          </a:p>
          <a:p>
            <a:r>
              <a:rPr lang="en-GB" sz="3200" dirty="0" smtClean="0">
                <a:solidFill>
                  <a:srgbClr val="FF0000"/>
                </a:solidFill>
                <a:latin typeface="Comic Sans MS" pitchFamily="66" charset="0"/>
              </a:rPr>
              <a:t>4. </a:t>
            </a:r>
            <a:r>
              <a:rPr lang="en-GB" sz="3200" dirty="0" err="1" smtClean="0">
                <a:solidFill>
                  <a:srgbClr val="FF0000"/>
                </a:solidFill>
                <a:latin typeface="Comic Sans MS" pitchFamily="66" charset="0"/>
              </a:rPr>
              <a:t>Wie</a:t>
            </a:r>
            <a:r>
              <a:rPr lang="en-GB" sz="32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sz="3200" dirty="0" err="1" smtClean="0">
                <a:solidFill>
                  <a:srgbClr val="FF0000"/>
                </a:solidFill>
                <a:latin typeface="Comic Sans MS" pitchFamily="66" charset="0"/>
              </a:rPr>
              <a:t>geht’s</a:t>
            </a:r>
            <a:r>
              <a:rPr lang="en-GB" sz="3200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</a:p>
          <a:p>
            <a:r>
              <a:rPr lang="en-GB" sz="3200" dirty="0" smtClean="0">
                <a:solidFill>
                  <a:srgbClr val="FF0000"/>
                </a:solidFill>
                <a:latin typeface="Comic Sans MS" pitchFamily="66" charset="0"/>
              </a:rPr>
              <a:t>5. </a:t>
            </a:r>
            <a:r>
              <a:rPr lang="en-GB" sz="3200" dirty="0" err="1" smtClean="0">
                <a:solidFill>
                  <a:srgbClr val="FF0000"/>
                </a:solidFill>
                <a:latin typeface="Comic Sans MS" pitchFamily="66" charset="0"/>
              </a:rPr>
              <a:t>Sehr</a:t>
            </a:r>
            <a:r>
              <a:rPr lang="en-GB" sz="3200" dirty="0" smtClean="0">
                <a:solidFill>
                  <a:srgbClr val="FF0000"/>
                </a:solidFill>
                <a:latin typeface="Comic Sans MS" pitchFamily="66" charset="0"/>
              </a:rPr>
              <a:t> gut </a:t>
            </a:r>
            <a:r>
              <a:rPr lang="en-GB" sz="3200" dirty="0" err="1" smtClean="0">
                <a:solidFill>
                  <a:srgbClr val="FF0000"/>
                </a:solidFill>
                <a:latin typeface="Comic Sans MS" pitchFamily="66" charset="0"/>
              </a:rPr>
              <a:t>danke</a:t>
            </a:r>
            <a:endParaRPr lang="en-GB" sz="3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sz="3200" dirty="0" smtClean="0">
                <a:solidFill>
                  <a:srgbClr val="00B0F0"/>
                </a:solidFill>
                <a:latin typeface="Comic Sans MS" pitchFamily="66" charset="0"/>
              </a:rPr>
              <a:t>6. </a:t>
            </a:r>
            <a:r>
              <a:rPr lang="en-GB" sz="3200" dirty="0" err="1" smtClean="0">
                <a:solidFill>
                  <a:srgbClr val="00B0F0"/>
                </a:solidFill>
                <a:latin typeface="Comic Sans MS" pitchFamily="66" charset="0"/>
              </a:rPr>
              <a:t>Tschüss</a:t>
            </a:r>
            <a:endParaRPr lang="en-GB" sz="3200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en-GB" sz="3200" dirty="0" smtClean="0">
                <a:solidFill>
                  <a:srgbClr val="FF0000"/>
                </a:solidFill>
                <a:latin typeface="Comic Sans MS" pitchFamily="66" charset="0"/>
              </a:rPr>
              <a:t>7. Hallo!</a:t>
            </a:r>
          </a:p>
          <a:p>
            <a:endParaRPr lang="en-GB" sz="3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sz="4000" dirty="0" smtClean="0">
                <a:solidFill>
                  <a:schemeClr val="tx2"/>
                </a:solidFill>
                <a:latin typeface="Comic Sans MS" pitchFamily="66" charset="0"/>
              </a:rPr>
              <a:t>Can you put these</a:t>
            </a:r>
          </a:p>
          <a:p>
            <a:r>
              <a:rPr lang="en-GB" sz="4000" dirty="0">
                <a:solidFill>
                  <a:schemeClr val="tx2"/>
                </a:solidFill>
                <a:latin typeface="Comic Sans MS" pitchFamily="66" charset="0"/>
              </a:rPr>
              <a:t>i</a:t>
            </a:r>
            <a:r>
              <a:rPr lang="en-GB" sz="4000" dirty="0" smtClean="0">
                <a:solidFill>
                  <a:schemeClr val="tx2"/>
                </a:solidFill>
                <a:latin typeface="Comic Sans MS" pitchFamily="66" charset="0"/>
              </a:rPr>
              <a:t>n order?</a:t>
            </a:r>
            <a:endParaRPr lang="en-GB" sz="4000" dirty="0">
              <a:solidFill>
                <a:schemeClr val="tx2"/>
              </a:solidFill>
              <a:latin typeface="Comic Sans MS" pitchFamily="66" charset="0"/>
            </a:endParaRPr>
          </a:p>
          <a:p>
            <a:endParaRPr lang="en-GB" sz="4000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http://www.preschools4all.com/image-files/tal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12976"/>
            <a:ext cx="2880320" cy="296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79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3528" y="332656"/>
            <a:ext cx="8428384" cy="61206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615008" y="476672"/>
            <a:ext cx="81369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rgbClr val="FF0000"/>
                </a:solidFill>
                <a:latin typeface="Comic Sans MS" pitchFamily="66" charset="0"/>
              </a:rPr>
              <a:t>7. Hallo</a:t>
            </a:r>
            <a:r>
              <a:rPr lang="en-GB" sz="4000" dirty="0">
                <a:solidFill>
                  <a:srgbClr val="FF0000"/>
                </a:solidFill>
                <a:latin typeface="Comic Sans MS" pitchFamily="66" charset="0"/>
              </a:rPr>
              <a:t>!</a:t>
            </a:r>
          </a:p>
          <a:p>
            <a:r>
              <a:rPr lang="en-GB" sz="4000" dirty="0" smtClean="0">
                <a:solidFill>
                  <a:srgbClr val="00B0F0"/>
                </a:solidFill>
                <a:latin typeface="Comic Sans MS" pitchFamily="66" charset="0"/>
              </a:rPr>
              <a:t>3. </a:t>
            </a:r>
            <a:r>
              <a:rPr lang="en-GB" sz="4000" dirty="0" err="1" smtClean="0">
                <a:solidFill>
                  <a:srgbClr val="00B0F0"/>
                </a:solidFill>
                <a:latin typeface="Comic Sans MS" pitchFamily="66" charset="0"/>
              </a:rPr>
              <a:t>Guten</a:t>
            </a:r>
            <a:r>
              <a:rPr lang="en-GB" sz="40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en-GB" sz="4000" dirty="0">
                <a:solidFill>
                  <a:srgbClr val="00B0F0"/>
                </a:solidFill>
                <a:latin typeface="Comic Sans MS" pitchFamily="66" charset="0"/>
              </a:rPr>
              <a:t>Tag!</a:t>
            </a:r>
          </a:p>
          <a:p>
            <a:r>
              <a:rPr lang="en-GB" sz="4000" dirty="0" smtClean="0">
                <a:solidFill>
                  <a:srgbClr val="FF0000"/>
                </a:solidFill>
                <a:latin typeface="Comic Sans MS" pitchFamily="66" charset="0"/>
              </a:rPr>
              <a:t>4. </a:t>
            </a:r>
            <a:r>
              <a:rPr lang="en-GB" sz="4000" dirty="0" err="1" smtClean="0">
                <a:solidFill>
                  <a:srgbClr val="FF0000"/>
                </a:solidFill>
                <a:latin typeface="Comic Sans MS" pitchFamily="66" charset="0"/>
              </a:rPr>
              <a:t>Wie</a:t>
            </a:r>
            <a:r>
              <a:rPr lang="en-GB" sz="40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sz="4000" dirty="0" err="1">
                <a:solidFill>
                  <a:srgbClr val="FF0000"/>
                </a:solidFill>
                <a:latin typeface="Comic Sans MS" pitchFamily="66" charset="0"/>
              </a:rPr>
              <a:t>geht’s</a:t>
            </a:r>
            <a:r>
              <a:rPr lang="en-GB" sz="4000" dirty="0">
                <a:solidFill>
                  <a:srgbClr val="FF0000"/>
                </a:solidFill>
                <a:latin typeface="Comic Sans MS" pitchFamily="66" charset="0"/>
              </a:rPr>
              <a:t>?</a:t>
            </a:r>
          </a:p>
          <a:p>
            <a:r>
              <a:rPr lang="en-GB" sz="4000" dirty="0" smtClean="0">
                <a:solidFill>
                  <a:srgbClr val="00B0F0"/>
                </a:solidFill>
                <a:latin typeface="Comic Sans MS" pitchFamily="66" charset="0"/>
              </a:rPr>
              <a:t>2. </a:t>
            </a:r>
            <a:r>
              <a:rPr lang="en-GB" sz="4000" dirty="0" err="1" smtClean="0">
                <a:solidFill>
                  <a:srgbClr val="00B0F0"/>
                </a:solidFill>
                <a:latin typeface="Comic Sans MS" pitchFamily="66" charset="0"/>
              </a:rPr>
              <a:t>Nicht</a:t>
            </a:r>
            <a:r>
              <a:rPr lang="en-GB" sz="4000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en-GB" sz="4000" dirty="0" err="1">
                <a:solidFill>
                  <a:srgbClr val="00B0F0"/>
                </a:solidFill>
                <a:latin typeface="Comic Sans MS" pitchFamily="66" charset="0"/>
              </a:rPr>
              <a:t>schlecht</a:t>
            </a:r>
            <a:r>
              <a:rPr lang="en-GB" sz="4000" dirty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en-GB" sz="4000" dirty="0" err="1">
                <a:solidFill>
                  <a:srgbClr val="00B0F0"/>
                </a:solidFill>
                <a:latin typeface="Comic Sans MS" pitchFamily="66" charset="0"/>
              </a:rPr>
              <a:t>danke</a:t>
            </a:r>
            <a:r>
              <a:rPr lang="en-GB" sz="4000" dirty="0">
                <a:solidFill>
                  <a:srgbClr val="00B0F0"/>
                </a:solidFill>
                <a:latin typeface="Comic Sans MS" pitchFamily="66" charset="0"/>
              </a:rPr>
              <a:t>, und </a:t>
            </a:r>
            <a:r>
              <a:rPr lang="en-GB" sz="4000" dirty="0" err="1" smtClean="0">
                <a:solidFill>
                  <a:srgbClr val="00B0F0"/>
                </a:solidFill>
                <a:latin typeface="Comic Sans MS" pitchFamily="66" charset="0"/>
              </a:rPr>
              <a:t>dir</a:t>
            </a:r>
            <a:r>
              <a:rPr lang="en-GB" sz="4000" dirty="0" smtClean="0">
                <a:solidFill>
                  <a:srgbClr val="00B0F0"/>
                </a:solidFill>
                <a:latin typeface="Comic Sans MS" pitchFamily="66" charset="0"/>
              </a:rPr>
              <a:t>?</a:t>
            </a:r>
            <a:endParaRPr lang="en-GB" sz="4000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en-GB" sz="4000" dirty="0" smtClean="0">
                <a:solidFill>
                  <a:srgbClr val="FF0000"/>
                </a:solidFill>
                <a:latin typeface="Comic Sans MS" pitchFamily="66" charset="0"/>
              </a:rPr>
              <a:t>5. </a:t>
            </a:r>
            <a:r>
              <a:rPr lang="en-GB" sz="4000" dirty="0" err="1" smtClean="0">
                <a:solidFill>
                  <a:srgbClr val="FF0000"/>
                </a:solidFill>
                <a:latin typeface="Comic Sans MS" pitchFamily="66" charset="0"/>
              </a:rPr>
              <a:t>Sehr</a:t>
            </a:r>
            <a:r>
              <a:rPr lang="en-GB" sz="40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sz="4000" dirty="0">
                <a:solidFill>
                  <a:srgbClr val="FF0000"/>
                </a:solidFill>
                <a:latin typeface="Comic Sans MS" pitchFamily="66" charset="0"/>
              </a:rPr>
              <a:t>gut </a:t>
            </a:r>
            <a:r>
              <a:rPr lang="en-GB" sz="4000" dirty="0" err="1">
                <a:solidFill>
                  <a:srgbClr val="FF0000"/>
                </a:solidFill>
                <a:latin typeface="Comic Sans MS" pitchFamily="66" charset="0"/>
              </a:rPr>
              <a:t>danke</a:t>
            </a:r>
            <a:endParaRPr lang="en-GB" sz="4000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sz="4000" dirty="0" smtClean="0">
                <a:solidFill>
                  <a:srgbClr val="00B0F0"/>
                </a:solidFill>
                <a:latin typeface="Comic Sans MS" pitchFamily="66" charset="0"/>
              </a:rPr>
              <a:t>6. </a:t>
            </a:r>
            <a:r>
              <a:rPr lang="en-GB" sz="4000" dirty="0" err="1" smtClean="0">
                <a:solidFill>
                  <a:srgbClr val="00B0F0"/>
                </a:solidFill>
                <a:latin typeface="Comic Sans MS" pitchFamily="66" charset="0"/>
              </a:rPr>
              <a:t>Tschüss</a:t>
            </a:r>
            <a:endParaRPr lang="en-GB" sz="4000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en-GB" sz="4000" dirty="0" smtClean="0">
                <a:solidFill>
                  <a:srgbClr val="FF0000"/>
                </a:solidFill>
                <a:latin typeface="Comic Sans MS" pitchFamily="66" charset="0"/>
              </a:rPr>
              <a:t>1. Auf </a:t>
            </a:r>
            <a:r>
              <a:rPr lang="en-GB" sz="4000" dirty="0">
                <a:solidFill>
                  <a:srgbClr val="FF0000"/>
                </a:solidFill>
                <a:latin typeface="Comic Sans MS" pitchFamily="66" charset="0"/>
              </a:rPr>
              <a:t>Wiedersehen</a:t>
            </a:r>
          </a:p>
          <a:p>
            <a:endParaRPr lang="en-GB" sz="4000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http://www.preschools4all.com/image-files/tal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32" y="4005064"/>
            <a:ext cx="2110275" cy="217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14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-22092"/>
            <a:ext cx="24141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0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1316157"/>
            <a:ext cx="8277090" cy="8984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50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533230"/>
            <a:ext cx="8277089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 smtClean="0">
                <a:solidFill>
                  <a:prstClr val="black"/>
                </a:solidFill>
                <a:latin typeface="Comic Sans MS" pitchFamily="66" charset="0"/>
              </a:rPr>
              <a:t>LO :</a:t>
            </a:r>
            <a:r>
              <a:rPr lang="en-GB" sz="27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n-GB" sz="2700" dirty="0" smtClean="0">
                <a:solidFill>
                  <a:prstClr val="black"/>
                </a:solidFill>
                <a:latin typeface="Comic Sans MS" pitchFamily="66" charset="0"/>
              </a:rPr>
              <a:t>To say how old a person is in German</a:t>
            </a:r>
          </a:p>
          <a:p>
            <a:endParaRPr lang="en-GB" sz="2700" dirty="0">
              <a:solidFill>
                <a:prstClr val="black"/>
              </a:solidFill>
              <a:latin typeface="Comic Sans MS" pitchFamily="66" charset="0"/>
            </a:endParaRPr>
          </a:p>
          <a:p>
            <a:endParaRPr lang="en-GB" sz="25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9477" y="109908"/>
            <a:ext cx="5957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err="1" smtClean="0">
                <a:solidFill>
                  <a:prstClr val="black"/>
                </a:solidFill>
                <a:latin typeface="Comic Sans MS" pitchFamily="66" charset="0"/>
              </a:rPr>
              <a:t>Donnerstag</a:t>
            </a:r>
            <a:r>
              <a:rPr lang="en-GB" sz="4000" dirty="0" smtClean="0">
                <a:solidFill>
                  <a:prstClr val="black"/>
                </a:solidFill>
                <a:latin typeface="Comic Sans MS" pitchFamily="66" charset="0"/>
              </a:rPr>
              <a:t>  1. Mai</a:t>
            </a:r>
            <a:endParaRPr lang="en-GB" sz="40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pic>
        <p:nvPicPr>
          <p:cNvPr id="2050" name="Picture 2" descr="The Differences Between Boys and Girls | Stay At Home M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971" y="2438570"/>
            <a:ext cx="53340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33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55576" y="862459"/>
            <a:ext cx="7848600" cy="53292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Comic Sans MS" pitchFamily="66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11783" y="921073"/>
            <a:ext cx="2160587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sz="3200" dirty="0" err="1">
                <a:latin typeface="Comic Sans MS" pitchFamily="66" charset="0"/>
              </a:rPr>
              <a:t>eins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zwei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drei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vier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fünf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sechs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sieben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acht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neun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zehn</a:t>
            </a:r>
            <a:endParaRPr lang="en-GB" sz="32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198164" y="944915"/>
            <a:ext cx="2160587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sz="3200" dirty="0">
                <a:latin typeface="Comic Sans MS" pitchFamily="66" charset="0"/>
              </a:rPr>
              <a:t>elf</a:t>
            </a: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zwölf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dreizehn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vierzehn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fünfzehn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sechzehn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siebzehn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achtzehn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neunzehn</a:t>
            </a:r>
            <a:endParaRPr lang="en-GB" sz="3200" dirty="0">
              <a:latin typeface="Comic Sans MS" pitchFamily="66" charset="0"/>
            </a:endParaRPr>
          </a:p>
          <a:p>
            <a:pPr eaLnBrk="1" hangingPunct="1"/>
            <a:r>
              <a:rPr lang="en-GB" sz="3200" dirty="0" err="1">
                <a:latin typeface="Comic Sans MS" pitchFamily="66" charset="0"/>
              </a:rPr>
              <a:t>zwanzig</a:t>
            </a:r>
            <a:endParaRPr lang="en-GB" sz="32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71717" y="941601"/>
            <a:ext cx="719137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sz="3200" dirty="0">
                <a:latin typeface="Comic Sans MS" pitchFamily="66" charset="0"/>
              </a:rPr>
              <a:t>1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2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3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4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5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6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7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8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9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10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72370" y="968922"/>
            <a:ext cx="936625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sz="3200" dirty="0">
                <a:latin typeface="Comic Sans MS" pitchFamily="66" charset="0"/>
              </a:rPr>
              <a:t>11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12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13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14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15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16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17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18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19</a:t>
            </a:r>
          </a:p>
          <a:p>
            <a:pPr eaLnBrk="1" hangingPunct="1"/>
            <a:r>
              <a:rPr lang="en-GB" sz="3200" dirty="0">
                <a:latin typeface="Comic Sans MS" pitchFamily="66" charset="0"/>
              </a:rPr>
              <a:t>20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9477" y="109908"/>
            <a:ext cx="5957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prstClr val="black"/>
                </a:solidFill>
                <a:latin typeface="Comic Sans MS" pitchFamily="66" charset="0"/>
              </a:rPr>
              <a:t>Can you say them without looking?</a:t>
            </a:r>
            <a:endParaRPr lang="en-GB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40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1268760"/>
            <a:ext cx="8640960" cy="30746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81922" name="WordArt 2"/>
          <p:cNvSpPr>
            <a:spLocks noChangeArrowheads="1" noChangeShapeType="1" noTextEdit="1"/>
          </p:cNvSpPr>
          <p:nvPr/>
        </p:nvSpPr>
        <p:spPr bwMode="auto">
          <a:xfrm>
            <a:off x="2405063" y="381000"/>
            <a:ext cx="43338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Tips for numbers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457200" y="1447800"/>
            <a:ext cx="7924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400">
                <a:solidFill>
                  <a:prstClr val="black"/>
                </a:solidFill>
                <a:latin typeface="Comic Sans MS" pitchFamily="66" charset="0"/>
              </a:rPr>
              <a:t>Numbers are always written as one word. This means that some words can be very long: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457200" y="2286000"/>
            <a:ext cx="792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400">
                <a:solidFill>
                  <a:prstClr val="black"/>
                </a:solidFill>
                <a:latin typeface="Comic Sans MS" pitchFamily="66" charset="0"/>
              </a:rPr>
              <a:t>e.g. 5672 = f</a:t>
            </a:r>
            <a:r>
              <a:rPr lang="en-GB" sz="240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ünftausendsechshundertzweiundsiebzig !</a:t>
            </a:r>
            <a:endParaRPr lang="en-GB" sz="240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457200" y="2895600"/>
            <a:ext cx="7924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400">
                <a:solidFill>
                  <a:prstClr val="black"/>
                </a:solidFill>
                <a:latin typeface="Comic Sans MS" pitchFamily="66" charset="0"/>
              </a:rPr>
              <a:t>When you hear a number between 21 and 99, write it down from right to left as you will always hear the second number first.</a:t>
            </a:r>
          </a:p>
        </p:txBody>
      </p:sp>
      <p:pic>
        <p:nvPicPr>
          <p:cNvPr id="81926" name="Picture 6" descr="HM00374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495800"/>
            <a:ext cx="151288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7" name="AutoShape 7"/>
          <p:cNvSpPr>
            <a:spLocks noChangeArrowheads="1"/>
          </p:cNvSpPr>
          <p:nvPr/>
        </p:nvSpPr>
        <p:spPr bwMode="auto">
          <a:xfrm>
            <a:off x="1752600" y="4724400"/>
            <a:ext cx="4114800" cy="457200"/>
          </a:xfrm>
          <a:prstGeom prst="wedgeEllipseCallout">
            <a:avLst>
              <a:gd name="adj1" fmla="val -58833"/>
              <a:gd name="adj2" fmla="val 13125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2000">
                <a:solidFill>
                  <a:prstClr val="black"/>
                </a:solidFill>
                <a:latin typeface="Lucida Handwriting" pitchFamily="66" charset="0"/>
              </a:rPr>
              <a:t>vierundzwanzig</a:t>
            </a:r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4038600" y="5638800"/>
            <a:ext cx="914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4800">
                <a:solidFill>
                  <a:prstClr val="black"/>
                </a:solidFill>
                <a:latin typeface="Lucida Handwriting" pitchFamily="66" charset="0"/>
              </a:rPr>
              <a:t>4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4572000" y="4343400"/>
            <a:ext cx="1625600" cy="1679575"/>
            <a:chOff x="2880" y="2736"/>
            <a:chExt cx="1024" cy="1058"/>
          </a:xfrm>
        </p:grpSpPr>
        <p:pic>
          <p:nvPicPr>
            <p:cNvPr id="6158" name="Picture 10" descr="j007908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2736"/>
              <a:ext cx="967" cy="1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9" name="Freeform 11"/>
            <p:cNvSpPr>
              <a:spLocks/>
            </p:cNvSpPr>
            <p:nvPr/>
          </p:nvSpPr>
          <p:spPr bwMode="auto">
            <a:xfrm>
              <a:off x="3792" y="2880"/>
              <a:ext cx="112" cy="240"/>
            </a:xfrm>
            <a:custGeom>
              <a:avLst/>
              <a:gdLst>
                <a:gd name="T0" fmla="*/ 96 w 112"/>
                <a:gd name="T1" fmla="*/ 0 h 240"/>
                <a:gd name="T2" fmla="*/ 96 w 112"/>
                <a:gd name="T3" fmla="*/ 144 h 240"/>
                <a:gd name="T4" fmla="*/ 0 w 112"/>
                <a:gd name="T5" fmla="*/ 240 h 240"/>
                <a:gd name="T6" fmla="*/ 0 60000 65536"/>
                <a:gd name="T7" fmla="*/ 0 60000 65536"/>
                <a:gd name="T8" fmla="*/ 0 60000 65536"/>
                <a:gd name="T9" fmla="*/ 0 w 112"/>
                <a:gd name="T10" fmla="*/ 0 h 240"/>
                <a:gd name="T11" fmla="*/ 112 w 112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240">
                  <a:moveTo>
                    <a:pt x="96" y="0"/>
                  </a:moveTo>
                  <a:cubicBezTo>
                    <a:pt x="104" y="52"/>
                    <a:pt x="112" y="104"/>
                    <a:pt x="96" y="144"/>
                  </a:cubicBezTo>
                  <a:cubicBezTo>
                    <a:pt x="80" y="184"/>
                    <a:pt x="16" y="224"/>
                    <a:pt x="0" y="24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</p:grp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3708400" y="5629275"/>
            <a:ext cx="1295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4800">
                <a:solidFill>
                  <a:prstClr val="black"/>
                </a:solidFill>
                <a:latin typeface="Lucida Handwriting" pitchFamily="66" charset="0"/>
              </a:rPr>
              <a:t>2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08850" y="4868863"/>
            <a:ext cx="16557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sz="4000">
                <a:solidFill>
                  <a:prstClr val="black"/>
                </a:solidFill>
                <a:latin typeface="Lucida Handwriting" pitchFamily="66" charset="0"/>
              </a:rPr>
              <a:t>30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451725" y="5589588"/>
            <a:ext cx="15128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sz="4000">
                <a:solidFill>
                  <a:prstClr val="black"/>
                </a:solidFill>
                <a:latin typeface="Lucida Handwriting" pitchFamily="66" charset="0"/>
              </a:rPr>
              <a:t>zig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227763" y="5589588"/>
            <a:ext cx="1657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sz="4000">
                <a:solidFill>
                  <a:prstClr val="black"/>
                </a:solidFill>
                <a:latin typeface="Lucida Handwriting" pitchFamily="66" charset="0"/>
              </a:rPr>
              <a:t>drei</a:t>
            </a:r>
          </a:p>
        </p:txBody>
      </p:sp>
    </p:spTree>
    <p:extLst>
      <p:ext uri="{BB962C8B-B14F-4D97-AF65-F5344CB8AC3E}">
        <p14:creationId xmlns:p14="http://schemas.microsoft.com/office/powerpoint/2010/main" val="200727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animBg="1"/>
      <p:bldP spid="81923" grpId="0" autoUpdateAnimBg="0"/>
      <p:bldP spid="81924" grpId="0" autoUpdateAnimBg="0"/>
      <p:bldP spid="81925" grpId="0" autoUpdateAnimBg="0"/>
      <p:bldP spid="81927" grpId="0" animBg="1" autoUpdateAnimBg="0"/>
      <p:bldP spid="81928" grpId="0" autoUpdateAnimBg="0"/>
      <p:bldP spid="81932" grpId="0" autoUpdateAnimBg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5362" name="Picture 2" descr="http://www.efcmerced.org/awana/g-2boy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8449" y="2132856"/>
            <a:ext cx="3806673" cy="4176464"/>
          </a:xfrm>
          <a:prstGeom prst="rect">
            <a:avLst/>
          </a:prstGeom>
          <a:noFill/>
        </p:spPr>
      </p:pic>
      <p:sp>
        <p:nvSpPr>
          <p:cNvPr id="6" name="Oval Callout 5"/>
          <p:cNvSpPr/>
          <p:nvPr/>
        </p:nvSpPr>
        <p:spPr>
          <a:xfrm>
            <a:off x="6012160" y="764704"/>
            <a:ext cx="2592288" cy="2664296"/>
          </a:xfrm>
          <a:prstGeom prst="wedgeEllipseCallout">
            <a:avLst>
              <a:gd name="adj1" fmla="val -76601"/>
              <a:gd name="adj2" fmla="val 8636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647564" y="625072"/>
            <a:ext cx="2664296" cy="2088232"/>
          </a:xfrm>
          <a:prstGeom prst="wedgeEllipseCallout">
            <a:avLst>
              <a:gd name="adj1" fmla="val 36472"/>
              <a:gd name="adj2" fmla="val 111352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983771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 smtClean="0">
                <a:solidFill>
                  <a:prstClr val="black"/>
                </a:solidFill>
                <a:latin typeface="Comic Sans MS" pitchFamily="66" charset="0"/>
              </a:rPr>
              <a:t>Wie</a:t>
            </a:r>
            <a:r>
              <a:rPr lang="en-GB" sz="3600" dirty="0" smtClean="0">
                <a:solidFill>
                  <a:prstClr val="black"/>
                </a:solidFill>
                <a:latin typeface="Comic Sans MS" pitchFamily="66" charset="0"/>
              </a:rPr>
              <a:t> alt </a:t>
            </a:r>
            <a:r>
              <a:rPr lang="en-GB" sz="3600" dirty="0" err="1" smtClean="0">
                <a:solidFill>
                  <a:prstClr val="black"/>
                </a:solidFill>
                <a:latin typeface="Comic Sans MS" pitchFamily="66" charset="0"/>
              </a:rPr>
              <a:t>bist</a:t>
            </a:r>
            <a:r>
              <a:rPr lang="en-GB" sz="3600" dirty="0" smtClean="0">
                <a:solidFill>
                  <a:prstClr val="black"/>
                </a:solidFill>
                <a:latin typeface="Comic Sans MS" pitchFamily="66" charset="0"/>
              </a:rPr>
              <a:t> du?</a:t>
            </a:r>
            <a:endParaRPr lang="en-GB" sz="36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95122" y="1029938"/>
            <a:ext cx="21769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 smtClean="0">
                <a:solidFill>
                  <a:prstClr val="black"/>
                </a:solidFill>
                <a:latin typeface="Comic Sans MS" pitchFamily="66" charset="0"/>
              </a:rPr>
              <a:t>Ich</a:t>
            </a:r>
            <a:r>
              <a:rPr lang="en-GB" sz="3600" dirty="0" smtClean="0">
                <a:solidFill>
                  <a:prstClr val="black"/>
                </a:solidFill>
                <a:latin typeface="Comic Sans MS" pitchFamily="66" charset="0"/>
              </a:rPr>
              <a:t> bin _____ </a:t>
            </a:r>
            <a:r>
              <a:rPr lang="en-GB" sz="3600" dirty="0" err="1" smtClean="0">
                <a:solidFill>
                  <a:prstClr val="black"/>
                </a:solidFill>
                <a:latin typeface="Comic Sans MS" pitchFamily="66" charset="0"/>
              </a:rPr>
              <a:t>Jahre</a:t>
            </a:r>
            <a:r>
              <a:rPr lang="en-GB" sz="3600" dirty="0" smtClean="0">
                <a:solidFill>
                  <a:prstClr val="black"/>
                </a:solidFill>
                <a:latin typeface="Comic Sans MS" pitchFamily="66" charset="0"/>
              </a:rPr>
              <a:t> alt.</a:t>
            </a:r>
            <a:endParaRPr lang="en-GB" sz="36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8898" y="170702"/>
            <a:ext cx="5957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prstClr val="black"/>
                </a:solidFill>
                <a:latin typeface="Comic Sans MS" pitchFamily="66" charset="0"/>
              </a:rPr>
              <a:t>Can you guess what this means?</a:t>
            </a:r>
            <a:endParaRPr lang="en-GB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18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5362" name="Picture 2" descr="http://www.efcmerced.org/awana/g-2boy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8449" y="2132856"/>
            <a:ext cx="3806673" cy="4176464"/>
          </a:xfrm>
          <a:prstGeom prst="rect">
            <a:avLst/>
          </a:prstGeom>
          <a:noFill/>
        </p:spPr>
      </p:pic>
      <p:sp>
        <p:nvSpPr>
          <p:cNvPr id="6" name="Oval Callout 5"/>
          <p:cNvSpPr/>
          <p:nvPr/>
        </p:nvSpPr>
        <p:spPr>
          <a:xfrm>
            <a:off x="6012160" y="764704"/>
            <a:ext cx="2592288" cy="2664296"/>
          </a:xfrm>
          <a:prstGeom prst="wedgeEllipseCallout">
            <a:avLst>
              <a:gd name="adj1" fmla="val -76601"/>
              <a:gd name="adj2" fmla="val 8636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647564" y="625072"/>
            <a:ext cx="2664296" cy="2088232"/>
          </a:xfrm>
          <a:prstGeom prst="wedgeEllipseCallout">
            <a:avLst>
              <a:gd name="adj1" fmla="val 36472"/>
              <a:gd name="adj2" fmla="val 111352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983771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prstClr val="black"/>
                </a:solidFill>
                <a:latin typeface="Comic Sans MS" pitchFamily="66" charset="0"/>
              </a:rPr>
              <a:t>How old are you?</a:t>
            </a:r>
            <a:endParaRPr lang="en-GB" sz="36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95122" y="1219689"/>
            <a:ext cx="26478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prstClr val="black"/>
                </a:solidFill>
                <a:latin typeface="Comic Sans MS" pitchFamily="66" charset="0"/>
              </a:rPr>
              <a:t>I am</a:t>
            </a:r>
          </a:p>
          <a:p>
            <a:r>
              <a:rPr lang="en-GB" sz="3600" dirty="0" smtClean="0">
                <a:solidFill>
                  <a:prstClr val="black"/>
                </a:solidFill>
                <a:latin typeface="Comic Sans MS" pitchFamily="66" charset="0"/>
              </a:rPr>
              <a:t>_____ years old.</a:t>
            </a:r>
            <a:endParaRPr lang="en-GB" sz="3600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88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2.gstatic.com/images?q=tbn:ANd9GcTrEDCE8VwcJRkbtE3TxK6WZ7nLxG6t_o6ZFZKw9mZwTlwtkTWO-rByPFI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2"/>
            <a:ext cx="2304256" cy="1494168"/>
          </a:xfrm>
          <a:prstGeom prst="rect">
            <a:avLst/>
          </a:prstGeom>
          <a:noFill/>
        </p:spPr>
      </p:pic>
      <p:pic>
        <p:nvPicPr>
          <p:cNvPr id="18436" name="Picture 4" descr="http://i.telegraph.co.uk/multimedia/archive/00800/jacob-hunter-lamb-4_800946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276872"/>
            <a:ext cx="2664296" cy="1668081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3131840" y="1916832"/>
            <a:ext cx="1656184" cy="1368152"/>
          </a:xfrm>
          <a:prstGeom prst="wedgeEllipseCallout">
            <a:avLst>
              <a:gd name="adj1" fmla="val -106372"/>
              <a:gd name="adj2" fmla="val 3237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2915816" y="188640"/>
            <a:ext cx="1656184" cy="1368152"/>
          </a:xfrm>
          <a:prstGeom prst="wedgeEllipseCallout">
            <a:avLst>
              <a:gd name="adj1" fmla="val -127674"/>
              <a:gd name="adj2" fmla="val 22751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  <a:latin typeface="Comic Sans MS" pitchFamily="66" charset="0"/>
            </a:endParaRPr>
          </a:p>
        </p:txBody>
      </p:sp>
      <p:pic>
        <p:nvPicPr>
          <p:cNvPr id="18438" name="Picture 6" descr="http://t1.gstatic.com/images?q=tbn:ANd9GcRlzNVOIRE8YQ1JuXzwxLeIg720O-k-ETIKIZ-clom5T1aiBMmBo-0GK-JB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4509120"/>
            <a:ext cx="1440160" cy="1911717"/>
          </a:xfrm>
          <a:prstGeom prst="rect">
            <a:avLst/>
          </a:prstGeom>
          <a:noFill/>
        </p:spPr>
      </p:pic>
      <p:sp>
        <p:nvSpPr>
          <p:cNvPr id="4" name="Oval Callout 3"/>
          <p:cNvSpPr/>
          <p:nvPr/>
        </p:nvSpPr>
        <p:spPr>
          <a:xfrm>
            <a:off x="2483768" y="4293096"/>
            <a:ext cx="1656184" cy="1368152"/>
          </a:xfrm>
          <a:prstGeom prst="wedgeEllipseCallout">
            <a:avLst>
              <a:gd name="adj1" fmla="val -111037"/>
              <a:gd name="adj2" fmla="val 38967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  <a:latin typeface="Comic Sans MS" pitchFamily="66" charset="0"/>
            </a:endParaRPr>
          </a:p>
        </p:txBody>
      </p:sp>
      <p:pic>
        <p:nvPicPr>
          <p:cNvPr id="18440" name="Picture 8" descr="http://t0.gstatic.com/images?q=tbn:ANd9GcTd-frNKQ22cbJTn8Z4q93REPaNLegetAyvq0hRmlkgx0wOF_Xw75jKjQ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8064" y="476672"/>
            <a:ext cx="1584176" cy="1584177"/>
          </a:xfrm>
          <a:prstGeom prst="rect">
            <a:avLst/>
          </a:prstGeom>
          <a:noFill/>
        </p:spPr>
      </p:pic>
      <p:sp>
        <p:nvSpPr>
          <p:cNvPr id="6" name="Oval Callout 5"/>
          <p:cNvSpPr/>
          <p:nvPr/>
        </p:nvSpPr>
        <p:spPr>
          <a:xfrm>
            <a:off x="7164288" y="0"/>
            <a:ext cx="1656184" cy="1368152"/>
          </a:xfrm>
          <a:prstGeom prst="wedgeEllipseCallout">
            <a:avLst>
              <a:gd name="adj1" fmla="val -114867"/>
              <a:gd name="adj2" fmla="val 39266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59549" y="332656"/>
            <a:ext cx="1368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Ich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bin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zwei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Jahre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alt</a:t>
            </a:r>
            <a:endParaRPr lang="en-GB" sz="20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17598" y="2095249"/>
            <a:ext cx="1512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Ich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bin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sieben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Jahre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alt</a:t>
            </a:r>
            <a:endParaRPr lang="en-GB" sz="20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1090" y="4429561"/>
            <a:ext cx="1320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Ich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bin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zwölf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Jahre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alt</a:t>
            </a:r>
            <a:endParaRPr lang="en-GB" sz="20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92946" y="161398"/>
            <a:ext cx="1691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Ich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bin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siebzehn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Jarhe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alt</a:t>
            </a:r>
            <a:endParaRPr lang="en-GB" sz="20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pic>
        <p:nvPicPr>
          <p:cNvPr id="18442" name="Picture 10" descr="http://t2.gstatic.com/images?q=tbn:ANd9GcTQ8aySlLVkV1o7gpA2JxGrJr-zldT4ZPigrqJyz1cs7CzEPdlDG9GPQd0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8064" y="2420888"/>
            <a:ext cx="1872208" cy="1792201"/>
          </a:xfrm>
          <a:prstGeom prst="rect">
            <a:avLst/>
          </a:prstGeom>
          <a:noFill/>
        </p:spPr>
      </p:pic>
      <p:sp>
        <p:nvSpPr>
          <p:cNvPr id="8" name="Oval Callout 7"/>
          <p:cNvSpPr/>
          <p:nvPr/>
        </p:nvSpPr>
        <p:spPr>
          <a:xfrm>
            <a:off x="6876256" y="2143116"/>
            <a:ext cx="2066572" cy="1573916"/>
          </a:xfrm>
          <a:prstGeom prst="wedgeEllipseCallout">
            <a:avLst>
              <a:gd name="adj1" fmla="val -82933"/>
              <a:gd name="adj2" fmla="val 41313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96207" y="2393886"/>
            <a:ext cx="20643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Ich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bin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dreiundzwanzig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Jahre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alt</a:t>
            </a:r>
            <a:endParaRPr lang="en-GB" sz="20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pic>
        <p:nvPicPr>
          <p:cNvPr id="18444" name="Picture 12" descr="http://t1.gstatic.com/images?q=tbn:ANd9GcTTsJHHBTQgFQAynM8iDIp_ZvBrHHZU6mGynQYmEB5Pv8jyLlJS8OSUnBA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0" y="4653136"/>
            <a:ext cx="1872208" cy="1872208"/>
          </a:xfrm>
          <a:prstGeom prst="rect">
            <a:avLst/>
          </a:prstGeom>
          <a:noFill/>
        </p:spPr>
      </p:pic>
      <p:sp>
        <p:nvSpPr>
          <p:cNvPr id="19" name="Oval Callout 18"/>
          <p:cNvSpPr/>
          <p:nvPr/>
        </p:nvSpPr>
        <p:spPr>
          <a:xfrm>
            <a:off x="7164288" y="4077072"/>
            <a:ext cx="1656184" cy="1368152"/>
          </a:xfrm>
          <a:prstGeom prst="wedgeEllipseCallout">
            <a:avLst>
              <a:gd name="adj1" fmla="val -136204"/>
              <a:gd name="adj2" fmla="val 57508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34587" y="4221088"/>
            <a:ext cx="16082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Ich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bin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dreißig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n-GB" sz="2000" dirty="0" err="1" smtClean="0">
                <a:solidFill>
                  <a:prstClr val="black"/>
                </a:solidFill>
                <a:latin typeface="Comic Sans MS" pitchFamily="66" charset="0"/>
              </a:rPr>
              <a:t>Jahre</a:t>
            </a:r>
            <a:r>
              <a:rPr lang="en-GB" sz="2000" dirty="0" smtClean="0">
                <a:solidFill>
                  <a:prstClr val="black"/>
                </a:solidFill>
                <a:latin typeface="Comic Sans MS" pitchFamily="66" charset="0"/>
              </a:rPr>
              <a:t> alt.</a:t>
            </a:r>
            <a:endParaRPr lang="en-GB" sz="20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0"/>
            <a:ext cx="5395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 smtClean="0">
                <a:solidFill>
                  <a:prstClr val="black"/>
                </a:solidFill>
              </a:rPr>
              <a:t>1.</a:t>
            </a:r>
            <a:endParaRPr lang="en-GB" sz="2500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1916832"/>
            <a:ext cx="4675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 smtClean="0">
                <a:solidFill>
                  <a:prstClr val="black"/>
                </a:solidFill>
              </a:rPr>
              <a:t>2.</a:t>
            </a:r>
            <a:endParaRPr lang="en-GB" sz="2500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4293096"/>
            <a:ext cx="68356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 smtClean="0">
                <a:solidFill>
                  <a:prstClr val="black"/>
                </a:solidFill>
              </a:rPr>
              <a:t>3.</a:t>
            </a:r>
            <a:endParaRPr lang="en-GB" sz="2500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44008" y="0"/>
            <a:ext cx="5760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 smtClean="0">
                <a:solidFill>
                  <a:prstClr val="black"/>
                </a:solidFill>
                <a:latin typeface="Comic Sans MS" pitchFamily="66" charset="0"/>
              </a:rPr>
              <a:t>4.</a:t>
            </a:r>
            <a:endParaRPr lang="en-GB" sz="25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60032" y="1988840"/>
            <a:ext cx="5760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 smtClean="0">
                <a:solidFill>
                  <a:prstClr val="black"/>
                </a:solidFill>
                <a:latin typeface="Comic Sans MS" pitchFamily="66" charset="0"/>
              </a:rPr>
              <a:t>5.</a:t>
            </a:r>
            <a:endParaRPr lang="en-GB" sz="25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83968" y="4221088"/>
            <a:ext cx="4320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 smtClean="0">
                <a:solidFill>
                  <a:prstClr val="black"/>
                </a:solidFill>
                <a:latin typeface="Comic Sans MS" pitchFamily="66" charset="0"/>
              </a:rPr>
              <a:t>6.</a:t>
            </a:r>
            <a:endParaRPr lang="en-GB" sz="25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81452" y="6407750"/>
            <a:ext cx="6506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prstClr val="black"/>
                </a:solidFill>
                <a:latin typeface="Comic Sans MS" pitchFamily="66" charset="0"/>
              </a:rPr>
              <a:t>Can you suggest how old they are ?</a:t>
            </a:r>
            <a:endParaRPr lang="en-GB" sz="2800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06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" grpId="0" animBg="1"/>
      <p:bldP spid="6" grpId="0" animBg="1"/>
      <p:bldP spid="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298</Words>
  <Application>Microsoft Office PowerPoint</Application>
  <PresentationFormat>On-screen Show (4:3)</PresentationFormat>
  <Paragraphs>101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Black</vt:lpstr>
      <vt:lpstr>Calibri</vt:lpstr>
      <vt:lpstr>Comic Sans MS</vt:lpstr>
      <vt:lpstr>Lucida Handwriting</vt:lpstr>
      <vt:lpstr>Times New Roman</vt:lpstr>
      <vt:lpstr>Office Theme</vt:lpstr>
      <vt:lpstr>1_Office Theme</vt:lpstr>
      <vt:lpstr>2_Office Theme</vt:lpstr>
      <vt:lpstr>4_Office Theme</vt:lpstr>
      <vt:lpstr>Wie alt bist du?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Mein Geburtstag</dc:title>
  <dc:creator>Nico Burns</dc:creator>
  <cp:lastModifiedBy>EDavid2</cp:lastModifiedBy>
  <cp:revision>30</cp:revision>
  <cp:lastPrinted>2017-05-25T07:17:18Z</cp:lastPrinted>
  <dcterms:created xsi:type="dcterms:W3CDTF">2011-09-15T12:10:45Z</dcterms:created>
  <dcterms:modified xsi:type="dcterms:W3CDTF">2020-04-22T10:03:22Z</dcterms:modified>
</cp:coreProperties>
</file>