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87" r:id="rId3"/>
    <p:sldId id="286" r:id="rId4"/>
    <p:sldId id="264" r:id="rId5"/>
    <p:sldId id="266" r:id="rId6"/>
    <p:sldId id="267" r:id="rId7"/>
    <p:sldId id="282" r:id="rId8"/>
    <p:sldId id="268" r:id="rId9"/>
    <p:sldId id="271" r:id="rId10"/>
    <p:sldId id="283" r:id="rId11"/>
    <p:sldId id="270" r:id="rId12"/>
    <p:sldId id="269" r:id="rId13"/>
    <p:sldId id="284" r:id="rId14"/>
    <p:sldId id="281" r:id="rId15"/>
    <p:sldId id="285" r:id="rId16"/>
    <p:sldId id="272" r:id="rId17"/>
    <p:sldId id="276" r:id="rId18"/>
    <p:sldId id="274" r:id="rId19"/>
    <p:sldId id="278" r:id="rId20"/>
    <p:sldId id="288" r:id="rId21"/>
    <p:sldId id="289" r:id="rId22"/>
    <p:sldId id="275" r:id="rId23"/>
    <p:sldId id="280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6083A-A43A-4C28-A4BE-2A1D01F5E9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9F193-FB68-4C3B-89E9-A3B49A2D44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3A849B-0C0A-4D08-8C63-66C7E4401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64849-BF42-4D70-9E23-08A4BB240127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945FE7-150E-4F49-BFC4-7EBD07B61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36C3F9-9D7A-4899-8F40-5BF02211C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7434-1CCC-466A-A804-5F9E5A7F3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4088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BF472-C8D1-4E26-8561-A39DC9F5D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BC6044-EFE2-406F-8684-0B7DBBB2B7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D0F169-A58F-477A-A338-906B127E4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64849-BF42-4D70-9E23-08A4BB240127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D29C70-E8AD-4CC6-B46F-732832BC4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0E6686-F141-45FB-BDB5-F7519BDC2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7434-1CCC-466A-A804-5F9E5A7F3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867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977F9D-FEF1-441E-BEBB-65618DD26C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4D66DA-DCF7-47ED-9814-C79A9A294E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39FADF-B5F1-4691-88ED-C6936CDE1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64849-BF42-4D70-9E23-08A4BB240127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955747-8C41-4865-8653-F2C8C8CD8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4371A-4FAC-465B-9E2A-7AD4D906C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7434-1CCC-466A-A804-5F9E5A7F3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858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AF7D2-00B4-4650-8A5F-C28B0240C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79C6E-84E4-4F7A-BDF4-6B296208EF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904FA9-5292-492A-A427-3164CB7D2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64849-BF42-4D70-9E23-08A4BB240127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53E07E-F26F-428A-9109-4A6B5259A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B82E9-98BF-479A-91B7-27963BDC4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7434-1CCC-466A-A804-5F9E5A7F3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228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68AD0-2947-4C78-927B-9CBEE9B74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6061F-B9B5-4914-9D9F-C9B1D433FE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E3CCF9-A34A-45A8-8E80-F69EBF12D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64849-BF42-4D70-9E23-08A4BB240127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816526-1FC5-4062-B6A0-CC5C2746F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1C4D8-7E29-4648-AF26-83F99D3CC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7434-1CCC-466A-A804-5F9E5A7F3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135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FE910-4D72-434D-94A0-DF2DEA026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C3DBC3-EFC5-4B48-AD87-36CFF01609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2FE3CD-E269-47F0-8B9F-DC578B187E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8C3264-A00C-4401-AC61-FAC5CFCF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64849-BF42-4D70-9E23-08A4BB240127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D747C9-4F34-44D8-BEE5-79FF9DE49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B187B7-8786-4FB0-B8D6-6C283EA7A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7434-1CCC-466A-A804-5F9E5A7F3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41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A631E-AB3C-444F-A700-2FC0BD967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ECB68-59FC-47B0-8199-B5D3B5B2DB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05BB0C-F4EE-45D5-9741-8F2389251B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20DF4B-AE1B-450B-8B03-A0AF807489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DFBA4E-E640-440E-92B7-E50E721DA0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453EC1-287C-481F-A6C6-B5A243D15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64849-BF42-4D70-9E23-08A4BB240127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738EC9-CEE9-490C-9061-CF5B32F62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E5DC75-160F-4480-8157-B135CA7AD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7434-1CCC-466A-A804-5F9E5A7F3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52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D834A-2296-4BCB-B921-A263D1F09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540E18-9C8A-4449-868E-113BEEC3D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64849-BF42-4D70-9E23-08A4BB240127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AA6F1D-1B93-4C60-B9C3-27223DC1A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8536BA-B6C5-4DBD-B373-0C7DD11AE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7434-1CCC-466A-A804-5F9E5A7F3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859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BFE89C-2987-4579-9B81-B39CC2D91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64849-BF42-4D70-9E23-08A4BB240127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FE69F3-5B67-4D50-B590-51AD20121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E87ECB-9502-4816-BA84-A4E3800B4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7434-1CCC-466A-A804-5F9E5A7F3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0974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C82AF-909D-4800-9E95-55364A676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87C66D-A3C4-4221-8F6E-A105EE17DD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3CC213-8229-4F73-88E0-5A50A79564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CACB5C-AC37-4792-8EC0-54B6897E4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64849-BF42-4D70-9E23-08A4BB240127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6FB8B1-A56F-4405-96A4-E669C0804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260502-47CE-4EC5-A1AF-0A340F865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7434-1CCC-466A-A804-5F9E5A7F3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000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54F10-A721-4F29-B3F7-A2017E3B8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2021ED-D660-4B0F-B1C2-EA17B7E895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EB92F0-CF27-4955-AC55-B0B5FDB9DA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07A0D1-C4C8-4C15-9CAA-9C32E0CD7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64849-BF42-4D70-9E23-08A4BB240127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C72418-AEEA-47A7-B5B1-424BE65BD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978ED8-5EAD-4166-9F0E-1706E279D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7434-1CCC-466A-A804-5F9E5A7F3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546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D31A6E-73EA-4BC0-9F6D-935FD65B8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70D259-1031-498C-92EF-E3E5B05FDD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5C7BA0-79A0-4EA3-85AE-3828C2709B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64849-BF42-4D70-9E23-08A4BB240127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D48619-964B-43DE-BF98-E4477EBF8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F938DE-FEA9-4FAB-BDC2-4D6C0C3781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87434-1CCC-466A-A804-5F9E5A7F3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3262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DF559B7-DE6E-404C-A334-A1F072EBEA6A}"/>
              </a:ext>
            </a:extLst>
          </p:cNvPr>
          <p:cNvSpPr/>
          <p:nvPr/>
        </p:nvSpPr>
        <p:spPr>
          <a:xfrm>
            <a:off x="0" y="0"/>
            <a:ext cx="52325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Using factors to multiply 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8BB243-AB65-48E3-8585-986CED637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133" y="1538810"/>
            <a:ext cx="8654832" cy="43274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ED98FC7-D7E4-4BE0-BC28-42CFA9E5B032}"/>
              </a:ext>
            </a:extLst>
          </p:cNvPr>
          <p:cNvSpPr txBox="1"/>
          <p:nvPr/>
        </p:nvSpPr>
        <p:spPr>
          <a:xfrm>
            <a:off x="224267" y="1538810"/>
            <a:ext cx="1306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Starter</a:t>
            </a:r>
          </a:p>
        </p:txBody>
      </p:sp>
    </p:spTree>
    <p:extLst>
      <p:ext uri="{BB962C8B-B14F-4D97-AF65-F5344CB8AC3E}">
        <p14:creationId xmlns:p14="http://schemas.microsoft.com/office/powerpoint/2010/main" val="3142003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390874"/>
              </p:ext>
            </p:extLst>
          </p:nvPr>
        </p:nvGraphicFramePr>
        <p:xfrm>
          <a:off x="444305" y="1280160"/>
          <a:ext cx="11063068" cy="3749040"/>
        </p:xfrm>
        <a:graphic>
          <a:graphicData uri="http://schemas.openxmlformats.org/drawingml/2006/table">
            <a:tbl>
              <a:tblPr/>
              <a:tblGrid>
                <a:gridCol w="11063068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6 x 16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Now if we use partitioning: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6 x 16 = (6 x 10) + ( 6 x 6) = 60 + 36 = 96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The same answer. Just a different method.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Some people may find factoring easier, others may prefer partitioning. Often, it will depend on the calculation.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DF559B7-DE6E-404C-A334-A1F072EBEA6A}"/>
              </a:ext>
            </a:extLst>
          </p:cNvPr>
          <p:cNvSpPr/>
          <p:nvPr/>
        </p:nvSpPr>
        <p:spPr>
          <a:xfrm>
            <a:off x="0" y="0"/>
            <a:ext cx="52325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Using factors to multiply 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262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429030"/>
              </p:ext>
            </p:extLst>
          </p:nvPr>
        </p:nvGraphicFramePr>
        <p:xfrm>
          <a:off x="444305" y="1280160"/>
          <a:ext cx="11389886" cy="3383280"/>
        </p:xfrm>
        <a:graphic>
          <a:graphicData uri="http://schemas.openxmlformats.org/drawingml/2006/table">
            <a:tbl>
              <a:tblPr/>
              <a:tblGrid>
                <a:gridCol w="11389886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Now try 16 x 27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First, list all the factor pairs of 16 again.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Write them down and then consider which might be the best pair to help us solve the calculation.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Remember to try to look for an ‘easy’ final multiplication – but without making the first step too difficult.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DF559B7-DE6E-404C-A334-A1F072EBEA6A}"/>
              </a:ext>
            </a:extLst>
          </p:cNvPr>
          <p:cNvSpPr/>
          <p:nvPr/>
        </p:nvSpPr>
        <p:spPr>
          <a:xfrm>
            <a:off x="0" y="0"/>
            <a:ext cx="52325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Using factors to multiply 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101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782716"/>
              </p:ext>
            </p:extLst>
          </p:nvPr>
        </p:nvGraphicFramePr>
        <p:xfrm>
          <a:off x="444305" y="1280160"/>
          <a:ext cx="11063068" cy="5212080"/>
        </p:xfrm>
        <a:graphic>
          <a:graphicData uri="http://schemas.openxmlformats.org/drawingml/2006/table">
            <a:tbl>
              <a:tblPr/>
              <a:tblGrid>
                <a:gridCol w="11063068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16 x 27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The factor pairs of 16 are: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 and 16, 2 and 8, 4 and 4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The pair which may be easiest to use is 4 and 4 as we can multiply by 4 by doubling then doubling again.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27 x 4 x 4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27 x 4 = 108		108 x 4 = 432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On the next slide we will look at partitioning.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DF559B7-DE6E-404C-A334-A1F072EBEA6A}"/>
              </a:ext>
            </a:extLst>
          </p:cNvPr>
          <p:cNvSpPr/>
          <p:nvPr/>
        </p:nvSpPr>
        <p:spPr>
          <a:xfrm>
            <a:off x="0" y="0"/>
            <a:ext cx="52325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Using factors to multiply 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035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35855"/>
              </p:ext>
            </p:extLst>
          </p:nvPr>
        </p:nvGraphicFramePr>
        <p:xfrm>
          <a:off x="222152" y="1227151"/>
          <a:ext cx="11747695" cy="4846320"/>
        </p:xfrm>
        <a:graphic>
          <a:graphicData uri="http://schemas.openxmlformats.org/drawingml/2006/table">
            <a:tbl>
              <a:tblPr/>
              <a:tblGrid>
                <a:gridCol w="11747695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16 x 27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16 x 27 = (16 x 20) + (16 x 7)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Here, using factoring alongside partitioning may help us even more.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(16 x 2 x 10) + (7 x 8 x 2)		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have factored the 20 in the first bracket and the 16 in the second bracket.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320 + 112 = 432 (PV addition)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In this example, the factoring used on the previous slide may be more efficient.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DF559B7-DE6E-404C-A334-A1F072EBEA6A}"/>
              </a:ext>
            </a:extLst>
          </p:cNvPr>
          <p:cNvSpPr/>
          <p:nvPr/>
        </p:nvSpPr>
        <p:spPr>
          <a:xfrm>
            <a:off x="0" y="0"/>
            <a:ext cx="52325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Using factors to multiply 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6319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5664662"/>
              </p:ext>
            </p:extLst>
          </p:nvPr>
        </p:nvGraphicFramePr>
        <p:xfrm>
          <a:off x="401057" y="1310444"/>
          <a:ext cx="11389886" cy="1920240"/>
        </p:xfrm>
        <a:graphic>
          <a:graphicData uri="http://schemas.openxmlformats.org/drawingml/2006/table">
            <a:tbl>
              <a:tblPr/>
              <a:tblGrid>
                <a:gridCol w="11389886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Now look at the calculation: 32 x 13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Try both methods. Which one do you prefer?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Start by writing the factor pairs for 32.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DF559B7-DE6E-404C-A334-A1F072EBEA6A}"/>
              </a:ext>
            </a:extLst>
          </p:cNvPr>
          <p:cNvSpPr/>
          <p:nvPr/>
        </p:nvSpPr>
        <p:spPr>
          <a:xfrm>
            <a:off x="0" y="0"/>
            <a:ext cx="52325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Using factors to multiply 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4968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455173"/>
              </p:ext>
            </p:extLst>
          </p:nvPr>
        </p:nvGraphicFramePr>
        <p:xfrm>
          <a:off x="401057" y="1310444"/>
          <a:ext cx="11389886" cy="4114800"/>
        </p:xfrm>
        <a:graphic>
          <a:graphicData uri="http://schemas.openxmlformats.org/drawingml/2006/table">
            <a:tbl>
              <a:tblPr/>
              <a:tblGrid>
                <a:gridCol w="11389886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The factor pairs of 32 are 1 and 32, 2 and 16, 4 and 8.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could multiply 13 x 8 x 4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13 x 8 = 13 x 2 x 2 x 2 = 104 	104 x 2 x 2 = 416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Now, solving by partitioning the 13 into 10 and 3: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13 x 32 = (10 x 32) + (3 x 32) = 320 + 96 = 416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Which method did you find easier?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DF559B7-DE6E-404C-A334-A1F072EBEA6A}"/>
              </a:ext>
            </a:extLst>
          </p:cNvPr>
          <p:cNvSpPr/>
          <p:nvPr/>
        </p:nvSpPr>
        <p:spPr>
          <a:xfrm>
            <a:off x="0" y="0"/>
            <a:ext cx="52325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Using factors to multiply 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588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480888"/>
              </p:ext>
            </p:extLst>
          </p:nvPr>
        </p:nvGraphicFramePr>
        <p:xfrm>
          <a:off x="444305" y="1280160"/>
          <a:ext cx="11063068" cy="5212080"/>
        </p:xfrm>
        <a:graphic>
          <a:graphicData uri="http://schemas.openxmlformats.org/drawingml/2006/table">
            <a:tbl>
              <a:tblPr/>
              <a:tblGrid>
                <a:gridCol w="11063068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Today you will be using factor pairs and/or partitioning to solve 1-digit x 2-digit or 2-digit x 2-digit calculations.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Remember to list all the factor pairs first and then choose the best pair to help solve the calculation mentally (jottings are allowed). 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Remember our ‘tricks’: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x 4 is the same as double and double again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x 8 is the same as double, double and double again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x 5 is the same as x 10 then halve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DF559B7-DE6E-404C-A334-A1F072EBEA6A}"/>
              </a:ext>
            </a:extLst>
          </p:cNvPr>
          <p:cNvSpPr/>
          <p:nvPr/>
        </p:nvSpPr>
        <p:spPr>
          <a:xfrm>
            <a:off x="0" y="0"/>
            <a:ext cx="52325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Using factors to multiply 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456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6E17CED-006A-4DCC-A179-83B8EF2348FD}"/>
              </a:ext>
            </a:extLst>
          </p:cNvPr>
          <p:cNvSpPr txBox="1"/>
          <p:nvPr/>
        </p:nvSpPr>
        <p:spPr>
          <a:xfrm>
            <a:off x="387773" y="50543"/>
            <a:ext cx="17155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ORANGE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B1835F5-3F77-4E14-BF7C-361EDCBBEB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052018"/>
              </p:ext>
            </p:extLst>
          </p:nvPr>
        </p:nvGraphicFramePr>
        <p:xfrm>
          <a:off x="320496" y="466486"/>
          <a:ext cx="11551008" cy="6187440"/>
        </p:xfrm>
        <a:graphic>
          <a:graphicData uri="http://schemas.openxmlformats.org/drawingml/2006/table">
            <a:tbl>
              <a:tblPr/>
              <a:tblGrid>
                <a:gridCol w="11551008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2000" dirty="0">
                          <a:latin typeface="Comic Sans MS" panose="030F0702030302020204" pitchFamily="66" charset="0"/>
                        </a:rPr>
                        <a:t>1. Write all the pairs of factors of 8.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Comic Sans MS" panose="030F0702030302020204" pitchFamily="66" charset="0"/>
                        </a:rPr>
                        <a:t>Choose a pair of factors to solve 8 × 23 OR use the partitioning method instead if you think it would be easier.</a:t>
                      </a:r>
                    </a:p>
                    <a:p>
                      <a:endParaRPr lang="en-GB" sz="800" dirty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000" dirty="0">
                          <a:latin typeface="Comic Sans MS" panose="030F0702030302020204" pitchFamily="66" charset="0"/>
                        </a:rPr>
                        <a:t>2. Write all the pairs of factors of 20.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Comic Sans MS" panose="030F0702030302020204" pitchFamily="66" charset="0"/>
                        </a:rPr>
                        <a:t>Choose a pair of factors to solve 20 × 9 OR use the partitioning method instead if you think it would be easier.</a:t>
                      </a:r>
                    </a:p>
                    <a:p>
                      <a:endParaRPr lang="en-GB" sz="800" dirty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000" dirty="0">
                          <a:latin typeface="Comic Sans MS" panose="030F0702030302020204" pitchFamily="66" charset="0"/>
                        </a:rPr>
                        <a:t>3. Write all the pairs of factors of 12.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Comic Sans MS" panose="030F0702030302020204" pitchFamily="66" charset="0"/>
                        </a:rPr>
                        <a:t>Choose a pair of factors to solve 12 × 25 OR use the partitioning method instead if you think it would be easier.</a:t>
                      </a:r>
                    </a:p>
                    <a:p>
                      <a:endParaRPr lang="en-GB" sz="800" dirty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000" dirty="0">
                          <a:latin typeface="Comic Sans MS" panose="030F0702030302020204" pitchFamily="66" charset="0"/>
                        </a:rPr>
                        <a:t>4. Write all the pairs of factors of 15.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Comic Sans MS" panose="030F0702030302020204" pitchFamily="66" charset="0"/>
                        </a:rPr>
                        <a:t>Choose a pair of factors to solve 15 × 12 OR use the partitioning method instead if you think it would be easier.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000" dirty="0">
                          <a:latin typeface="Comic Sans MS" panose="030F0702030302020204" pitchFamily="66" charset="0"/>
                        </a:rPr>
                        <a:t>5. Write all the pairs of factors of 22.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Comic Sans MS" panose="030F0702030302020204" pitchFamily="66" charset="0"/>
                        </a:rPr>
                        <a:t>Choose a pair of factors to solve 22 × 9 OR use the partitioning method instead if you think it would be easier.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dirty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000" dirty="0">
                          <a:latin typeface="Comic Sans MS" panose="030F0702030302020204" pitchFamily="66" charset="0"/>
                        </a:rPr>
                        <a:t>6. Write all the pairs of factors of 16. </a:t>
                      </a:r>
                    </a:p>
                    <a:p>
                      <a:r>
                        <a:rPr lang="en-GB" sz="2000" dirty="0">
                          <a:latin typeface="Comic Sans MS" panose="030F0702030302020204" pitchFamily="66" charset="0"/>
                        </a:rPr>
                        <a:t>Choose a pair of factors to solve 16 × 25. OR use the partitioning method instead if you think it would be easier.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5463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260891"/>
              </p:ext>
            </p:extLst>
          </p:nvPr>
        </p:nvGraphicFramePr>
        <p:xfrm>
          <a:off x="520504" y="18702566"/>
          <a:ext cx="10930598" cy="457200"/>
        </p:xfrm>
        <a:graphic>
          <a:graphicData uri="http://schemas.openxmlformats.org/drawingml/2006/table">
            <a:tbl>
              <a:tblPr/>
              <a:tblGrid>
                <a:gridCol w="10930598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457200" indent="-457200">
                        <a:buAutoNum type="arabicPeriod"/>
                      </a:pPr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28A6296-8158-4F64-87A9-E1D92FA67562}"/>
              </a:ext>
            </a:extLst>
          </p:cNvPr>
          <p:cNvSpPr txBox="1"/>
          <p:nvPr/>
        </p:nvSpPr>
        <p:spPr>
          <a:xfrm>
            <a:off x="368104" y="120357"/>
            <a:ext cx="1691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YELLOW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7A798AD-06D0-429B-A0AD-A566DCED717A}"/>
              </a:ext>
            </a:extLst>
          </p:cNvPr>
          <p:cNvSpPr/>
          <p:nvPr/>
        </p:nvSpPr>
        <p:spPr>
          <a:xfrm>
            <a:off x="254000" y="509588"/>
            <a:ext cx="904240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1. Write all the pairs of factors of 12. </a:t>
            </a:r>
          </a:p>
          <a:p>
            <a:r>
              <a:rPr lang="en-GB" sz="2200" dirty="0">
                <a:latin typeface="Comic Sans MS" panose="030F0702030302020204" pitchFamily="66" charset="0"/>
              </a:rPr>
              <a:t>Choose a pair to help you to work out 12 × 31. 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2. Write all the pairs of factors of 16. </a:t>
            </a:r>
          </a:p>
          <a:p>
            <a:r>
              <a:rPr lang="en-GB" sz="2200" dirty="0">
                <a:latin typeface="Comic Sans MS" panose="030F0702030302020204" pitchFamily="66" charset="0"/>
              </a:rPr>
              <a:t>Choose a pair to help you to work out 16 × 25. 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3. Write all the pairs of factors of 22. </a:t>
            </a:r>
          </a:p>
          <a:p>
            <a:r>
              <a:rPr lang="en-GB" sz="2200" dirty="0">
                <a:latin typeface="Comic Sans MS" panose="030F0702030302020204" pitchFamily="66" charset="0"/>
              </a:rPr>
              <a:t>Choose a pair to help to work out 22 × 42. 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4. Write all the pairs of factors of 18. </a:t>
            </a:r>
          </a:p>
          <a:p>
            <a:r>
              <a:rPr lang="en-GB" sz="2200" dirty="0">
                <a:latin typeface="Comic Sans MS" panose="030F0702030302020204" pitchFamily="66" charset="0"/>
              </a:rPr>
              <a:t>Choose a pair to help you to work out 18 × 31. 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5. Write all the pairs of factors of 28.</a:t>
            </a:r>
          </a:p>
          <a:p>
            <a:r>
              <a:rPr lang="en-GB" sz="2200" dirty="0">
                <a:latin typeface="Comic Sans MS" panose="030F0702030302020204" pitchFamily="66" charset="0"/>
              </a:rPr>
              <a:t>Choose a pair to help you to work out 28 × 35.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mic Sans MS" panose="030F0702030302020204" pitchFamily="66" charset="0"/>
              </a:rPr>
              <a:t>Now complete the calculations again but this time use partitioning. Did you get the same answer? Which method did you find easier?</a:t>
            </a:r>
          </a:p>
        </p:txBody>
      </p:sp>
    </p:spTree>
    <p:extLst>
      <p:ext uri="{BB962C8B-B14F-4D97-AF65-F5344CB8AC3E}">
        <p14:creationId xmlns:p14="http://schemas.microsoft.com/office/powerpoint/2010/main" val="29377785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801047"/>
              </p:ext>
            </p:extLst>
          </p:nvPr>
        </p:nvGraphicFramePr>
        <p:xfrm>
          <a:off x="520504" y="1032372"/>
          <a:ext cx="10930598" cy="4846320"/>
        </p:xfrm>
        <a:graphic>
          <a:graphicData uri="http://schemas.openxmlformats.org/drawingml/2006/table">
            <a:tbl>
              <a:tblPr/>
              <a:tblGrid>
                <a:gridCol w="10930598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Find the factor pairs of  6, 8, 12, 14, 16, 18 and 24 and use them to help you solve:</a:t>
                      </a:r>
                    </a:p>
                    <a:p>
                      <a:pPr marL="0" indent="0">
                        <a:buNone/>
                      </a:pPr>
                      <a:endParaRPr lang="en-GB" sz="2400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6 x 32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8 x 32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12 x 32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14 x 32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16 x 32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18 x 32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24 x 32</a:t>
                      </a:r>
                    </a:p>
                    <a:p>
                      <a:pPr marL="0" indent="0">
                        <a:buNone/>
                      </a:pPr>
                      <a:endParaRPr lang="en-GB" sz="2400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Would any of these been easier to solve using partitioning or even a mix of partitioning and factoring? </a:t>
                      </a:r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28A6296-8158-4F64-87A9-E1D92FA67562}"/>
              </a:ext>
            </a:extLst>
          </p:cNvPr>
          <p:cNvSpPr txBox="1"/>
          <p:nvPr/>
        </p:nvSpPr>
        <p:spPr>
          <a:xfrm>
            <a:off x="520504" y="323557"/>
            <a:ext cx="2861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GREEN/PURPLE</a:t>
            </a:r>
          </a:p>
        </p:txBody>
      </p:sp>
    </p:spTree>
    <p:extLst>
      <p:ext uri="{BB962C8B-B14F-4D97-AF65-F5344CB8AC3E}">
        <p14:creationId xmlns:p14="http://schemas.microsoft.com/office/powerpoint/2010/main" val="829926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8BB243-AB65-48E3-8585-986CED637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101" y="1480734"/>
            <a:ext cx="8654832" cy="43274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ED98FC7-D7E4-4BE0-BC28-42CFA9E5B032}"/>
              </a:ext>
            </a:extLst>
          </p:cNvPr>
          <p:cNvSpPr txBox="1"/>
          <p:nvPr/>
        </p:nvSpPr>
        <p:spPr>
          <a:xfrm>
            <a:off x="1889294" y="1031627"/>
            <a:ext cx="1787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ANSWERS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EE1DD7-EA4A-44AD-9E9D-26314153350B}"/>
              </a:ext>
            </a:extLst>
          </p:cNvPr>
          <p:cNvSpPr txBox="1"/>
          <p:nvPr/>
        </p:nvSpPr>
        <p:spPr>
          <a:xfrm>
            <a:off x="826689" y="2517651"/>
            <a:ext cx="946124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dirty="0">
                <a:solidFill>
                  <a:srgbClr val="FF0000"/>
                </a:solidFill>
                <a:latin typeface="Comic Sans MS" panose="030F0702030302020204" pitchFamily="66" charset="0"/>
              </a:rPr>
              <a:t>FALSE: TO CONVERT SECONDS TO MINUTES YOU DIVIDE BY 60.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ED3D6-6A95-40CF-A0B9-780905CDF17B}"/>
              </a:ext>
            </a:extLst>
          </p:cNvPr>
          <p:cNvSpPr txBox="1"/>
          <p:nvPr/>
        </p:nvSpPr>
        <p:spPr>
          <a:xfrm>
            <a:off x="760936" y="3371887"/>
            <a:ext cx="97129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dirty="0">
                <a:solidFill>
                  <a:srgbClr val="FF0000"/>
                </a:solidFill>
                <a:latin typeface="Comic Sans MS" panose="030F0702030302020204" pitchFamily="66" charset="0"/>
              </a:rPr>
              <a:t>TRUE: 2 MINUTES IS 2 X 60s = 120 SECONDS SO 134s IS LONGER.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1D8217-9789-45CD-8244-F7D6EE3CE8A5}"/>
              </a:ext>
            </a:extLst>
          </p:cNvPr>
          <p:cNvSpPr txBox="1"/>
          <p:nvPr/>
        </p:nvSpPr>
        <p:spPr>
          <a:xfrm>
            <a:off x="1164559" y="4226123"/>
            <a:ext cx="786305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dirty="0">
                <a:solidFill>
                  <a:srgbClr val="FF0000"/>
                </a:solidFill>
                <a:latin typeface="Comic Sans MS" panose="030F0702030302020204" pitchFamily="66" charset="0"/>
              </a:rPr>
              <a:t>TRUE: 1 HOUR = 60 MINUTES. 60 + 46 = 106 MINUTES.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29268F-AE64-4B75-B48E-69131F15C90F}"/>
              </a:ext>
            </a:extLst>
          </p:cNvPr>
          <p:cNvSpPr txBox="1"/>
          <p:nvPr/>
        </p:nvSpPr>
        <p:spPr>
          <a:xfrm>
            <a:off x="760936" y="5560829"/>
            <a:ext cx="101296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dirty="0">
                <a:solidFill>
                  <a:srgbClr val="FF0000"/>
                </a:solidFill>
                <a:latin typeface="Comic Sans MS" panose="030F0702030302020204" pitchFamily="66" charset="0"/>
              </a:rPr>
              <a:t>TRUE: HOURS ARE BIGGER SO YOU NEED FEWER OF THEM COMPARED</a:t>
            </a:r>
          </a:p>
          <a:p>
            <a:r>
              <a:rPr lang="en-GB" sz="2200" dirty="0">
                <a:solidFill>
                  <a:srgbClr val="FF0000"/>
                </a:solidFill>
                <a:latin typeface="Comic Sans MS" panose="030F0702030302020204" pitchFamily="66" charset="0"/>
              </a:rPr>
              <a:t>TO THE NUMBER OF MINUTES. 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DF559B7-DE6E-404C-A334-A1F072EBEA6A}"/>
              </a:ext>
            </a:extLst>
          </p:cNvPr>
          <p:cNvSpPr/>
          <p:nvPr/>
        </p:nvSpPr>
        <p:spPr>
          <a:xfrm>
            <a:off x="0" y="0"/>
            <a:ext cx="52325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Using factors to multiply 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9091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6E17CED-006A-4DCC-A179-83B8EF2348FD}"/>
              </a:ext>
            </a:extLst>
          </p:cNvPr>
          <p:cNvSpPr txBox="1"/>
          <p:nvPr/>
        </p:nvSpPr>
        <p:spPr>
          <a:xfrm>
            <a:off x="387773" y="50543"/>
            <a:ext cx="45656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ORANGE : factor answers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B1835F5-3F77-4E14-BF7C-361EDCBBEB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633020"/>
              </p:ext>
            </p:extLst>
          </p:nvPr>
        </p:nvGraphicFramePr>
        <p:xfrm>
          <a:off x="320496" y="983321"/>
          <a:ext cx="11551008" cy="5334000"/>
        </p:xfrm>
        <a:graphic>
          <a:graphicData uri="http://schemas.openxmlformats.org/drawingml/2006/table">
            <a:tbl>
              <a:tblPr/>
              <a:tblGrid>
                <a:gridCol w="11551008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457200" indent="-457200">
                        <a:buAutoNum type="arabicPeriod"/>
                      </a:pPr>
                      <a:r>
                        <a:rPr lang="en-GB" sz="2400" dirty="0">
                          <a:latin typeface="Comic Sans MS" panose="030F0702030302020204" pitchFamily="66" charset="0"/>
                        </a:rPr>
                        <a:t>1 and 8, 2 and 4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dirty="0">
                          <a:latin typeface="Comic Sans MS" panose="030F0702030302020204" pitchFamily="66" charset="0"/>
                        </a:rPr>
                        <a:t>23 x 4 x 2 = 23 x 2 x 2 x 2 = 92 x 2 = 184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800" dirty="0">
                          <a:latin typeface="Comic Sans MS" panose="030F0702030302020204" pitchFamily="66" charset="0"/>
                        </a:rPr>
                        <a:t>	</a:t>
                      </a:r>
                    </a:p>
                    <a:p>
                      <a:r>
                        <a:rPr lang="en-GB" sz="2200" dirty="0">
                          <a:latin typeface="Comic Sans MS" panose="030F0702030302020204" pitchFamily="66" charset="0"/>
                        </a:rPr>
                        <a:t>2. 1 and 20, 2 and 10, 4 and 5</a:t>
                      </a:r>
                    </a:p>
                    <a:p>
                      <a:r>
                        <a:rPr lang="en-GB" sz="2200" dirty="0">
                          <a:latin typeface="Comic Sans MS" panose="030F0702030302020204" pitchFamily="66" charset="0"/>
                        </a:rPr>
                        <a:t>20 x 9 = 2 x 9 x 10 = 18 x 10 = 180</a:t>
                      </a:r>
                    </a:p>
                    <a:p>
                      <a:endParaRPr lang="en-GB" sz="800" dirty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200" dirty="0">
                          <a:latin typeface="Comic Sans MS" panose="030F0702030302020204" pitchFamily="66" charset="0"/>
                        </a:rPr>
                        <a:t>3. 1 and 12, 2 and 6, 3 and 4</a:t>
                      </a:r>
                    </a:p>
                    <a:p>
                      <a:r>
                        <a:rPr lang="en-GB" sz="2200" dirty="0">
                          <a:latin typeface="Comic Sans MS" panose="030F0702030302020204" pitchFamily="66" charset="0"/>
                        </a:rPr>
                        <a:t>4 x 25 x 3 = 100 x 3 = 300</a:t>
                      </a:r>
                    </a:p>
                    <a:p>
                      <a:endParaRPr lang="en-GB" sz="800" dirty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200" dirty="0">
                          <a:latin typeface="Comic Sans MS" panose="030F0702030302020204" pitchFamily="66" charset="0"/>
                        </a:rPr>
                        <a:t>4. 1 and 15, 3 and 5, </a:t>
                      </a:r>
                    </a:p>
                    <a:p>
                      <a:r>
                        <a:rPr lang="en-GB" sz="2200" dirty="0">
                          <a:latin typeface="Comic Sans MS" panose="030F0702030302020204" pitchFamily="66" charset="0"/>
                        </a:rPr>
                        <a:t>12 x 5 x 3 = 60 x 3 = 6 x 3 x 10 = 180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200" dirty="0">
                          <a:latin typeface="Comic Sans MS" panose="030F0702030302020204" pitchFamily="66" charset="0"/>
                        </a:rPr>
                        <a:t>5. 1 and 22, 2 and 11 </a:t>
                      </a:r>
                    </a:p>
                    <a:p>
                      <a:r>
                        <a:rPr lang="en-GB" sz="2200" dirty="0">
                          <a:latin typeface="Comic Sans MS" panose="030F0702030302020204" pitchFamily="66" charset="0"/>
                        </a:rPr>
                        <a:t>11 x 9 x 2 = 99 x 2 = 198</a:t>
                      </a:r>
                    </a:p>
                    <a:p>
                      <a:pPr marL="0" indent="0">
                        <a:buNone/>
                      </a:pPr>
                      <a:endParaRPr lang="en-GB" sz="2200" dirty="0">
                        <a:latin typeface="Comic Sans MS" panose="030F0702030302020204" pitchFamily="66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6. 1 and 16, 2 and 8, 4 and 4 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25 x 4 x 4  = 25 x 4 = 100  100 x 4 = 400 </a:t>
                      </a:r>
                    </a:p>
                    <a:p>
                      <a:endParaRPr lang="en-GB" sz="2200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84636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6E17CED-006A-4DCC-A179-83B8EF2348FD}"/>
              </a:ext>
            </a:extLst>
          </p:cNvPr>
          <p:cNvSpPr txBox="1"/>
          <p:nvPr/>
        </p:nvSpPr>
        <p:spPr>
          <a:xfrm>
            <a:off x="387773" y="50543"/>
            <a:ext cx="5317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ORANGE: Partitioning answers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B1835F5-3F77-4E14-BF7C-361EDCBBEB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966210"/>
              </p:ext>
            </p:extLst>
          </p:nvPr>
        </p:nvGraphicFramePr>
        <p:xfrm>
          <a:off x="253219" y="532747"/>
          <a:ext cx="11551008" cy="6309360"/>
        </p:xfrm>
        <a:graphic>
          <a:graphicData uri="http://schemas.openxmlformats.org/drawingml/2006/table">
            <a:tbl>
              <a:tblPr/>
              <a:tblGrid>
                <a:gridCol w="11551008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457200" indent="-457200">
                        <a:buAutoNum type="arabicPeriod"/>
                      </a:pPr>
                      <a:r>
                        <a:rPr lang="en-GB" sz="2400" dirty="0">
                          <a:latin typeface="Comic Sans MS" panose="030F0702030302020204" pitchFamily="66" charset="0"/>
                        </a:rPr>
                        <a:t>8 x 23</a:t>
                      </a:r>
                    </a:p>
                    <a:p>
                      <a:pPr marL="457200" indent="-457200">
                        <a:buAutoNum type="arabicPeriod"/>
                      </a:pPr>
                      <a:endParaRPr lang="en-GB" sz="2400" dirty="0">
                        <a:latin typeface="Comic Sans MS" panose="030F0702030302020204" pitchFamily="66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GB" sz="2400" dirty="0">
                          <a:latin typeface="Comic Sans MS" panose="030F0702030302020204" pitchFamily="66" charset="0"/>
                        </a:rPr>
                        <a:t>= (8 x 20) + ( 8 x 3) = (8 x 2 x 10) + 24 = 160 + 24 = 184</a:t>
                      </a:r>
                    </a:p>
                    <a:p>
                      <a:endParaRPr lang="en-GB" sz="2400" dirty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latin typeface="Comic Sans MS" panose="030F0702030302020204" pitchFamily="66" charset="0"/>
                        </a:rPr>
                        <a:t>2. 20 × 9 partitioning not relevant here as only tens and no ones. </a:t>
                      </a:r>
                    </a:p>
                    <a:p>
                      <a:endParaRPr lang="en-GB" sz="2400" dirty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latin typeface="Comic Sans MS" panose="030F0702030302020204" pitchFamily="66" charset="0"/>
                        </a:rPr>
                        <a:t>3. 12 × 25 </a:t>
                      </a:r>
                    </a:p>
                    <a:p>
                      <a:r>
                        <a:rPr lang="en-GB" sz="2400" dirty="0">
                          <a:latin typeface="Comic Sans MS" panose="030F0702030302020204" pitchFamily="66" charset="0"/>
                        </a:rPr>
                        <a:t>(10 x 25) + (2 x 25) = 250 + 50 = 300</a:t>
                      </a:r>
                    </a:p>
                    <a:p>
                      <a:endParaRPr lang="en-GB" sz="2400" dirty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latin typeface="Comic Sans MS" panose="030F0702030302020204" pitchFamily="66" charset="0"/>
                        </a:rPr>
                        <a:t>4. 15 × 12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(10 x 12) + (5 x 12) = 120 + 60 = 180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latin typeface="Comic Sans MS" panose="030F0702030302020204" pitchFamily="66" charset="0"/>
                        </a:rPr>
                        <a:t>5. 22 × 9</a:t>
                      </a:r>
                    </a:p>
                    <a:p>
                      <a:r>
                        <a:rPr lang="en-GB" sz="2400" dirty="0">
                          <a:latin typeface="Comic Sans MS" panose="030F0702030302020204" pitchFamily="66" charset="0"/>
                        </a:rPr>
                        <a:t>(20 x 9) + (2 x 9) = (2 x 9 x 10) + 18 = 180 + 18 = 198</a:t>
                      </a:r>
                    </a:p>
                    <a:p>
                      <a:endParaRPr lang="en-GB" sz="2400" dirty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latin typeface="Comic Sans MS" panose="030F0702030302020204" pitchFamily="66" charset="0"/>
                        </a:rPr>
                        <a:t>6. 16 x 25</a:t>
                      </a:r>
                    </a:p>
                    <a:p>
                      <a:r>
                        <a:rPr lang="en-GB" sz="2400" dirty="0">
                          <a:latin typeface="Comic Sans MS" panose="030F0702030302020204" pitchFamily="66" charset="0"/>
                        </a:rPr>
                        <a:t>(10 x 25) + (6 x 25) = 250 + 150 = 400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65503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477764"/>
              </p:ext>
            </p:extLst>
          </p:nvPr>
        </p:nvGraphicFramePr>
        <p:xfrm>
          <a:off x="173503" y="684936"/>
          <a:ext cx="5312897" cy="6065520"/>
        </p:xfrm>
        <a:graphic>
          <a:graphicData uri="http://schemas.openxmlformats.org/drawingml/2006/table">
            <a:tbl>
              <a:tblPr/>
              <a:tblGrid>
                <a:gridCol w="5312897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Using Factors: </a:t>
                      </a:r>
                    </a:p>
                    <a:p>
                      <a:pPr marL="0" indent="0">
                        <a:buNone/>
                      </a:pPr>
                      <a:endParaRPr lang="en-GB" sz="800" dirty="0">
                        <a:latin typeface="Comic Sans MS" panose="030F0702030302020204" pitchFamily="66" charset="0"/>
                      </a:endParaRPr>
                    </a:p>
                    <a:p>
                      <a:pPr marL="457200" indent="-457200">
                        <a:buAutoNum type="arabicPeriod"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1 and 12, 2 and 6, 3 and 4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31 x 3 x 4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31 x 3 = 93, 4 x 93 = 372 </a:t>
                      </a:r>
                    </a:p>
                    <a:p>
                      <a:pPr marL="0" indent="0">
                        <a:buNone/>
                      </a:pPr>
                      <a:endParaRPr lang="en-GB" sz="800" dirty="0">
                        <a:latin typeface="Comic Sans MS" panose="030F0702030302020204" pitchFamily="66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2. 1 and 16, 2 and 8, 4 and 4 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25 x 4 x 4  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25 x 4 = 100, 100 x 4 = 400 </a:t>
                      </a:r>
                    </a:p>
                    <a:p>
                      <a:pPr marL="0" indent="0">
                        <a:buNone/>
                      </a:pPr>
                      <a:endParaRPr lang="en-GB" sz="800" dirty="0">
                        <a:latin typeface="Comic Sans MS" panose="030F0702030302020204" pitchFamily="66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3. 1 and 22, 2 and 11, 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42 x 11 x 2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42 x 11 = 462, 462 x 2 = 924 </a:t>
                      </a:r>
                    </a:p>
                    <a:p>
                      <a:pPr marL="0" indent="0">
                        <a:buNone/>
                      </a:pPr>
                      <a:endParaRPr lang="en-GB" sz="800" dirty="0">
                        <a:latin typeface="Comic Sans MS" panose="030F0702030302020204" pitchFamily="66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4. 1 and 18, 2 and 9, 3 and 6 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31 x 6 x 3  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31 x 6 = 186, 186 x 3 = 558 </a:t>
                      </a:r>
                    </a:p>
                    <a:p>
                      <a:pPr marL="0" indent="0">
                        <a:buNone/>
                      </a:pPr>
                      <a:endParaRPr lang="en-GB" sz="800" dirty="0">
                        <a:latin typeface="Comic Sans MS" panose="030F0702030302020204" pitchFamily="66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5. 1 and 28, 2 and 14, 4 and 7 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35 x 7 x 4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35 x 7 = 245, 245 x 4 = 980</a:t>
                      </a:r>
                      <a:endParaRPr lang="en-GB" sz="22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28A6296-8158-4F64-87A9-E1D92FA67562}"/>
              </a:ext>
            </a:extLst>
          </p:cNvPr>
          <p:cNvSpPr txBox="1"/>
          <p:nvPr/>
        </p:nvSpPr>
        <p:spPr>
          <a:xfrm>
            <a:off x="548640" y="161716"/>
            <a:ext cx="3669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YELLOW ANSWERS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D66DF9C-9629-4043-BF09-7AB0AC6FAA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425252"/>
              </p:ext>
            </p:extLst>
          </p:nvPr>
        </p:nvGraphicFramePr>
        <p:xfrm>
          <a:off x="5781820" y="472254"/>
          <a:ext cx="6236677" cy="6126480"/>
        </p:xfrm>
        <a:graphic>
          <a:graphicData uri="http://schemas.openxmlformats.org/drawingml/2006/table">
            <a:tbl>
              <a:tblPr/>
              <a:tblGrid>
                <a:gridCol w="6236677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Using partitioning:</a:t>
                      </a:r>
                    </a:p>
                    <a:p>
                      <a:pPr marL="457200" indent="-457200">
                        <a:buAutoNum type="arabicPeriod"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12 x 31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(10 x 31) + (2 x 31) = 310 + 62 = 372 </a:t>
                      </a:r>
                    </a:p>
                    <a:p>
                      <a:pPr marL="0" indent="0">
                        <a:buNone/>
                      </a:pPr>
                      <a:endParaRPr lang="en-GB" sz="2200" dirty="0">
                        <a:latin typeface="Comic Sans MS" panose="030F0702030302020204" pitchFamily="66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2. 16 x 25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(10 x 25) + (6 x 25) = 250 + 150 = 400</a:t>
                      </a:r>
                    </a:p>
                    <a:p>
                      <a:pPr marL="0" indent="0">
                        <a:buNone/>
                      </a:pPr>
                      <a:endParaRPr lang="en-GB" sz="2200" dirty="0">
                        <a:latin typeface="Comic Sans MS" panose="030F0702030302020204" pitchFamily="66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3. 22 x 42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(20 x 42) + (2 x 42)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= (42 x 2 x 10) + 84 = 840 + 84 = 924 </a:t>
                      </a:r>
                    </a:p>
                    <a:p>
                      <a:pPr marL="0" indent="0">
                        <a:buNone/>
                      </a:pPr>
                      <a:endParaRPr lang="en-GB" sz="2200" dirty="0">
                        <a:latin typeface="Comic Sans MS" panose="030F0702030302020204" pitchFamily="66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4. 18 x 31 (mix of partitioning and factors)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(10 x 31) + (8 x 31) = (10 x 31) + ( 31 x 4 x 2)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= 310 + 248 = 558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 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5. 28 x 35 (mix of partitioning and factors)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(20 x 35) + (8 x 35) =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(35 x 2 x 10) + (35 x 4 x 2) = 700 + 280 = 980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83729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939528"/>
              </p:ext>
            </p:extLst>
          </p:nvPr>
        </p:nvGraphicFramePr>
        <p:xfrm>
          <a:off x="520504" y="523220"/>
          <a:ext cx="6498176" cy="6126480"/>
        </p:xfrm>
        <a:graphic>
          <a:graphicData uri="http://schemas.openxmlformats.org/drawingml/2006/table">
            <a:tbl>
              <a:tblPr/>
              <a:tblGrid>
                <a:gridCol w="6498176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457200" indent="-457200">
                        <a:buAutoNum type="arabicPeriod"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 and 6, 2 and 3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32 x 3 x 2 = 96 x 2 = 128</a:t>
                      </a:r>
                    </a:p>
                    <a:p>
                      <a:pPr marL="0" indent="0">
                        <a:buNone/>
                      </a:pPr>
                      <a:endParaRPr lang="en-GB" sz="1000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2. 1 and 8, 2 and 4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32 x 4 x 2 = 128 x 2 = 256</a:t>
                      </a:r>
                    </a:p>
                    <a:p>
                      <a:pPr marL="0" indent="0">
                        <a:buNone/>
                      </a:pPr>
                      <a:endParaRPr lang="en-GB" sz="1000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3. 1 and 12, 2 and 6, 3 and 4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32 x 3 x 4 = 96 x 4 = 384</a:t>
                      </a:r>
                    </a:p>
                    <a:p>
                      <a:pPr marL="0" indent="0">
                        <a:buNone/>
                      </a:pPr>
                      <a:endParaRPr lang="en-GB" sz="1000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4. 1 and 14, 2 and 7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32 x 7 x 2 = 224 x 2 = 448</a:t>
                      </a:r>
                    </a:p>
                    <a:p>
                      <a:pPr marL="0" indent="0">
                        <a:buNone/>
                      </a:pPr>
                      <a:endParaRPr lang="en-GB" sz="1000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5. 1 and 16, 2 and 8, 4 and 4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32 x 4 x 4 = 128 x 4 = 512</a:t>
                      </a:r>
                    </a:p>
                    <a:p>
                      <a:pPr marL="0" indent="0">
                        <a:buNone/>
                      </a:pPr>
                      <a:endParaRPr lang="en-GB" sz="1000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6. 1 and 18, 2 and 9, 3 and 6, 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32 x 9 x 2 = 32 x 3 x 3 x 2 = 288 x 2 = 576</a:t>
                      </a:r>
                    </a:p>
                    <a:p>
                      <a:pPr marL="0" indent="0">
                        <a:buNone/>
                      </a:pPr>
                      <a:endParaRPr lang="en-GB" sz="1000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7. 1 and 24, 2 and 12, 3 and 8, 4 and 6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32 x 12 x 2 = 32 x 3 x 4 x 2 = 384 x 2 = 768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28A6296-8158-4F64-87A9-E1D92FA67562}"/>
              </a:ext>
            </a:extLst>
          </p:cNvPr>
          <p:cNvSpPr txBox="1"/>
          <p:nvPr/>
        </p:nvSpPr>
        <p:spPr>
          <a:xfrm>
            <a:off x="520504" y="0"/>
            <a:ext cx="48397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GREEN/PURPLE ANSWERS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152E95-93A7-4241-8BC6-0551FB51A242}"/>
              </a:ext>
            </a:extLst>
          </p:cNvPr>
          <p:cNvSpPr txBox="1"/>
          <p:nvPr/>
        </p:nvSpPr>
        <p:spPr>
          <a:xfrm>
            <a:off x="5693822" y="382012"/>
            <a:ext cx="649817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Some of these may be easier solved by a combination of partitioning and factoring.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Q3. 12 x 32 = (32 x 10) + (32 x 2) = 384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Q4. 14 x 32 = (10 x 32) + (4 x 32) = 448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Q7. 24 x 32 = (10 x 32 x 2) + (4 x 32) = 768</a:t>
            </a:r>
          </a:p>
        </p:txBody>
      </p:sp>
    </p:spTree>
    <p:extLst>
      <p:ext uri="{BB962C8B-B14F-4D97-AF65-F5344CB8AC3E}">
        <p14:creationId xmlns:p14="http://schemas.microsoft.com/office/powerpoint/2010/main" val="1713576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/>
        </p:nvGraphicFramePr>
        <p:xfrm>
          <a:off x="2695135" y="1667021"/>
          <a:ext cx="5773615" cy="1554480"/>
        </p:xfrm>
        <a:graphic>
          <a:graphicData uri="http://schemas.openxmlformats.org/drawingml/2006/table">
            <a:tbl>
              <a:tblPr/>
              <a:tblGrid>
                <a:gridCol w="5773615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What is a factor?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Hint: Think rainbow…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370F8796-D6E2-4CB3-A191-F364FF61E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10" y="1559018"/>
            <a:ext cx="1435155" cy="143740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DF559B7-DE6E-404C-A334-A1F072EBEA6A}"/>
              </a:ext>
            </a:extLst>
          </p:cNvPr>
          <p:cNvSpPr/>
          <p:nvPr/>
        </p:nvSpPr>
        <p:spPr>
          <a:xfrm>
            <a:off x="0" y="0"/>
            <a:ext cx="52325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Using factors to multiply 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186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/>
        </p:nvGraphicFramePr>
        <p:xfrm>
          <a:off x="472440" y="1465593"/>
          <a:ext cx="11063068" cy="4480560"/>
        </p:xfrm>
        <a:graphic>
          <a:graphicData uri="http://schemas.openxmlformats.org/drawingml/2006/table">
            <a:tbl>
              <a:tblPr/>
              <a:tblGrid>
                <a:gridCol w="11063068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latin typeface="Comic Sans MS" panose="030F0702030302020204" pitchFamily="66" charset="0"/>
                        </a:rPr>
                        <a:t>What is a factor?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latin typeface="Comic Sans MS" panose="030F0702030302020204" pitchFamily="66" charset="0"/>
                        </a:rPr>
                        <a:t>Factors are numbers that divide exactly into other numbers. </a:t>
                      </a:r>
                    </a:p>
                    <a:p>
                      <a:r>
                        <a:rPr lang="en-GB" sz="2400" dirty="0" err="1">
                          <a:latin typeface="Comic Sans MS" panose="030F0702030302020204" pitchFamily="66" charset="0"/>
                        </a:rPr>
                        <a:t>Eg.</a:t>
                      </a:r>
                      <a:r>
                        <a:rPr lang="en-GB" sz="2400" dirty="0">
                          <a:latin typeface="Comic Sans MS" panose="030F0702030302020204" pitchFamily="66" charset="0"/>
                        </a:rPr>
                        <a:t> factors of 24 are 1, 2, 3, 4, 6, 8, 12 and 24. 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often show factor pairs as a rainbow: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9AB7C545-9033-4E28-9ABA-5BAFCADE73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890" y="3822343"/>
            <a:ext cx="6076190" cy="21238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DF559B7-DE6E-404C-A334-A1F072EBEA6A}"/>
              </a:ext>
            </a:extLst>
          </p:cNvPr>
          <p:cNvSpPr/>
          <p:nvPr/>
        </p:nvSpPr>
        <p:spPr>
          <a:xfrm>
            <a:off x="0" y="0"/>
            <a:ext cx="52325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Using factors to multiply 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314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351053"/>
              </p:ext>
            </p:extLst>
          </p:nvPr>
        </p:nvGraphicFramePr>
        <p:xfrm>
          <a:off x="472440" y="1465593"/>
          <a:ext cx="11063068" cy="5212080"/>
        </p:xfrm>
        <a:graphic>
          <a:graphicData uri="http://schemas.openxmlformats.org/drawingml/2006/table">
            <a:tbl>
              <a:tblPr/>
              <a:tblGrid>
                <a:gridCol w="11063068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latin typeface="Comic Sans MS" panose="030F0702030302020204" pitchFamily="66" charset="0"/>
                        </a:rPr>
                        <a:t>Sometimes, we can use our knowledge of factors to help us with our multiplication calculations. 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already do this with multiples of 10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e.g. 7 x 80 = 	7 x 8 x 10 = 	56 x 10 = 560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Here we converted 80 into its factor pair 8 and 10.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can do the same for other 2-digit x 1-digit or 2-digit x 2-digit multiplications. We will look at some of these on the next few slides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DF559B7-DE6E-404C-A334-A1F072EBEA6A}"/>
              </a:ext>
            </a:extLst>
          </p:cNvPr>
          <p:cNvSpPr/>
          <p:nvPr/>
        </p:nvSpPr>
        <p:spPr>
          <a:xfrm>
            <a:off x="0" y="0"/>
            <a:ext cx="52325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Using factors to multiply 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193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947229"/>
              </p:ext>
            </p:extLst>
          </p:nvPr>
        </p:nvGraphicFramePr>
        <p:xfrm>
          <a:off x="198783" y="1219559"/>
          <a:ext cx="11873947" cy="5577840"/>
        </p:xfrm>
        <a:graphic>
          <a:graphicData uri="http://schemas.openxmlformats.org/drawingml/2006/table">
            <a:tbl>
              <a:tblPr/>
              <a:tblGrid>
                <a:gridCol w="11873947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latin typeface="Comic Sans MS" panose="030F0702030302020204" pitchFamily="66" charset="0"/>
                        </a:rPr>
                        <a:t>7 x 24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First, we identify all of the factor pairs of 24. Remember to work systematically. 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The factor pairs are: 1 and 24, 2 and 12, 3 and 8, 4 and 6.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If we are multiplying 24 by 7 the most efficient pair is likely to be 12 x 2.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 always trying to find a pair where the last multiplication will be easy </a:t>
                      </a:r>
                      <a:r>
                        <a:rPr lang="en-GB" sz="2400" dirty="0" err="1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e.g</a:t>
                      </a:r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x 2 or x10 or x 4 (double and double again) or even x5 (x10 then halve). Whilst at the same time, trying to make the first calculation as easy as possible.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Using 2 and 12 gives us 7 x 12 x 2 = 84 x 2 = 168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7 x 12 is a times table calculation and then x 2 means we just double the answer.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DF559B7-DE6E-404C-A334-A1F072EBEA6A}"/>
              </a:ext>
            </a:extLst>
          </p:cNvPr>
          <p:cNvSpPr/>
          <p:nvPr/>
        </p:nvSpPr>
        <p:spPr>
          <a:xfrm>
            <a:off x="0" y="0"/>
            <a:ext cx="52325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Using factors to multiply 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485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836505"/>
              </p:ext>
            </p:extLst>
          </p:nvPr>
        </p:nvGraphicFramePr>
        <p:xfrm>
          <a:off x="166174" y="1338829"/>
          <a:ext cx="11859651" cy="4480560"/>
        </p:xfrm>
        <a:graphic>
          <a:graphicData uri="http://schemas.openxmlformats.org/drawingml/2006/table">
            <a:tbl>
              <a:tblPr/>
              <a:tblGrid>
                <a:gridCol w="11859651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latin typeface="Comic Sans MS" panose="030F0702030302020204" pitchFamily="66" charset="0"/>
                        </a:rPr>
                        <a:t>7 x 24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An alternative way to solve this calculation mentally would be to use partitioning.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would partition the 24 into 2 tens and 4 ones.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7 x 24 = (7 x 20) + (7 x 4)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Now, factoring also comes in useful here as we can factor 20 into 2 and 10.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= (7 x 2 x 10) + (7 x 4) = (14 x 10) + 28 = 140 + 28 = 168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DF559B7-DE6E-404C-A334-A1F072EBEA6A}"/>
              </a:ext>
            </a:extLst>
          </p:cNvPr>
          <p:cNvSpPr/>
          <p:nvPr/>
        </p:nvSpPr>
        <p:spPr>
          <a:xfrm>
            <a:off x="0" y="0"/>
            <a:ext cx="52325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Using factors to multiply 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419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607118"/>
              </p:ext>
            </p:extLst>
          </p:nvPr>
        </p:nvGraphicFramePr>
        <p:xfrm>
          <a:off x="444305" y="1280160"/>
          <a:ext cx="11063068" cy="4480560"/>
        </p:xfrm>
        <a:graphic>
          <a:graphicData uri="http://schemas.openxmlformats.org/drawingml/2006/table">
            <a:tbl>
              <a:tblPr/>
              <a:tblGrid>
                <a:gridCol w="11063068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Now let’s look at solving 6 x 16 using factors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First, list all the factor pairs of 16.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Write them down and then consider which might be the best pair to help us solve the calculation.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Remember to try to look for an ‘easy’ final multiplication – but the first step needs to be possible mentally too. Ideally, a calculation from one of our times tables.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After that, we will try to solve the same calculation using partitioning.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DF559B7-DE6E-404C-A334-A1F072EBEA6A}"/>
              </a:ext>
            </a:extLst>
          </p:cNvPr>
          <p:cNvSpPr/>
          <p:nvPr/>
        </p:nvSpPr>
        <p:spPr>
          <a:xfrm>
            <a:off x="0" y="0"/>
            <a:ext cx="52325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Using factors to multiply 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1908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5C8BF5-8D51-4B80-8A94-7D79B4B38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61388"/>
              </p:ext>
            </p:extLst>
          </p:nvPr>
        </p:nvGraphicFramePr>
        <p:xfrm>
          <a:off x="444305" y="1280160"/>
          <a:ext cx="11063068" cy="4846320"/>
        </p:xfrm>
        <a:graphic>
          <a:graphicData uri="http://schemas.openxmlformats.org/drawingml/2006/table">
            <a:tbl>
              <a:tblPr/>
              <a:tblGrid>
                <a:gridCol w="11063068">
                  <a:extLst>
                    <a:ext uri="{9D8B030D-6E8A-4147-A177-3AD203B41FA5}">
                      <a16:colId xmlns:a16="http://schemas.microsoft.com/office/drawing/2014/main" val="2841450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6 x 16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The factor pairs of 16 are: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 and 16, 2 and 8, 4 and 4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The best pair to help us is likely to be 2 and 8 as 8 x 6 is a times table calculation and the final x2 is a double which is also easier to calculate.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6 x 8 x 2 = 48 x 2 = 96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This is quite straightforward to solve using factoring.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2852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DF559B7-DE6E-404C-A334-A1F072EBEA6A}"/>
              </a:ext>
            </a:extLst>
          </p:cNvPr>
          <p:cNvSpPr/>
          <p:nvPr/>
        </p:nvSpPr>
        <p:spPr>
          <a:xfrm>
            <a:off x="0" y="0"/>
            <a:ext cx="52325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Using factors to multiply 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35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8078</TotalTime>
  <Words>2643</Words>
  <Application>Microsoft Office PowerPoint</Application>
  <PresentationFormat>Widescreen</PresentationFormat>
  <Paragraphs>326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64</cp:revision>
  <dcterms:created xsi:type="dcterms:W3CDTF">2020-06-03T11:27:33Z</dcterms:created>
  <dcterms:modified xsi:type="dcterms:W3CDTF">2020-06-16T17:54:06Z</dcterms:modified>
</cp:coreProperties>
</file>