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14.xml" ContentType="application/vnd.openxmlformats-officedocument.presentationml.slide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3"/>
  </p:notesMasterIdLst>
  <p:handoutMasterIdLst>
    <p:handoutMasterId r:id="rId24"/>
  </p:handoutMasterIdLst>
  <p:sldIdLst>
    <p:sldId id="328" r:id="rId2"/>
    <p:sldId id="337" r:id="rId3"/>
    <p:sldId id="331" r:id="rId4"/>
    <p:sldId id="316" r:id="rId5"/>
    <p:sldId id="332" r:id="rId6"/>
    <p:sldId id="333" r:id="rId7"/>
    <p:sldId id="334" r:id="rId8"/>
    <p:sldId id="335" r:id="rId9"/>
    <p:sldId id="336" r:id="rId10"/>
    <p:sldId id="343" r:id="rId11"/>
    <p:sldId id="318" r:id="rId12"/>
    <p:sldId id="345" r:id="rId13"/>
    <p:sldId id="317" r:id="rId14"/>
    <p:sldId id="339" r:id="rId15"/>
    <p:sldId id="340" r:id="rId16"/>
    <p:sldId id="341" r:id="rId17"/>
    <p:sldId id="342" r:id="rId18"/>
    <p:sldId id="338" r:id="rId19"/>
    <p:sldId id="309" r:id="rId20"/>
    <p:sldId id="327" r:id="rId21"/>
    <p:sldId id="34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253746"/>
    <a:srgbClr val="EA7600"/>
    <a:srgbClr val="9AF67A"/>
    <a:srgbClr val="85F45E"/>
    <a:srgbClr val="E7B8F6"/>
    <a:srgbClr val="F4D2FE"/>
    <a:srgbClr val="F7B635"/>
    <a:srgbClr val="E2AAF4"/>
    <a:srgbClr val="F1C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6" autoAdjust="0"/>
    <p:restoredTop sz="88398" autoAdjust="0"/>
  </p:normalViewPr>
  <p:slideViewPr>
    <p:cSldViewPr snapToGrid="0">
      <p:cViewPr varScale="1">
        <p:scale>
          <a:sx n="65" d="100"/>
          <a:sy n="65" d="100"/>
        </p:scale>
        <p:origin x="17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44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17/02/2021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Draw out that you have aligned the digits incorrectly.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56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‘towers’ of 2-digit, 3-digit and 4-digit numbers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(Sheet 1).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102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86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6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26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8D232-4986-4063-8C1F-80AAB22159B4}" type="datetimeFigureOut">
              <a:rPr lang="en-GB" smtClean="0"/>
              <a:pPr/>
              <a:t>17/02/2021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3ED8-F35F-4DCB-94E0-D770B9AB5B6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886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7" y="90400"/>
            <a:ext cx="8524875" cy="6276975"/>
          </a:xfrm>
          <a:prstGeom prst="rect">
            <a:avLst/>
          </a:prstGeom>
          <a:solidFill>
            <a:srgbClr val="FFFF99"/>
          </a:solidFill>
        </p:spPr>
      </p:pic>
    </p:spTree>
    <p:extLst>
      <p:ext uri="{BB962C8B-B14F-4D97-AF65-F5344CB8AC3E}">
        <p14:creationId xmlns:p14="http://schemas.microsoft.com/office/powerpoint/2010/main" val="106667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1500" b="1" dirty="0" smtClean="0"/>
              <a:t>How confident are you </a:t>
            </a:r>
            <a:r>
              <a:rPr lang="en-US" sz="16600" b="1" dirty="0" smtClean="0"/>
              <a:t>NOW</a:t>
            </a:r>
            <a:r>
              <a:rPr lang="en-US" sz="11500" b="1" dirty="0" smtClean="0"/>
              <a:t>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636526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11</a:t>
            </a:fld>
            <a:endParaRPr lang="en-GB" dirty="0">
              <a:solidFill>
                <a:srgbClr val="EA76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D713E-73E2-4090-9A57-4C506CB26E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790" y="771180"/>
            <a:ext cx="8702420" cy="4616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7703" y="294968"/>
            <a:ext cx="447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 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and </a:t>
            </a:r>
            <a:r>
              <a:rPr lang="en-GB" b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</a:t>
            </a:r>
            <a:r>
              <a:rPr lang="en-GB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549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8297" y="861004"/>
            <a:ext cx="7349938" cy="488399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3ED8-F35F-4DCB-94E0-D770B9AB5B66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67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93496D-3168-492D-8D30-058DE2733564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Add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three, four and five numbers including those with different numbers of digits.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08F32D-5BFD-4206-A241-D3E4C12064DE}"/>
              </a:ext>
            </a:extLst>
          </p:cNvPr>
          <p:cNvSpPr/>
          <p:nvPr/>
        </p:nvSpPr>
        <p:spPr>
          <a:xfrm>
            <a:off x="541865" y="791367"/>
            <a:ext cx="84854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 </a:t>
            </a:r>
            <a:r>
              <a:rPr lang="en-GB" sz="2200" b="1" dirty="0" smtClean="0">
                <a:solidFill>
                  <a:srgbClr val="253746"/>
                </a:solidFill>
              </a:rPr>
              <a:t>activity</a:t>
            </a:r>
            <a:endParaRPr lang="en-GB" sz="2200" b="1" dirty="0">
              <a:solidFill>
                <a:srgbClr val="253746"/>
              </a:solidFill>
            </a:endParaRPr>
          </a:p>
          <a:p>
            <a:r>
              <a:rPr lang="en-GB" sz="2200" dirty="0">
                <a:solidFill>
                  <a:srgbClr val="253746"/>
                </a:solidFill>
              </a:rPr>
              <a:t>In pairs, choose three, four or even five numbers, aiming to create at least one sum with an answer in each of the following ranges:</a:t>
            </a:r>
          </a:p>
          <a:p>
            <a:pPr algn="ctr"/>
            <a:r>
              <a:rPr lang="en-GB" sz="2200" b="1" dirty="0">
                <a:solidFill>
                  <a:srgbClr val="253746"/>
                </a:solidFill>
              </a:rPr>
              <a:t> &lt;1000</a:t>
            </a:r>
            <a:r>
              <a:rPr lang="en-GB" sz="2200" dirty="0">
                <a:solidFill>
                  <a:srgbClr val="253746"/>
                </a:solidFill>
              </a:rPr>
              <a:t>, </a:t>
            </a:r>
            <a:r>
              <a:rPr lang="en-GB" sz="2200" b="1" dirty="0">
                <a:solidFill>
                  <a:srgbClr val="253746"/>
                </a:solidFill>
              </a:rPr>
              <a:t>1000 to 2000</a:t>
            </a:r>
            <a:r>
              <a:rPr lang="en-GB" sz="2200" dirty="0">
                <a:solidFill>
                  <a:srgbClr val="253746"/>
                </a:solidFill>
              </a:rPr>
              <a:t>, </a:t>
            </a:r>
            <a:r>
              <a:rPr lang="en-GB" sz="2200" b="1" dirty="0">
                <a:solidFill>
                  <a:srgbClr val="253746"/>
                </a:solidFill>
              </a:rPr>
              <a:t>4000 to 5000</a:t>
            </a:r>
            <a:r>
              <a:rPr lang="en-GB" sz="2200" dirty="0">
                <a:solidFill>
                  <a:srgbClr val="253746"/>
                </a:solidFill>
              </a:rPr>
              <a:t>, </a:t>
            </a:r>
            <a:r>
              <a:rPr lang="en-GB" sz="2200" b="1" dirty="0">
                <a:solidFill>
                  <a:srgbClr val="253746"/>
                </a:solidFill>
              </a:rPr>
              <a:t>8000 to 9000</a:t>
            </a:r>
            <a:r>
              <a:rPr lang="en-GB" sz="2200" dirty="0">
                <a:solidFill>
                  <a:srgbClr val="253746"/>
                </a:solidFill>
              </a:rPr>
              <a:t>,</a:t>
            </a:r>
          </a:p>
          <a:p>
            <a:pPr algn="ctr"/>
            <a:r>
              <a:rPr lang="en-GB" sz="2200" b="1" dirty="0">
                <a:solidFill>
                  <a:srgbClr val="253746"/>
                </a:solidFill>
              </a:rPr>
              <a:t>10,000 to 12,000 </a:t>
            </a:r>
            <a:r>
              <a:rPr lang="en-GB" sz="2200" dirty="0">
                <a:solidFill>
                  <a:srgbClr val="253746"/>
                </a:solidFill>
              </a:rPr>
              <a:t>and </a:t>
            </a:r>
            <a:r>
              <a:rPr lang="en-GB" sz="2200" b="1" dirty="0">
                <a:solidFill>
                  <a:srgbClr val="253746"/>
                </a:solidFill>
              </a:rPr>
              <a:t>&gt;12,000</a:t>
            </a:r>
            <a:r>
              <a:rPr lang="en-GB" sz="2200" dirty="0">
                <a:solidFill>
                  <a:srgbClr val="253746"/>
                </a:solidFill>
              </a:rPr>
              <a:t>.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CCD867-6D8A-4DB5-ABBD-D725F37711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7523" y="2610374"/>
            <a:ext cx="5554133" cy="3488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024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708387" y="3933664"/>
            <a:ext cx="5538330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465383" y="2217808"/>
            <a:ext cx="5084132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6  5 . 4  8  5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4243" y="3025270"/>
            <a:ext cx="387294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7 . 3  4  5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8853" y="3025270"/>
            <a:ext cx="656063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+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1708387" y="4942991"/>
            <a:ext cx="5538330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682260" y="4942990"/>
            <a:ext cx="454197" cy="566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84" b="1" dirty="0">
                <a:solidFill>
                  <a:srgbClr val="00206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540188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72933" y="4942990"/>
            <a:ext cx="454197" cy="566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84" b="1" dirty="0">
                <a:solidFill>
                  <a:srgbClr val="00206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81327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22467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452414" y="4942990"/>
            <a:ext cx="454197" cy="566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84" b="1" dirty="0">
                <a:solidFill>
                  <a:srgbClr val="00206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373776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414916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56" name="Rectangle 55"/>
          <p:cNvSpPr/>
          <p:nvPr/>
        </p:nvSpPr>
        <p:spPr>
          <a:xfrm>
            <a:off x="4073672" y="4034597"/>
            <a:ext cx="465192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en-GB" sz="1262" dirty="0"/>
          </a:p>
        </p:txBody>
      </p:sp>
      <p:sp>
        <p:nvSpPr>
          <p:cNvPr id="16" name="TextBox 15"/>
          <p:cNvSpPr txBox="1"/>
          <p:nvPr/>
        </p:nvSpPr>
        <p:spPr>
          <a:xfrm>
            <a:off x="585159" y="1006616"/>
            <a:ext cx="4706738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65.485 + 7.345 =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64778" y="1006616"/>
            <a:ext cx="1580882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72.83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2992" y="144965"/>
            <a:ext cx="1532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</a:p>
          <a:p>
            <a:pPr lvl="0"/>
            <a:r>
              <a:rPr lang="en-GB" b="1" dirty="0" smtClean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>
              <a:solidFill>
                <a:prstClr val="black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127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2" grpId="0"/>
      <p:bldP spid="43" grpId="0"/>
      <p:bldP spid="46" grpId="0"/>
      <p:bldP spid="49" grpId="0"/>
      <p:bldP spid="50" grpId="0"/>
      <p:bldP spid="53" grpId="0"/>
      <p:bldP spid="5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02880" y="3041141"/>
            <a:ext cx="656063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+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502880" y="3899069"/>
            <a:ext cx="4238702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58010" y="2233680"/>
            <a:ext cx="3936375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6 . 5  9  8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8010" y="2991488"/>
            <a:ext cx="3027981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1 . 0  4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28063" y="3949536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69202" y="3949536"/>
            <a:ext cx="656063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58010" y="3949536"/>
            <a:ext cx="807461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319669" y="4807464"/>
            <a:ext cx="454197" cy="566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84" b="1" dirty="0">
                <a:solidFill>
                  <a:srgbClr val="002060"/>
                </a:solidFill>
                <a:latin typeface="Comic Sans MS" pitchFamily="66" charset="0"/>
              </a:rPr>
              <a:t>1</a:t>
            </a:r>
          </a:p>
        </p:txBody>
      </p:sp>
      <p:cxnSp>
        <p:nvCxnSpPr>
          <p:cNvPr id="83" name="Straight Connector 82"/>
          <p:cNvCxnSpPr/>
          <p:nvPr/>
        </p:nvCxnSpPr>
        <p:spPr>
          <a:xfrm>
            <a:off x="2502880" y="4807463"/>
            <a:ext cx="4238702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3714072" y="3899069"/>
            <a:ext cx="465192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en-GB" sz="1262" dirty="0"/>
          </a:p>
        </p:txBody>
      </p:sp>
      <p:sp>
        <p:nvSpPr>
          <p:cNvPr id="17" name="TextBox 16"/>
          <p:cNvSpPr txBox="1"/>
          <p:nvPr/>
        </p:nvSpPr>
        <p:spPr>
          <a:xfrm>
            <a:off x="585160" y="1006616"/>
            <a:ext cx="4113627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6.598 + 1.04 =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9182" y="1006616"/>
            <a:ext cx="1580882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7.938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36457" y="3025270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36457" y="3950349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2992" y="144965"/>
            <a:ext cx="1532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</a:p>
          <a:p>
            <a:pPr lvl="0"/>
            <a:r>
              <a:rPr lang="en-GB" b="1" dirty="0" smtClean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>
              <a:solidFill>
                <a:prstClr val="black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771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7" grpId="0"/>
      <p:bldP spid="22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708387" y="3933664"/>
            <a:ext cx="5538330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02880" y="2217808"/>
            <a:ext cx="2863613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2  3 . 1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4243" y="3025270"/>
            <a:ext cx="387294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8 . 4  4  5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8853" y="3025270"/>
            <a:ext cx="656063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+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1708387" y="4942991"/>
            <a:ext cx="5538330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540188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81327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22467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02880" y="4942990"/>
            <a:ext cx="454197" cy="566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84" b="1" dirty="0">
                <a:solidFill>
                  <a:srgbClr val="00206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11274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452414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56" name="Rectangle 55"/>
          <p:cNvSpPr/>
          <p:nvPr/>
        </p:nvSpPr>
        <p:spPr>
          <a:xfrm>
            <a:off x="4060781" y="4034597"/>
            <a:ext cx="465192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en-GB" sz="1262" dirty="0"/>
          </a:p>
        </p:txBody>
      </p:sp>
      <p:sp>
        <p:nvSpPr>
          <p:cNvPr id="16" name="TextBox 15"/>
          <p:cNvSpPr txBox="1"/>
          <p:nvPr/>
        </p:nvSpPr>
        <p:spPr>
          <a:xfrm>
            <a:off x="585160" y="1006616"/>
            <a:ext cx="4113627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23.1 + 8.445 =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14922" y="1006616"/>
            <a:ext cx="1877437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31.545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581327" y="2234493"/>
            <a:ext cx="579005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0</a:t>
            </a:r>
            <a:endParaRPr lang="en-GB" sz="1262" dirty="0"/>
          </a:p>
        </p:txBody>
      </p:sp>
      <p:sp>
        <p:nvSpPr>
          <p:cNvPr id="20" name="Rectangle 19"/>
          <p:cNvSpPr/>
          <p:nvPr/>
        </p:nvSpPr>
        <p:spPr>
          <a:xfrm>
            <a:off x="6519973" y="2234493"/>
            <a:ext cx="579005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0</a:t>
            </a:r>
            <a:endParaRPr lang="en-GB" sz="1262" dirty="0"/>
          </a:p>
        </p:txBody>
      </p:sp>
      <p:sp>
        <p:nvSpPr>
          <p:cNvPr id="21" name="TextBox 20"/>
          <p:cNvSpPr txBox="1"/>
          <p:nvPr/>
        </p:nvSpPr>
        <p:spPr>
          <a:xfrm>
            <a:off x="622992" y="144965"/>
            <a:ext cx="1532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</a:p>
          <a:p>
            <a:pPr lvl="0"/>
            <a:r>
              <a:rPr lang="en-GB" b="1" dirty="0" smtClean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>
              <a:solidFill>
                <a:prstClr val="black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041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  <p:bldP spid="46" grpId="0"/>
      <p:bldP spid="49" grpId="0"/>
      <p:bldP spid="50" grpId="0"/>
      <p:bldP spid="53" grpId="0"/>
      <p:bldP spid="56" grpId="0"/>
      <p:bldP spid="17" grpId="0"/>
      <p:bldP spid="18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708387" y="3933664"/>
            <a:ext cx="5538330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02880" y="2234493"/>
            <a:ext cx="1564457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5  0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4243" y="3025270"/>
            <a:ext cx="387294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5 . 5  5  5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8853" y="3025270"/>
            <a:ext cx="656063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+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1708387" y="4942991"/>
            <a:ext cx="5538330" cy="0"/>
          </a:xfrm>
          <a:prstGeom prst="line">
            <a:avLst/>
          </a:prstGeom>
          <a:ln w="127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540188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81327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22467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11274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452414" y="4034597"/>
            <a:ext cx="555130" cy="86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56" name="Rectangle 55"/>
          <p:cNvSpPr/>
          <p:nvPr/>
        </p:nvSpPr>
        <p:spPr>
          <a:xfrm>
            <a:off x="4060781" y="4034597"/>
            <a:ext cx="465192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en-GB" sz="1262" dirty="0"/>
          </a:p>
        </p:txBody>
      </p:sp>
      <p:sp>
        <p:nvSpPr>
          <p:cNvPr id="16" name="TextBox 15"/>
          <p:cNvSpPr txBox="1"/>
          <p:nvPr/>
        </p:nvSpPr>
        <p:spPr>
          <a:xfrm>
            <a:off x="585159" y="1006616"/>
            <a:ext cx="3607078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50 + 5.555 =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66404" y="1006616"/>
            <a:ext cx="1877437" cy="67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785" b="1" dirty="0">
                <a:solidFill>
                  <a:srgbClr val="FF0000"/>
                </a:solidFill>
                <a:latin typeface="Comic Sans MS" pitchFamily="66" charset="0"/>
              </a:rPr>
              <a:t>55.555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581327" y="2268275"/>
            <a:ext cx="579005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0</a:t>
            </a:r>
            <a:endParaRPr lang="en-GB" sz="1262" dirty="0"/>
          </a:p>
        </p:txBody>
      </p:sp>
      <p:sp>
        <p:nvSpPr>
          <p:cNvPr id="20" name="Rectangle 19"/>
          <p:cNvSpPr/>
          <p:nvPr/>
        </p:nvSpPr>
        <p:spPr>
          <a:xfrm>
            <a:off x="6519973" y="2234493"/>
            <a:ext cx="579005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0</a:t>
            </a:r>
            <a:endParaRPr lang="en-GB" sz="1262" dirty="0"/>
          </a:p>
        </p:txBody>
      </p:sp>
      <p:sp>
        <p:nvSpPr>
          <p:cNvPr id="21" name="Rectangle 20"/>
          <p:cNvSpPr/>
          <p:nvPr/>
        </p:nvSpPr>
        <p:spPr>
          <a:xfrm>
            <a:off x="4111248" y="2217808"/>
            <a:ext cx="465192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en-GB" sz="1262" dirty="0"/>
          </a:p>
        </p:txBody>
      </p:sp>
      <p:sp>
        <p:nvSpPr>
          <p:cNvPr id="22" name="Rectangle 21"/>
          <p:cNvSpPr/>
          <p:nvPr/>
        </p:nvSpPr>
        <p:spPr>
          <a:xfrm>
            <a:off x="4652718" y="2268275"/>
            <a:ext cx="579005" cy="86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046" b="1" dirty="0">
                <a:solidFill>
                  <a:srgbClr val="002060"/>
                </a:solidFill>
                <a:latin typeface="Comic Sans MS" pitchFamily="66" charset="0"/>
              </a:rPr>
              <a:t>0</a:t>
            </a:r>
            <a:endParaRPr lang="en-GB" sz="1262" dirty="0"/>
          </a:p>
        </p:txBody>
      </p:sp>
      <p:sp>
        <p:nvSpPr>
          <p:cNvPr id="23" name="TextBox 22"/>
          <p:cNvSpPr txBox="1"/>
          <p:nvPr/>
        </p:nvSpPr>
        <p:spPr>
          <a:xfrm>
            <a:off x="622992" y="144965"/>
            <a:ext cx="1532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</a:p>
          <a:p>
            <a:pPr lvl="0"/>
            <a:r>
              <a:rPr lang="en-GB" b="1" dirty="0" smtClean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>
              <a:solidFill>
                <a:prstClr val="black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049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  <p:bldP spid="46" grpId="0"/>
      <p:bldP spid="50" grpId="0"/>
      <p:bldP spid="53" grpId="0"/>
      <p:bldP spid="56" grpId="0"/>
      <p:bldP spid="17" grpId="0"/>
      <p:bldP spid="18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3ED8-F35F-4DCB-94E0-D770B9AB5B66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97329"/>
            <a:ext cx="7436224" cy="498872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11919"/>
            <a:ext cx="7886700" cy="4351338"/>
          </a:xfrm>
        </p:spPr>
        <p:txBody>
          <a:bodyPr/>
          <a:lstStyle/>
          <a:p>
            <a:r>
              <a:rPr lang="en-GB" dirty="0"/>
              <a:t>34.56 + </a:t>
            </a:r>
            <a:r>
              <a:rPr lang="en-GB" dirty="0" smtClean="0"/>
              <a:t>278.7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/>
              <a:t>628.7 + 24.89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22992" y="144965"/>
            <a:ext cx="1532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</a:p>
          <a:p>
            <a:pPr lvl="0"/>
            <a:r>
              <a:rPr lang="en-GB" b="1" dirty="0" smtClean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>
              <a:solidFill>
                <a:prstClr val="black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162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532854" y="144965"/>
            <a:ext cx="6115915" cy="59150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 algn="ctr">
              <a:spcAft>
                <a:spcPts val="600"/>
              </a:spcAft>
            </a:pPr>
            <a:endParaRPr lang="en-GB" sz="2000" b="1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Arrange the digits 4, 5 and 6 to create an addition of two 3-digit numbers which add to 1000. You may use each digit as often as you like.  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Explain why it would be sensible to choose different methods to solve (a) and (b) below.  Then solve both.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(a)	67,493 + 21,561 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(b)	50,005 + 9,998 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Complete the addition by finding </a:t>
            </a:r>
            <a:r>
              <a:rPr lang="en-GB" sz="1600" dirty="0">
                <a:solidFill>
                  <a:schemeClr val="tx1"/>
                </a:solidFill>
                <a:sym typeface="Wingdings" panose="05000000000000000000" pitchFamily="2" charset="2"/>
              </a:rPr>
              <a:t></a:t>
            </a:r>
            <a:r>
              <a:rPr lang="en-GB" sz="1600" dirty="0">
                <a:solidFill>
                  <a:schemeClr val="tx1"/>
                </a:solidFill>
              </a:rPr>
              <a:t>, ✜ and </a:t>
            </a:r>
            <a:r>
              <a:rPr lang="en-GB" sz="1600" dirty="0">
                <a:solidFill>
                  <a:schemeClr val="tx1"/>
                </a:solidFill>
                <a:sym typeface="Wingdings 3" panose="05040102010807070707" pitchFamily="18" charset="2"/>
              </a:rPr>
              <a:t></a:t>
            </a:r>
            <a:r>
              <a:rPr lang="en-GB" sz="1600" dirty="0">
                <a:solidFill>
                  <a:schemeClr val="tx1"/>
                </a:solidFill>
              </a:rPr>
              <a:t>: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Use digits 2 to 8 to create two amounts of money.  Add these.           Now re-arrange the digits so as to give the largest total possible.         Now re-arrange the digits so as to give the smallest total possible. </a:t>
            </a:r>
            <a:r>
              <a:rPr lang="en-GB" sz="1600" b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31B4A2-1EAE-46D3-AE60-8E06DF846C4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490353" y="3830052"/>
            <a:ext cx="1275715" cy="12134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2992" y="144965"/>
            <a:ext cx="1532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</a:p>
          <a:p>
            <a:pPr lvl="0"/>
            <a:r>
              <a:rPr lang="en-GB" b="1" dirty="0" smtClean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>
              <a:solidFill>
                <a:prstClr val="black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93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306" y="211811"/>
            <a:ext cx="4955118" cy="6509665"/>
          </a:xfrm>
          <a:prstGeom prst="rect">
            <a:avLst/>
          </a:prstGeom>
          <a:solidFill>
            <a:srgbClr val="FFFF99"/>
          </a:solidFill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3ED8-F35F-4DCB-94E0-D770B9AB5B66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950" y="3133286"/>
            <a:ext cx="2057400" cy="15165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810865" y="2875935"/>
            <a:ext cx="3141406" cy="20942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6467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802105" y="144965"/>
            <a:ext cx="7748338" cy="59150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 algn="ctr"/>
            <a:endParaRPr lang="en-GB" sz="1400" b="1" dirty="0">
              <a:solidFill>
                <a:schemeClr val="tx1"/>
              </a:solidFill>
            </a:endParaRPr>
          </a:p>
          <a:p>
            <a:pPr marL="96838">
              <a:spcAft>
                <a:spcPts val="0"/>
              </a:spcAft>
            </a:pPr>
            <a:r>
              <a:rPr lang="en-GB" sz="1400" dirty="0">
                <a:solidFill>
                  <a:schemeClr val="tx1"/>
                </a:solidFill>
              </a:rPr>
              <a:t>Arrange the digits 4, 5 and 6 to create an addition of two 3-digit numbers which add to 1000. You may use each digit as often as you like. </a:t>
            </a:r>
            <a:r>
              <a:rPr lang="en-GB" sz="1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Possible answers:</a:t>
            </a:r>
            <a:endParaRPr lang="en-GB" sz="11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6838"/>
            <a:r>
              <a:rPr lang="en-GB" sz="1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444 + 556, 445 + 555, 446 + 554, 454 + 546, 455 + 545, 456 + 544</a:t>
            </a:r>
            <a:endParaRPr lang="en-GB" sz="1400" dirty="0">
              <a:solidFill>
                <a:schemeClr val="tx1"/>
              </a:solidFill>
            </a:endParaRPr>
          </a:p>
          <a:p>
            <a:pPr marL="96838"/>
            <a:endParaRPr lang="en-GB" sz="1400" dirty="0">
              <a:solidFill>
                <a:schemeClr val="tx1"/>
              </a:solidFill>
            </a:endParaRPr>
          </a:p>
          <a:p>
            <a:pPr marL="96838"/>
            <a:r>
              <a:rPr lang="en-GB" sz="1400" dirty="0">
                <a:solidFill>
                  <a:schemeClr val="tx1"/>
                </a:solidFill>
              </a:rPr>
              <a:t>Explain why it would be sensible to choose different methods to solve (a) and (b) below.  Then solve both.</a:t>
            </a:r>
          </a:p>
          <a:p>
            <a:pPr marL="96838"/>
            <a:r>
              <a:rPr lang="en-GB" sz="1400" dirty="0">
                <a:solidFill>
                  <a:schemeClr val="tx1"/>
                </a:solidFill>
              </a:rPr>
              <a:t>(a)	67,493 + 21,561	</a:t>
            </a:r>
            <a:r>
              <a:rPr lang="en-GB" sz="1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 89,054  best solved by column addition as there are lots of different digits in each number and several instances where ‘carrying’ will be needed.</a:t>
            </a:r>
            <a:endParaRPr lang="en-GB" sz="1400" dirty="0">
              <a:solidFill>
                <a:schemeClr val="tx1"/>
              </a:solidFill>
            </a:endParaRPr>
          </a:p>
          <a:p>
            <a:pPr marL="96838"/>
            <a:r>
              <a:rPr lang="en-GB" sz="1400" dirty="0">
                <a:solidFill>
                  <a:schemeClr val="tx1"/>
                </a:solidFill>
              </a:rPr>
              <a:t>(b)	50,005 + 9,998	</a:t>
            </a:r>
            <a:r>
              <a:rPr lang="en-GB" sz="1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 60,003  can be solved mentally with supporting jottings, by adding 10,000 and then subtracting 2.</a:t>
            </a:r>
            <a:endParaRPr lang="en-GB" sz="1400" dirty="0">
              <a:solidFill>
                <a:schemeClr val="tx1"/>
              </a:solidFill>
            </a:endParaRPr>
          </a:p>
          <a:p>
            <a:pPr marL="96838"/>
            <a:endParaRPr lang="en-GB" sz="1400" dirty="0">
              <a:solidFill>
                <a:schemeClr val="tx1"/>
              </a:solidFill>
            </a:endParaRPr>
          </a:p>
          <a:p>
            <a:pPr marL="96838"/>
            <a:r>
              <a:rPr lang="en-GB" sz="1400" dirty="0">
                <a:solidFill>
                  <a:schemeClr val="tx1"/>
                </a:solidFill>
              </a:rPr>
              <a:t>Complete the addition by finding </a:t>
            </a:r>
            <a:r>
              <a:rPr lang="en-GB" sz="1400" dirty="0">
                <a:solidFill>
                  <a:schemeClr val="tx1"/>
                </a:solidFill>
                <a:sym typeface="Wingdings" panose="05000000000000000000" pitchFamily="2" charset="2"/>
              </a:rPr>
              <a:t></a:t>
            </a:r>
            <a:r>
              <a:rPr lang="en-GB" sz="1400" dirty="0">
                <a:solidFill>
                  <a:schemeClr val="tx1"/>
                </a:solidFill>
              </a:rPr>
              <a:t>, ✜ and </a:t>
            </a:r>
            <a:r>
              <a:rPr lang="en-GB" sz="1400" dirty="0">
                <a:solidFill>
                  <a:schemeClr val="tx1"/>
                </a:solidFill>
                <a:sym typeface="Wingdings 3" panose="05040102010807070707" pitchFamily="18" charset="2"/>
              </a:rPr>
              <a:t></a:t>
            </a:r>
            <a:r>
              <a:rPr lang="en-GB" sz="1400" dirty="0">
                <a:solidFill>
                  <a:schemeClr val="tx1"/>
                </a:solidFill>
              </a:rPr>
              <a:t>:</a:t>
            </a:r>
          </a:p>
          <a:p>
            <a:pPr marL="96838"/>
            <a:endParaRPr lang="en-GB" sz="1400" dirty="0">
              <a:solidFill>
                <a:schemeClr val="tx1"/>
              </a:solidFill>
            </a:endParaRPr>
          </a:p>
          <a:p>
            <a:pPr marL="96838"/>
            <a:endParaRPr lang="en-GB" sz="1400" dirty="0">
              <a:solidFill>
                <a:schemeClr val="tx1"/>
              </a:solidFill>
            </a:endParaRPr>
          </a:p>
          <a:p>
            <a:pPr marL="96838"/>
            <a:endParaRPr lang="en-GB" sz="1400" dirty="0">
              <a:solidFill>
                <a:schemeClr val="tx1"/>
              </a:solidFill>
            </a:endParaRPr>
          </a:p>
          <a:p>
            <a:pPr marL="96838"/>
            <a:endParaRPr lang="en-GB" sz="1400" dirty="0">
              <a:solidFill>
                <a:schemeClr val="tx1"/>
              </a:solidFill>
            </a:endParaRPr>
          </a:p>
          <a:p>
            <a:pPr marL="96838"/>
            <a:endParaRPr lang="en-GB" sz="1400" dirty="0">
              <a:solidFill>
                <a:schemeClr val="tx1"/>
              </a:solidFill>
            </a:endParaRPr>
          </a:p>
          <a:p>
            <a:pPr marL="96838"/>
            <a:r>
              <a:rPr lang="en-GB" sz="1400" dirty="0">
                <a:solidFill>
                  <a:schemeClr val="tx1"/>
                </a:solidFill>
              </a:rPr>
              <a:t>Use digits 2 to 8 to create two amounts of money.  Add these.	</a:t>
            </a:r>
            <a:r>
              <a:rPr lang="en-GB" sz="1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 Various answers</a:t>
            </a:r>
            <a:endParaRPr lang="en-GB" sz="1400" dirty="0">
              <a:solidFill>
                <a:schemeClr val="tx1"/>
              </a:solidFill>
            </a:endParaRPr>
          </a:p>
          <a:p>
            <a:pPr marL="96838"/>
            <a:r>
              <a:rPr lang="en-GB" sz="1400" dirty="0">
                <a:solidFill>
                  <a:schemeClr val="tx1"/>
                </a:solidFill>
              </a:rPr>
              <a:t>Now re-arrange the digits so as to give the largest total possible.</a:t>
            </a:r>
          </a:p>
          <a:p>
            <a:pPr marL="96838"/>
            <a:r>
              <a:rPr lang="en-GB" sz="1400" dirty="0">
                <a:solidFill>
                  <a:schemeClr val="tx1"/>
                </a:solidFill>
              </a:rPr>
              <a:t>Now re-arrange the digits so as to give the smallest total possible. </a:t>
            </a:r>
            <a:r>
              <a:rPr lang="en-GB" sz="1400" b="1" dirty="0">
                <a:solidFill>
                  <a:schemeClr val="tx1"/>
                </a:solidFill>
              </a:rPr>
              <a:t> </a:t>
            </a:r>
          </a:p>
          <a:p>
            <a:pPr marL="96838">
              <a:spcAft>
                <a:spcPts val="0"/>
              </a:spcAft>
            </a:pPr>
            <a:r>
              <a:rPr lang="en-GB" sz="1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Possible largest: £86.42 + £7.53 = £93.95 (digits for the £1s, 10ps or 1ps can be swapped over, e.g. £87.53 + £6.42).</a:t>
            </a:r>
            <a:endParaRPr lang="en-GB" sz="11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96838">
              <a:spcAft>
                <a:spcPts val="0"/>
              </a:spcAft>
            </a:pPr>
            <a:r>
              <a:rPr lang="en-GB" sz="1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Possible smallest: £24.68 + £3.57 = £28.25 (again, digits for the £1s, 10ps or 1ps can be swapped over).</a:t>
            </a:r>
            <a:endParaRPr lang="en-GB" sz="1100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66675"/>
            <a:endParaRPr lang="en-GB" sz="1400" b="1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77C9E1-0E68-46D4-9F68-63BFEE7CFAA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0" y="3070402"/>
            <a:ext cx="1119313" cy="11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2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3ED8-F35F-4DCB-94E0-D770B9AB5B66}" type="slidenum">
              <a:rPr lang="en-GB" smtClean="0"/>
              <a:pPr/>
              <a:t>21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52" y="365126"/>
            <a:ext cx="8727366" cy="633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50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1500" b="1" dirty="0" smtClean="0"/>
              <a:t>How confident are you?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294767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Folded Corner 14">
            <a:extLst>
              <a:ext uri="{FF2B5EF4-FFF2-40B4-BE49-F238E27FC236}">
                <a16:creationId xmlns:a16="http://schemas.microsoft.com/office/drawing/2014/main" id="{12E8CC0D-5BCA-458E-933F-1D2F636E6F6B}"/>
              </a:ext>
            </a:extLst>
          </p:cNvPr>
          <p:cNvSpPr/>
          <p:nvPr/>
        </p:nvSpPr>
        <p:spPr>
          <a:xfrm>
            <a:off x="5042311" y="2093016"/>
            <a:ext cx="2467008" cy="2844800"/>
          </a:xfrm>
          <a:prstGeom prst="foldedCorner">
            <a:avLst/>
          </a:prstGeom>
          <a:solidFill>
            <a:schemeClr val="bg1"/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>
              <a:spcAft>
                <a:spcPts val="0"/>
              </a:spcAft>
            </a:pP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</a:t>
            </a:r>
            <a:endParaRPr lang="en-GB" sz="2400" b="1" dirty="0">
              <a:solidFill>
                <a:srgbClr val="C00000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Add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three, four and five numbers including those with different numbers of digits.</a:t>
            </a:r>
          </a:p>
        </p:txBody>
      </p:sp>
      <p:sp>
        <p:nvSpPr>
          <p:cNvPr id="3" name="Rectangle: Folded Corner 2">
            <a:extLst>
              <a:ext uri="{FF2B5EF4-FFF2-40B4-BE49-F238E27FC236}">
                <a16:creationId xmlns:a16="http://schemas.microsoft.com/office/drawing/2014/main" id="{3BE11EA7-804C-4920-9662-DEA1796505EA}"/>
              </a:ext>
            </a:extLst>
          </p:cNvPr>
          <p:cNvSpPr/>
          <p:nvPr/>
        </p:nvSpPr>
        <p:spPr>
          <a:xfrm>
            <a:off x="2218271" y="1134533"/>
            <a:ext cx="2467008" cy="2844800"/>
          </a:xfrm>
          <a:prstGeom prst="foldedCorner">
            <a:avLst/>
          </a:prstGeom>
          <a:solidFill>
            <a:schemeClr val="bg1"/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>
              <a:spcAft>
                <a:spcPts val="0"/>
              </a:spcAft>
            </a:pPr>
            <a:r>
              <a:rPr lang="en-GB" sz="2400" b="1" dirty="0">
                <a:solidFill>
                  <a:srgbClr val="00206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</a:t>
            </a: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4  5  6  7</a:t>
            </a:r>
            <a:endParaRPr lang="en-GB" sz="2400" b="1" dirty="0">
              <a:solidFill>
                <a:srgbClr val="253746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2  4</a:t>
            </a:r>
            <a:endParaRPr lang="en-GB" sz="2400" b="1" dirty="0">
              <a:solidFill>
                <a:srgbClr val="253746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+ 2  3  6</a:t>
            </a:r>
            <a:endParaRPr lang="en-GB" sz="2400" b="1" dirty="0">
              <a:solidFill>
                <a:srgbClr val="253746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</a:t>
            </a:r>
            <a:r>
              <a:rPr lang="en-GB" sz="2400" b="1" u="sng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1   1       </a:t>
            </a:r>
            <a:r>
              <a:rPr lang="en-GB" sz="100" b="1" u="sng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GB" sz="100" b="1" dirty="0">
              <a:solidFill>
                <a:srgbClr val="253746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</a:t>
            </a:r>
            <a:r>
              <a:rPr lang="en-GB" sz="2400" b="1" dirty="0">
                <a:solidFill>
                  <a:srgbClr val="C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9  3  2  7</a:t>
            </a:r>
            <a:endParaRPr lang="en-GB" sz="2400" b="1" dirty="0">
              <a:solidFill>
                <a:srgbClr val="C0000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246F4F2-DA71-4F08-944F-4A8895834E06}"/>
              </a:ext>
            </a:extLst>
          </p:cNvPr>
          <p:cNvGrpSpPr/>
          <p:nvPr/>
        </p:nvGrpSpPr>
        <p:grpSpPr>
          <a:xfrm>
            <a:off x="318570" y="2529040"/>
            <a:ext cx="2104992" cy="741397"/>
            <a:chOff x="1167141" y="956494"/>
            <a:chExt cx="2806656" cy="839479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F9130214-5475-402D-BBDB-D6C0D17FA15D}"/>
                </a:ext>
              </a:extLst>
            </p:cNvPr>
            <p:cNvSpPr/>
            <p:nvPr/>
          </p:nvSpPr>
          <p:spPr>
            <a:xfrm>
              <a:off x="1167141" y="1074204"/>
              <a:ext cx="2806656" cy="721769"/>
            </a:xfrm>
            <a:prstGeom prst="wedgeRoundRectCallout">
              <a:avLst>
                <a:gd name="adj1" fmla="val 66884"/>
                <a:gd name="adj2" fmla="val 2378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400" b="1" dirty="0">
                  <a:solidFill>
                    <a:srgbClr val="253746"/>
                  </a:solidFill>
                </a:rPr>
                <a:t>Does that answer look about right…? </a:t>
              </a:r>
              <a:endPara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2350150-48B9-48E3-BDE0-E2A9AF9F7E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06260" y="956494"/>
              <a:ext cx="307921" cy="519867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3A370D3-DD35-4FFA-BE1F-87D125F5A0CB}"/>
              </a:ext>
            </a:extLst>
          </p:cNvPr>
          <p:cNvGrpSpPr/>
          <p:nvPr/>
        </p:nvGrpSpPr>
        <p:grpSpPr>
          <a:xfrm>
            <a:off x="620219" y="850096"/>
            <a:ext cx="1806637" cy="655132"/>
            <a:chOff x="1068237" y="1054170"/>
            <a:chExt cx="2408849" cy="741803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2CAED7C0-ED45-42EA-B6B3-D1C17EBAA888}"/>
                </a:ext>
              </a:extLst>
            </p:cNvPr>
            <p:cNvSpPr/>
            <p:nvPr/>
          </p:nvSpPr>
          <p:spPr>
            <a:xfrm>
              <a:off x="1167141" y="1074204"/>
              <a:ext cx="2309945" cy="721769"/>
            </a:xfrm>
            <a:prstGeom prst="wedgeRoundRectCallout">
              <a:avLst>
                <a:gd name="adj1" fmla="val 49749"/>
                <a:gd name="adj2" fmla="val 119414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Is this laid out OK?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AEF6B31-E16C-4FC1-9FC6-110C88B752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68237" y="1054170"/>
              <a:ext cx="307921" cy="519867"/>
            </a:xfrm>
            <a:prstGeom prst="rect">
              <a:avLst/>
            </a:prstGeom>
          </p:spPr>
        </p:pic>
      </p:grp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B9F03A42-C38B-4913-B285-BB0C003DBE1B}"/>
              </a:ext>
            </a:extLst>
          </p:cNvPr>
          <p:cNvSpPr/>
          <p:nvPr/>
        </p:nvSpPr>
        <p:spPr>
          <a:xfrm>
            <a:off x="4479988" y="714108"/>
            <a:ext cx="2104992" cy="791123"/>
          </a:xfrm>
          <a:prstGeom prst="wedgeRoundRectCallout">
            <a:avLst>
              <a:gd name="adj1" fmla="val -7125"/>
              <a:gd name="adj2" fmla="val 11367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400" b="1" dirty="0">
                <a:solidFill>
                  <a:srgbClr val="253746"/>
                </a:solidFill>
              </a:rPr>
              <a:t>Who would like to come and lay it out correctly?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85A4C20-EE31-4CDF-92B6-500DAF376231}"/>
              </a:ext>
            </a:extLst>
          </p:cNvPr>
          <p:cNvGrpSpPr/>
          <p:nvPr/>
        </p:nvGrpSpPr>
        <p:grpSpPr>
          <a:xfrm>
            <a:off x="1998133" y="3852209"/>
            <a:ext cx="2956729" cy="844642"/>
            <a:chOff x="2876106" y="2623617"/>
            <a:chExt cx="2956729" cy="844642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611B251D-6AEF-4B35-AC2A-02290030EB2D}"/>
                </a:ext>
              </a:extLst>
            </p:cNvPr>
            <p:cNvSpPr/>
            <p:nvPr/>
          </p:nvSpPr>
          <p:spPr>
            <a:xfrm>
              <a:off x="3365827" y="2868699"/>
              <a:ext cx="2467008" cy="599560"/>
            </a:xfrm>
            <a:prstGeom prst="wedgeRoundRectCallout">
              <a:avLst>
                <a:gd name="adj1" fmla="val 52076"/>
                <a:gd name="adj2" fmla="val -11836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400" b="1" dirty="0">
                  <a:solidFill>
                    <a:srgbClr val="253746"/>
                  </a:solidFill>
                </a:rPr>
                <a:t>Complete the addition.</a:t>
              </a:r>
              <a:endParaRPr kumimoji="0" lang="en-GB" sz="14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FCA270E-82B7-43AD-B24C-FF0E2ED86A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76106" y="2623617"/>
              <a:ext cx="685760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724909-D246-4353-9D50-0F737A1D01CB}"/>
              </a:ext>
            </a:extLst>
          </p:cNvPr>
          <p:cNvGrpSpPr/>
          <p:nvPr/>
        </p:nvGrpSpPr>
        <p:grpSpPr>
          <a:xfrm>
            <a:off x="6485025" y="809849"/>
            <a:ext cx="2690229" cy="767377"/>
            <a:chOff x="3541361" y="2556892"/>
            <a:chExt cx="2690229" cy="767377"/>
          </a:xfrm>
        </p:grpSpPr>
        <p:sp>
          <p:nvSpPr>
            <p:cNvPr id="20" name="Speech Bubble: Rectangle with Corners Rounded 19">
              <a:extLst>
                <a:ext uri="{FF2B5EF4-FFF2-40B4-BE49-F238E27FC236}">
                  <a16:creationId xmlns:a16="http://schemas.microsoft.com/office/drawing/2014/main" id="{E31FAAF4-AFE8-497E-A14F-54916DA406B9}"/>
                </a:ext>
              </a:extLst>
            </p:cNvPr>
            <p:cNvSpPr/>
            <p:nvPr/>
          </p:nvSpPr>
          <p:spPr>
            <a:xfrm>
              <a:off x="3541361" y="2556892"/>
              <a:ext cx="2291474" cy="767377"/>
            </a:xfrm>
            <a:prstGeom prst="wedgeRoundRectCallout">
              <a:avLst>
                <a:gd name="adj1" fmla="val -33700"/>
                <a:gd name="adj2" fmla="val 98114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400" b="1" dirty="0">
                  <a:solidFill>
                    <a:srgbClr val="253746"/>
                  </a:solidFill>
                </a:rPr>
                <a:t>Use </a:t>
              </a:r>
              <a:r>
                <a:rPr lang="en-GB" sz="1400" b="1" i="1" dirty="0">
                  <a:solidFill>
                    <a:srgbClr val="253746"/>
                  </a:solidFill>
                </a:rPr>
                <a:t>rounding</a:t>
              </a:r>
              <a:r>
                <a:rPr lang="en-GB" sz="1400" b="1" dirty="0">
                  <a:solidFill>
                    <a:srgbClr val="253746"/>
                  </a:solidFill>
                </a:rPr>
                <a:t> to estimate the answer. </a:t>
              </a:r>
              <a:endParaRPr kumimoji="0" lang="en-GB" sz="14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9966F93F-865F-4096-ABF0-526AECFE83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70088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2" name="Speech Bubble: Rectangle with Corners Rounded 21">
            <a:extLst>
              <a:ext uri="{FF2B5EF4-FFF2-40B4-BE49-F238E27FC236}">
                <a16:creationId xmlns:a16="http://schemas.microsoft.com/office/drawing/2014/main" id="{1F5D1D9D-9CE5-474B-9B32-A719FC5C7869}"/>
              </a:ext>
            </a:extLst>
          </p:cNvPr>
          <p:cNvSpPr/>
          <p:nvPr/>
        </p:nvSpPr>
        <p:spPr>
          <a:xfrm>
            <a:off x="6849298" y="1709327"/>
            <a:ext cx="2291475" cy="767378"/>
          </a:xfrm>
          <a:prstGeom prst="wedgeRoundRectCallout">
            <a:avLst>
              <a:gd name="adj1" fmla="val -44775"/>
              <a:gd name="adj2" fmla="val 9590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400" b="1" dirty="0">
                <a:solidFill>
                  <a:srgbClr val="253746"/>
                </a:solidFill>
              </a:rPr>
              <a:t>So, our answer is going to be less than 5000, not more than 9000! </a:t>
            </a:r>
            <a:endParaRPr kumimoji="0" lang="en-GB" sz="14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D3C5480-8F31-4C6E-A462-AACA4CA5F997}"/>
              </a:ext>
            </a:extLst>
          </p:cNvPr>
          <p:cNvGrpSpPr/>
          <p:nvPr/>
        </p:nvGrpSpPr>
        <p:grpSpPr>
          <a:xfrm>
            <a:off x="2687715" y="5065990"/>
            <a:ext cx="3897265" cy="1023809"/>
            <a:chOff x="2334325" y="2637020"/>
            <a:chExt cx="3897265" cy="1023809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83EEC6C2-83B1-4BBD-96DE-205583D6BBFF}"/>
                </a:ext>
              </a:extLst>
            </p:cNvPr>
            <p:cNvSpPr/>
            <p:nvPr/>
          </p:nvSpPr>
          <p:spPr>
            <a:xfrm>
              <a:off x="2334325" y="2637020"/>
              <a:ext cx="3498510" cy="1023809"/>
            </a:xfrm>
            <a:prstGeom prst="wedgeRoundRectCallout">
              <a:avLst>
                <a:gd name="adj1" fmla="val -62969"/>
                <a:gd name="adj2" fmla="val 537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400" b="1" dirty="0">
                  <a:solidFill>
                    <a:srgbClr val="253746"/>
                  </a:solidFill>
                </a:rPr>
                <a:t>Work out </a:t>
              </a:r>
              <a:r>
                <a:rPr lang="en-GB" sz="1400" b="1" dirty="0">
                  <a:solidFill>
                    <a:srgbClr val="C00000"/>
                  </a:solidFill>
                </a:rPr>
                <a:t>724 + 7.8 + 2365</a:t>
              </a:r>
              <a:r>
                <a:rPr lang="en-GB" sz="1400" b="1" dirty="0">
                  <a:solidFill>
                    <a:srgbClr val="253746"/>
                  </a:solidFill>
                </a:rPr>
                <a:t>. </a:t>
              </a:r>
            </a:p>
            <a:p>
              <a:pPr lvl="0" algn="ctr">
                <a:defRPr/>
              </a:pPr>
              <a:r>
                <a:rPr lang="en-GB" sz="1400" b="1" dirty="0">
                  <a:solidFill>
                    <a:srgbClr val="253746"/>
                  </a:solidFill>
                </a:rPr>
                <a:t>Remember to align the digits correctly in your ‘tower’ of numbers!</a:t>
              </a:r>
              <a:endParaRPr kumimoji="0" lang="en-GB" sz="14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506062D6-7658-4D08-9AC3-484F116E4B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70088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1382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498931"/>
              </p:ext>
            </p:extLst>
          </p:nvPr>
        </p:nvGraphicFramePr>
        <p:xfrm>
          <a:off x="1835696" y="1052736"/>
          <a:ext cx="6840761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1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6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800" dirty="0" smtClean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1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 smtClean="0">
                          <a:latin typeface="Comic Sans MS" pitchFamily="66" charset="0"/>
                        </a:rPr>
                        <a:t>+</a:t>
                      </a:r>
                      <a:endParaRPr lang="en-GB" sz="66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203848" y="4365104"/>
            <a:ext cx="4104456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203848" y="5445224"/>
            <a:ext cx="4104456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9437" y="0"/>
            <a:ext cx="7886700" cy="132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Add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three, four and five numbers including those with different numbers of digits.</a:t>
            </a:r>
          </a:p>
        </p:txBody>
      </p:sp>
    </p:spTree>
    <p:extLst>
      <p:ext uri="{BB962C8B-B14F-4D97-AF65-F5344CB8AC3E}">
        <p14:creationId xmlns:p14="http://schemas.microsoft.com/office/powerpoint/2010/main" val="19650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68500"/>
              </p:ext>
            </p:extLst>
          </p:nvPr>
        </p:nvGraphicFramePr>
        <p:xfrm>
          <a:off x="539551" y="1052736"/>
          <a:ext cx="8136908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800" dirty="0" smtClean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8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8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66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907704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907704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551" y="0"/>
            <a:ext cx="7886700" cy="132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Add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three, four and five numbers including those with different numbers of digits.</a:t>
            </a:r>
          </a:p>
        </p:txBody>
      </p:sp>
    </p:spTree>
    <p:extLst>
      <p:ext uri="{BB962C8B-B14F-4D97-AF65-F5344CB8AC3E}">
        <p14:creationId xmlns:p14="http://schemas.microsoft.com/office/powerpoint/2010/main" val="31809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7918210"/>
              </p:ext>
            </p:extLst>
          </p:nvPr>
        </p:nvGraphicFramePr>
        <p:xfrm>
          <a:off x="539551" y="1052736"/>
          <a:ext cx="8136908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800" dirty="0" smtClean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9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1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907704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907704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551" y="0"/>
            <a:ext cx="7886700" cy="132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Add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three, four and five numbers including those with different numbers of digits.</a:t>
            </a:r>
          </a:p>
        </p:txBody>
      </p:sp>
    </p:spTree>
    <p:extLst>
      <p:ext uri="{BB962C8B-B14F-4D97-AF65-F5344CB8AC3E}">
        <p14:creationId xmlns:p14="http://schemas.microsoft.com/office/powerpoint/2010/main" val="181730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7023751"/>
              </p:ext>
            </p:extLst>
          </p:nvPr>
        </p:nvGraphicFramePr>
        <p:xfrm>
          <a:off x="539551" y="1052736"/>
          <a:ext cx="8136908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4800" dirty="0" smtClean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7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8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2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907704" y="436510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907704" y="5445224"/>
            <a:ext cx="5400600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551" y="0"/>
            <a:ext cx="7886700" cy="132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Add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three, four and five numbers including those with different numbers of digits.</a:t>
            </a:r>
          </a:p>
        </p:txBody>
      </p:sp>
    </p:spTree>
    <p:extLst>
      <p:ext uri="{BB962C8B-B14F-4D97-AF65-F5344CB8AC3E}">
        <p14:creationId xmlns:p14="http://schemas.microsoft.com/office/powerpoint/2010/main" val="375313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4799650"/>
              </p:ext>
            </p:extLst>
          </p:nvPr>
        </p:nvGraphicFramePr>
        <p:xfrm>
          <a:off x="539551" y="1052736"/>
          <a:ext cx="8136908" cy="551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61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err="1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Th</a:t>
                      </a:r>
                      <a:endParaRPr lang="en-GB" sz="4800" dirty="0" smtClean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5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8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600" dirty="0" smtClean="0">
                          <a:latin typeface="Comic Sans MS" pitchFamily="66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6600"/>
                          </a:solidFill>
                          <a:latin typeface="Comic Sans MS" pitchFamily="66" charset="0"/>
                        </a:rPr>
                        <a:t>6</a:t>
                      </a:r>
                      <a:endParaRPr lang="en-GB" sz="4800" dirty="0">
                        <a:solidFill>
                          <a:srgbClr val="FF66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3366FF"/>
                          </a:solidFill>
                          <a:latin typeface="Comic Sans MS" pitchFamily="66" charset="0"/>
                        </a:rPr>
                        <a:t>4</a:t>
                      </a:r>
                      <a:endParaRPr lang="en-GB" sz="4800" dirty="0">
                        <a:solidFill>
                          <a:srgbClr val="3366FF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3</a:t>
                      </a:r>
                      <a:endParaRPr lang="en-GB" sz="4800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800" dirty="0" smtClean="0">
                          <a:solidFill>
                            <a:srgbClr val="008000"/>
                          </a:solidFill>
                          <a:latin typeface="Comic Sans MS" pitchFamily="66" charset="0"/>
                        </a:rPr>
                        <a:t>1</a:t>
                      </a:r>
                      <a:endParaRPr lang="en-GB" sz="4800" dirty="0">
                        <a:solidFill>
                          <a:srgbClr val="008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214"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8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907704" y="4365104"/>
            <a:ext cx="6768752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907704" y="5445224"/>
            <a:ext cx="6768752" cy="0"/>
          </a:xfrm>
          <a:prstGeom prst="line">
            <a:avLst/>
          </a:prstGeom>
          <a:ln w="5715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551" y="0"/>
            <a:ext cx="7886700" cy="132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Add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three, four and five numbers including those with different numbers of digits.</a:t>
            </a:r>
          </a:p>
        </p:txBody>
      </p:sp>
    </p:spTree>
    <p:extLst>
      <p:ext uri="{BB962C8B-B14F-4D97-AF65-F5344CB8AC3E}">
        <p14:creationId xmlns:p14="http://schemas.microsoft.com/office/powerpoint/2010/main" val="331465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106526D-BC1E-4FB4-BD11-B5226DEB82AB}"/>
</file>

<file path=customXml/itemProps2.xml><?xml version="1.0" encoding="utf-8"?>
<ds:datastoreItem xmlns:ds="http://schemas.openxmlformats.org/officeDocument/2006/customXml" ds:itemID="{6650E9F5-12D6-4A87-B876-22F3C63A1C20}"/>
</file>

<file path=customXml/itemProps3.xml><?xml version="1.0" encoding="utf-8"?>
<ds:datastoreItem xmlns:ds="http://schemas.openxmlformats.org/officeDocument/2006/customXml" ds:itemID="{9F3DB249-F27F-441D-9FA1-6501E7227EC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2166</TotalTime>
  <Words>931</Words>
  <Application>Microsoft Office PowerPoint</Application>
  <PresentationFormat>On-screen Show (4:3)</PresentationFormat>
  <Paragraphs>217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Comic Sans MS</vt:lpstr>
      <vt:lpstr>MS Mincho</vt:lpstr>
      <vt:lpstr>Times New Roman</vt:lpstr>
      <vt:lpstr>Wingdings</vt:lpstr>
      <vt:lpstr>Wingdings 3</vt:lpstr>
      <vt:lpstr>1_Office Theme</vt:lpstr>
      <vt:lpstr>PowerPoint Presentation</vt:lpstr>
      <vt:lpstr>PowerPoint Presentation</vt:lpstr>
      <vt:lpstr>PowerPoint Presentation</vt:lpstr>
      <vt:lpstr>PowerPoint Presentation</vt:lpstr>
      <vt:lpstr>Add three, four and five numbers including those with different numbers of digits.</vt:lpstr>
      <vt:lpstr>Add three, four and five numbers including those with different numbers of digits.</vt:lpstr>
      <vt:lpstr>Add three, four and five numbers including those with different numbers of digits.</vt:lpstr>
      <vt:lpstr>Add three, four and five numbers including those with different numbers of digits.</vt:lpstr>
      <vt:lpstr>Add three, four and five numbers including those with different numbers of digits.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178</cp:revision>
  <dcterms:created xsi:type="dcterms:W3CDTF">2018-09-13T11:08:58Z</dcterms:created>
  <dcterms:modified xsi:type="dcterms:W3CDTF">2021-02-17T21:27:48Z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