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9.xml" ContentType="application/vnd.openxmlformats-officedocument.presentationml.slide+xml"/>
  <Override PartName="/ppt/slides/slide4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2.xml" ContentType="application/vnd.openxmlformats-officedocument.presentationml.slideMaster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theme/theme4.xml" ContentType="application/vnd.openxmlformats-officedocument.theme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</p:sldMasterIdLst>
  <p:notesMasterIdLst>
    <p:notesMasterId r:id="rId12"/>
  </p:notesMasterIdLst>
  <p:handoutMasterIdLst>
    <p:handoutMasterId r:id="rId13"/>
  </p:handoutMasterIdLst>
  <p:sldIdLst>
    <p:sldId id="334" r:id="rId3"/>
    <p:sldId id="335" r:id="rId4"/>
    <p:sldId id="310" r:id="rId5"/>
    <p:sldId id="328" r:id="rId6"/>
    <p:sldId id="333" r:id="rId7"/>
    <p:sldId id="307" r:id="rId8"/>
    <p:sldId id="336" r:id="rId9"/>
    <p:sldId id="337" r:id="rId10"/>
    <p:sldId id="338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7600"/>
    <a:srgbClr val="253746"/>
    <a:srgbClr val="9AF67A"/>
    <a:srgbClr val="85F45E"/>
    <a:srgbClr val="E7B8F6"/>
    <a:srgbClr val="F4D2FE"/>
    <a:srgbClr val="F7B635"/>
    <a:srgbClr val="E2AAF4"/>
    <a:srgbClr val="F1C6FE"/>
    <a:srgbClr val="F9B1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72" autoAdjust="0"/>
    <p:restoredTop sz="94246" autoAdjust="0"/>
  </p:normalViewPr>
  <p:slideViewPr>
    <p:cSldViewPr snapToGrid="0">
      <p:cViewPr>
        <p:scale>
          <a:sx n="66" d="100"/>
          <a:sy n="66" d="100"/>
        </p:scale>
        <p:origin x="1518" y="1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>
      <p:cViewPr varScale="1">
        <p:scale>
          <a:sx n="76" d="100"/>
          <a:sy n="76" d="100"/>
        </p:scale>
        <p:origin x="-1566" y="-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handoutMaster" Target="handoutMasters/handoutMaster1.xml"/><Relationship Id="rId18" Type="http://schemas.openxmlformats.org/officeDocument/2006/relationships/customXml" Target="../customXml/item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20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customXml" Target="../customXml/item2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23DE30-A7BD-4FAF-BD70-A5A57B8B8A99}" type="datetimeFigureOut">
              <a:rPr lang="en-GB" smtClean="0"/>
              <a:t>26/01/2021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A258B1-1DD7-475B-A54B-CBC3FF4B63C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4787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ECC001-2C7A-4C2A-8B06-705CA02DC7C6}" type="datetimeFigureOut">
              <a:rPr lang="en-GB" smtClean="0"/>
              <a:t>26/01/2021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873E03-7F6C-40B1-9C82-92C8804404E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2705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>
                <a:solidFill>
                  <a:prstClr val="black"/>
                </a:solidFill>
              </a:rPr>
              <a:pPr/>
              <a:t>3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76308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Are children writing x- and y-values in the correct order, separated by a comma, inside brackets?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Today would be a great day to use a problem-solving investigation – </a:t>
            </a:r>
            <a:r>
              <a:rPr kumimoji="0" lang="en-GB" sz="12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Cycling Co-ordinates </a:t>
            </a: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– as the group activity, which you can find on the next slides and in this unit’s IN-DEPTH INVESTIGATION box on Hamilton’s website.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Alternatively, children can now go on to do differentiated GROUP ACTIVITIES. You can find Hamilton’s group activities in this unit’s TEACHING AND GROUP ACTIVITIES download.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WT: Plot co-ordinates and draw polygons in two quadrants (game as a group).</a:t>
            </a:r>
            <a:endParaRPr kumimoji="0" lang="en-GB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ARE:  Plot co-ordinates and draw polygons in two quadrants (game in pairs).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GD:  Plot co-ordinates and draw different </a:t>
            </a:r>
            <a:r>
              <a:rPr kumimoji="0" lang="en-GB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quardilaterals</a:t>
            </a: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in two quadrants.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873E03-7F6C-40B1-9C82-92C8804404E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591760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Today would be a great day to use this problem-solving investigation</a:t>
            </a:r>
            <a:r>
              <a:rPr lang="en-GB" sz="1200" b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–</a:t>
            </a:r>
            <a:r>
              <a:rPr lang="en-US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kumimoji="0" lang="en-GB" sz="12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Cycling Co-ordinates </a:t>
            </a:r>
            <a:r>
              <a:rPr lang="en-US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– as the group activity, which you can find in this unit’s IN-DEPTH INVESTIGATION box on Hamilton’s website.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72889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Practice Sheet on this slide is suitable for most children.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Differentiated PRACTICE WORKSHEETS are available on Hamilton’s website in this unit’s PROCEDURAL FLUENCY box.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WT:  Plot points to make squares and rectangles.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ARE/GD:  Plot points to make polygons.</a:t>
            </a:r>
            <a:endParaRPr lang="en-GB" dirty="0">
              <a:solidFill>
                <a:srgbClr val="253746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90973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ww.hamilton-trust.org.uk/maths/year-5-maths/" TargetMode="Externa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ww.hamilton-trust.org.uk/maths/year-5-maths/" TargetMode="Externa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87540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16252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75158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FB96D1F-83BC-4887-89A5-175B6E6C68B9}"/>
              </a:ext>
            </a:extLst>
          </p:cNvPr>
          <p:cNvSpPr/>
          <p:nvPr userDrawn="1"/>
        </p:nvSpPr>
        <p:spPr>
          <a:xfrm>
            <a:off x="-53107" y="6221405"/>
            <a:ext cx="9197108" cy="657069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50" b="1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13BC91-F6D0-4DC8-B0B8-6E7E7FAB66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7E7D638D-B41C-46A9-87E5-34C770A46C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943602" y="6367376"/>
            <a:ext cx="3086100" cy="365125"/>
          </a:xfrm>
        </p:spPr>
        <p:txBody>
          <a:bodyPr/>
          <a:lstStyle>
            <a:lvl1pPr>
              <a:defRPr sz="1200" b="0">
                <a:solidFill>
                  <a:srgbClr val="EA7600"/>
                </a:solidFill>
                <a:latin typeface="+mn-lt"/>
              </a:defRPr>
            </a:lvl1pPr>
          </a:lstStyle>
          <a:p>
            <a:pPr algn="r"/>
            <a:r>
              <a:rPr lang="en-GB"/>
              <a:t>Year 5</a:t>
            </a:r>
            <a:endParaRPr lang="en-GB" dirty="0"/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5D9A2E24-96C9-44BE-881E-97F4ADE190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85487" y="6367375"/>
            <a:ext cx="719921" cy="365125"/>
          </a:xfrm>
        </p:spPr>
        <p:txBody>
          <a:bodyPr/>
          <a:lstStyle>
            <a:lvl1pPr algn="ctr">
              <a:defRPr sz="1200" b="0">
                <a:solidFill>
                  <a:srgbClr val="EA7600"/>
                </a:solidFill>
                <a:latin typeface="+mn-lt"/>
              </a:defRPr>
            </a:lvl1pPr>
          </a:lstStyle>
          <a:p>
            <a:fld id="{BA0EE811-478C-4958-8104-2A70B5A196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89D1CB2-11BF-434A-9AE8-BEAF97E774D6}"/>
              </a:ext>
            </a:extLst>
          </p:cNvPr>
          <p:cNvSpPr/>
          <p:nvPr userDrawn="1"/>
        </p:nvSpPr>
        <p:spPr>
          <a:xfrm>
            <a:off x="810410" y="6390463"/>
            <a:ext cx="168135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GB" sz="1200" b="0" dirty="0">
                <a:solidFill>
                  <a:srgbClr val="EA7600"/>
                </a:solidFill>
              </a:rPr>
              <a:t>© </a:t>
            </a:r>
            <a:r>
              <a:rPr lang="en-GB" sz="1200" b="0" dirty="0">
                <a:solidFill>
                  <a:srgbClr val="EA7600"/>
                </a:solidFill>
                <a:hlinkClick r:id="rId2"/>
              </a:rPr>
              <a:t>hamilton-trust.org.uk</a:t>
            </a:r>
            <a:endParaRPr lang="en-GB" sz="1200" b="0" dirty="0">
              <a:solidFill>
                <a:srgbClr val="EA7600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51EBB7B-6C39-48C7-850C-99BEC78CA16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58" y="6091747"/>
            <a:ext cx="775846" cy="721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21408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>
                <a:solidFill>
                  <a:prstClr val="black">
                    <a:tint val="75000"/>
                  </a:prstClr>
                </a:solidFill>
              </a:rPr>
              <a:t>Year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62575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>
                <a:solidFill>
                  <a:prstClr val="black">
                    <a:tint val="75000"/>
                  </a:prstClr>
                </a:solidFill>
              </a:rPr>
              <a:t>Year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83069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>
                <a:solidFill>
                  <a:prstClr val="black">
                    <a:tint val="75000"/>
                  </a:prstClr>
                </a:solidFill>
              </a:rPr>
              <a:t>Year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25716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>
                <a:solidFill>
                  <a:prstClr val="black">
                    <a:tint val="75000"/>
                  </a:prstClr>
                </a:solidFill>
              </a:rPr>
              <a:t>Year 5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61156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>
                <a:solidFill>
                  <a:prstClr val="black">
                    <a:tint val="75000"/>
                  </a:prstClr>
                </a:solidFill>
              </a:rPr>
              <a:t>Year 5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29569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>
                <a:solidFill>
                  <a:prstClr val="black">
                    <a:tint val="75000"/>
                  </a:prstClr>
                </a:solidFill>
              </a:rPr>
              <a:t>Year 5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87682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>
                <a:solidFill>
                  <a:prstClr val="black">
                    <a:tint val="75000"/>
                  </a:prstClr>
                </a:solidFill>
              </a:rPr>
              <a:t>Year 5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11959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318473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>
                <a:solidFill>
                  <a:prstClr val="black">
                    <a:tint val="75000"/>
                  </a:prstClr>
                </a:solidFill>
              </a:rPr>
              <a:t>Year 5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0118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>
                <a:solidFill>
                  <a:prstClr val="black">
                    <a:tint val="75000"/>
                  </a:prstClr>
                </a:solidFill>
              </a:rPr>
              <a:t>Year 5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859647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>
                <a:solidFill>
                  <a:prstClr val="black">
                    <a:tint val="75000"/>
                  </a:prstClr>
                </a:solidFill>
              </a:rPr>
              <a:t>Year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032195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>
                <a:solidFill>
                  <a:prstClr val="black">
                    <a:tint val="75000"/>
                  </a:prstClr>
                </a:solidFill>
              </a:rPr>
              <a:t>Year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308226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FB96D1F-83BC-4887-89A5-175B6E6C68B9}"/>
              </a:ext>
            </a:extLst>
          </p:cNvPr>
          <p:cNvSpPr/>
          <p:nvPr userDrawn="1"/>
        </p:nvSpPr>
        <p:spPr>
          <a:xfrm>
            <a:off x="-53107" y="6221405"/>
            <a:ext cx="9197108" cy="657069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50" b="1" dirty="0">
              <a:solidFill>
                <a:prstClr val="white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13BC91-F6D0-4DC8-B0B8-6E7E7FAB66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7E7D638D-B41C-46A9-87E5-34C770A46C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943602" y="6367376"/>
            <a:ext cx="3086100" cy="365125"/>
          </a:xfrm>
        </p:spPr>
        <p:txBody>
          <a:bodyPr/>
          <a:lstStyle>
            <a:lvl1pPr>
              <a:defRPr sz="1200" b="0">
                <a:solidFill>
                  <a:srgbClr val="EA7600"/>
                </a:solidFill>
                <a:latin typeface="+mn-lt"/>
              </a:defRPr>
            </a:lvl1pPr>
          </a:lstStyle>
          <a:p>
            <a:pPr algn="r"/>
            <a:r>
              <a:rPr lang="en-GB"/>
              <a:t>Year 5</a:t>
            </a:r>
            <a:endParaRPr lang="en-GB" dirty="0"/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5D9A2E24-96C9-44BE-881E-97F4ADE190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85487" y="6367375"/>
            <a:ext cx="719921" cy="365125"/>
          </a:xfrm>
        </p:spPr>
        <p:txBody>
          <a:bodyPr/>
          <a:lstStyle>
            <a:lvl1pPr algn="ctr">
              <a:defRPr sz="1200" b="0">
                <a:solidFill>
                  <a:srgbClr val="EA7600"/>
                </a:solidFill>
                <a:latin typeface="+mn-lt"/>
              </a:defRPr>
            </a:lvl1pPr>
          </a:lstStyle>
          <a:p>
            <a:fld id="{BA0EE811-478C-4958-8104-2A70B5A196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89D1CB2-11BF-434A-9AE8-BEAF97E774D6}"/>
              </a:ext>
            </a:extLst>
          </p:cNvPr>
          <p:cNvSpPr/>
          <p:nvPr userDrawn="1"/>
        </p:nvSpPr>
        <p:spPr>
          <a:xfrm>
            <a:off x="810410" y="6390463"/>
            <a:ext cx="168135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200" dirty="0">
                <a:solidFill>
                  <a:srgbClr val="EA7600"/>
                </a:solidFill>
              </a:rPr>
              <a:t>© </a:t>
            </a:r>
            <a:r>
              <a:rPr lang="en-GB" sz="1200" dirty="0">
                <a:solidFill>
                  <a:srgbClr val="EA7600"/>
                </a:solidFill>
                <a:hlinkClick r:id="rId2"/>
              </a:rPr>
              <a:t>hamilton-trust.org.uk</a:t>
            </a:r>
            <a:endParaRPr lang="en-GB" sz="1200" dirty="0">
              <a:solidFill>
                <a:srgbClr val="EA7600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51EBB7B-6C39-48C7-850C-99BEC78CA16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58" y="6091747"/>
            <a:ext cx="775846" cy="721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74531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17761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5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67705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5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24691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5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6172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5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80320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5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6641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5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17128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1000">
              <a:schemeClr val="bg1">
                <a:lumMod val="95000"/>
              </a:schemeClr>
            </a:gs>
            <a:gs pos="0">
              <a:schemeClr val="accent1">
                <a:lumMod val="20000"/>
                <a:lumOff val="80000"/>
              </a:schemeClr>
            </a:gs>
            <a:gs pos="100000">
              <a:schemeClr val="accent1">
                <a:lumMod val="40000"/>
                <a:lumOff val="6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/>
              <a:t>Year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8276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1000">
              <a:schemeClr val="bg1">
                <a:lumMod val="95000"/>
              </a:schemeClr>
            </a:gs>
            <a:gs pos="0">
              <a:schemeClr val="accent1">
                <a:lumMod val="20000"/>
                <a:lumOff val="80000"/>
              </a:schemeClr>
            </a:gs>
            <a:gs pos="100000">
              <a:schemeClr val="accent1">
                <a:lumMod val="40000"/>
                <a:lumOff val="6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>
                <a:solidFill>
                  <a:prstClr val="black">
                    <a:tint val="75000"/>
                  </a:prstClr>
                </a:solidFill>
              </a:rPr>
              <a:t>Year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0EE811-478C-4958-8104-2A70B5A1961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188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5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9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Year 5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1</a:t>
            </a:fld>
            <a:endParaRPr lang="en-GB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28600"/>
            <a:ext cx="8553450" cy="640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26237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Year 5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2</a:t>
            </a:fld>
            <a:endParaRPr lang="en-GB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376238"/>
            <a:ext cx="8534400" cy="6162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4080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pPr/>
              <a:t>3</a:t>
            </a:fld>
            <a:endParaRPr lang="en-GB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/>
              <a:t>Year 5</a:t>
            </a:r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16681" y="138645"/>
            <a:ext cx="88712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>
                <a:srgbClr val="EA7600"/>
              </a:buClr>
              <a:buSzPct val="120000"/>
            </a:pPr>
            <a:r>
              <a:rPr lang="en-GB" sz="2000" b="1" dirty="0" smtClean="0">
                <a:solidFill>
                  <a:srgbClr val="5B9BD5">
                    <a:lumMod val="75000"/>
                  </a:srgbClr>
                </a:solidFill>
              </a:rPr>
              <a:t>Plot </a:t>
            </a:r>
            <a:r>
              <a:rPr lang="en-GB" sz="2000" b="1" dirty="0">
                <a:solidFill>
                  <a:srgbClr val="5B9BD5">
                    <a:lumMod val="75000"/>
                  </a:srgbClr>
                </a:solidFill>
              </a:rPr>
              <a:t>co-ordinates and draw polygons in two quadrants.</a:t>
            </a:r>
          </a:p>
        </p:txBody>
      </p:sp>
      <p:pic>
        <p:nvPicPr>
          <p:cNvPr id="6" name="Picture 5" descr="A screenshot of a cell phone&#10;&#10;Description automatically generated">
            <a:extLst>
              <a:ext uri="{FF2B5EF4-FFF2-40B4-BE49-F238E27FC236}">
                <a16:creationId xmlns:a16="http://schemas.microsoft.com/office/drawing/2014/main" id="{322DCABA-17D1-4380-B8BD-148BBF87BD4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47" t="11503" r="18205" b="62353"/>
          <a:stretch/>
        </p:blipFill>
        <p:spPr>
          <a:xfrm>
            <a:off x="1393114" y="1154019"/>
            <a:ext cx="6357772" cy="35320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Speech Bubble: Rectangle with Corners Rounded 8">
            <a:extLst>
              <a:ext uri="{FF2B5EF4-FFF2-40B4-BE49-F238E27FC236}">
                <a16:creationId xmlns:a16="http://schemas.microsoft.com/office/drawing/2014/main" id="{EB0D8AF7-EE36-460A-A458-58B5AA2FAB3F}"/>
              </a:ext>
            </a:extLst>
          </p:cNvPr>
          <p:cNvSpPr/>
          <p:nvPr/>
        </p:nvSpPr>
        <p:spPr>
          <a:xfrm>
            <a:off x="5875042" y="4896082"/>
            <a:ext cx="2585544" cy="1307494"/>
          </a:xfrm>
          <a:prstGeom prst="wedgeRoundRectCallout">
            <a:avLst>
              <a:gd name="adj1" fmla="val -60717"/>
              <a:gd name="adj2" fmla="val -69233"/>
              <a:gd name="adj3" fmla="val 16667"/>
            </a:avLst>
          </a:prstGeom>
          <a:solidFill>
            <a:srgbClr val="FFC000">
              <a:lumMod val="40000"/>
              <a:lumOff val="60000"/>
            </a:srgbClr>
          </a:solidFill>
          <a:ln w="6350" cap="flat" cmpd="sng" algn="ctr">
            <a:solidFill>
              <a:srgbClr val="FFC000"/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1" i="0" u="none" strike="noStrike" kern="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The </a:t>
            </a:r>
            <a:r>
              <a:rPr kumimoji="0" lang="en-GB" sz="1600" b="1" i="1" u="none" strike="noStrike" kern="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x</a:t>
            </a:r>
            <a:r>
              <a:rPr kumimoji="0" lang="en-GB" sz="1600" b="1" i="0" u="none" strike="noStrike" kern="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-axis goes a</a:t>
            </a:r>
            <a:r>
              <a:rPr kumimoji="0" lang="en-GB" sz="1600" b="1" i="1" u="none" strike="noStrike" kern="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cross</a:t>
            </a:r>
            <a:r>
              <a:rPr kumimoji="0" lang="en-GB" sz="1600" b="1" i="0" u="none" strike="noStrike" kern="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1" i="0" u="none" strike="noStrike" kern="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When reading and plotting, the </a:t>
            </a:r>
            <a:r>
              <a:rPr kumimoji="0" lang="en-GB" sz="1600" b="1" i="1" u="none" strike="noStrike" kern="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x</a:t>
            </a:r>
            <a:r>
              <a:rPr kumimoji="0" lang="en-GB" sz="1600" b="1" i="0" u="none" strike="noStrike" kern="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co-ordinate goes first and then the </a:t>
            </a:r>
            <a:r>
              <a:rPr kumimoji="0" lang="en-GB" sz="1600" b="1" i="1" u="none" strike="noStrike" kern="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</a:t>
            </a:r>
            <a:r>
              <a:rPr kumimoji="0" lang="en-GB" sz="1600" b="1" i="0" u="none" strike="noStrike" kern="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1" i="1" u="none" strike="noStrike" kern="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Walk before you fly!</a:t>
            </a:r>
          </a:p>
        </p:txBody>
      </p:sp>
      <p:sp>
        <p:nvSpPr>
          <p:cNvPr id="11" name="Speech Bubble: Rectangle with Corners Rounded 10">
            <a:extLst>
              <a:ext uri="{FF2B5EF4-FFF2-40B4-BE49-F238E27FC236}">
                <a16:creationId xmlns:a16="http://schemas.microsoft.com/office/drawing/2014/main" id="{9E8EC52E-EFA0-4391-AFBD-E62BCEE23E02}"/>
              </a:ext>
            </a:extLst>
          </p:cNvPr>
          <p:cNvSpPr/>
          <p:nvPr/>
        </p:nvSpPr>
        <p:spPr>
          <a:xfrm>
            <a:off x="389041" y="4896082"/>
            <a:ext cx="2585544" cy="1153342"/>
          </a:xfrm>
          <a:prstGeom prst="wedgeRoundRectCallout">
            <a:avLst>
              <a:gd name="adj1" fmla="val 59646"/>
              <a:gd name="adj2" fmla="val -75972"/>
              <a:gd name="adj3" fmla="val 16667"/>
            </a:avLst>
          </a:prstGeom>
          <a:solidFill>
            <a:srgbClr val="FFC000">
              <a:lumMod val="40000"/>
              <a:lumOff val="60000"/>
            </a:srgbClr>
          </a:solidFill>
          <a:ln w="6350" cap="flat" cmpd="sng" algn="ctr">
            <a:solidFill>
              <a:srgbClr val="FFC000"/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lvl="0" algn="ctr" defTabSz="914400"/>
            <a:r>
              <a:rPr lang="en-GB" sz="1600" b="1" kern="0" dirty="0">
                <a:solidFill>
                  <a:srgbClr val="253746"/>
                </a:solidFill>
              </a:rPr>
              <a:t>Look how the numbers on the x-axis to the left of the y-axis are negative numbers, counting back.</a:t>
            </a:r>
            <a:endParaRPr kumimoji="0" lang="en-GB" sz="1600" b="1" i="1" u="none" strike="noStrike" kern="0" cap="none" spc="0" normalizeH="0" baseline="0" noProof="0" dirty="0">
              <a:ln>
                <a:noFill/>
              </a:ln>
              <a:solidFill>
                <a:srgbClr val="25374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0FD50ED-48D7-4163-8641-0418868B4E21}"/>
              </a:ext>
            </a:extLst>
          </p:cNvPr>
          <p:cNvSpPr txBox="1"/>
          <p:nvPr/>
        </p:nvSpPr>
        <p:spPr>
          <a:xfrm>
            <a:off x="4760268" y="2743790"/>
            <a:ext cx="6055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+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AD2D0AF-AC5F-4CAD-A861-DEC6ED493C99}"/>
              </a:ext>
            </a:extLst>
          </p:cNvPr>
          <p:cNvSpPr txBox="1"/>
          <p:nvPr/>
        </p:nvSpPr>
        <p:spPr>
          <a:xfrm>
            <a:off x="4760267" y="1973025"/>
            <a:ext cx="6055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+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425015F-17A4-4BFF-B125-1CCD90D11205}"/>
              </a:ext>
            </a:extLst>
          </p:cNvPr>
          <p:cNvGrpSpPr/>
          <p:nvPr/>
        </p:nvGrpSpPr>
        <p:grpSpPr>
          <a:xfrm>
            <a:off x="6328647" y="1920360"/>
            <a:ext cx="2500563" cy="637440"/>
            <a:chOff x="1167141" y="1074204"/>
            <a:chExt cx="3334085" cy="721769"/>
          </a:xfrm>
        </p:grpSpPr>
        <p:sp>
          <p:nvSpPr>
            <p:cNvPr id="16" name="Speech Bubble: Rectangle with Corners Rounded 15">
              <a:extLst>
                <a:ext uri="{FF2B5EF4-FFF2-40B4-BE49-F238E27FC236}">
                  <a16:creationId xmlns:a16="http://schemas.microsoft.com/office/drawing/2014/main" id="{21D3559F-73FE-429D-AA8B-32067465CB91}"/>
                </a:ext>
              </a:extLst>
            </p:cNvPr>
            <p:cNvSpPr/>
            <p:nvPr/>
          </p:nvSpPr>
          <p:spPr>
            <a:xfrm>
              <a:off x="1167141" y="1074204"/>
              <a:ext cx="3205731" cy="721769"/>
            </a:xfrm>
            <a:prstGeom prst="wedgeRoundRectCallout">
              <a:avLst>
                <a:gd name="adj1" fmla="val -75961"/>
                <a:gd name="adj2" fmla="val 55658"/>
                <a:gd name="adj3" fmla="val 16667"/>
              </a:avLst>
            </a:prstGeom>
            <a:solidFill>
              <a:srgbClr val="FFC000">
                <a:lumMod val="40000"/>
                <a:lumOff val="60000"/>
              </a:srgbClr>
            </a:solidFill>
            <a:ln w="6350" cap="flat" cmpd="sng" algn="ctr">
              <a:solidFill>
                <a:srgbClr val="FFC000"/>
              </a:solidFill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lvl="0" algn="ctr" defTabSz="914400">
                <a:defRPr/>
              </a:pPr>
              <a:r>
                <a:rPr lang="en-GB" sz="1600" b="1" kern="0" dirty="0">
                  <a:solidFill>
                    <a:srgbClr val="253746"/>
                  </a:solidFill>
                </a:rPr>
                <a:t>How do we write these as co-ordinates?</a:t>
              </a:r>
              <a:endParaRPr kumimoji="0" lang="en-GB" sz="1600" b="1" i="0" u="none" strike="noStrike" kern="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D98A4E93-DC81-41E1-B700-9CA5DE26213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duotone>
                <a:prstClr val="black"/>
                <a:srgbClr val="4472C4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193305" y="1133836"/>
              <a:ext cx="307921" cy="519867"/>
            </a:xfrm>
            <a:prstGeom prst="rect">
              <a:avLst/>
            </a:prstGeom>
          </p:spPr>
        </p:pic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52F6B15C-B05B-44A1-8606-F59EC68F73D2}"/>
              </a:ext>
            </a:extLst>
          </p:cNvPr>
          <p:cNvSpPr txBox="1"/>
          <p:nvPr/>
        </p:nvSpPr>
        <p:spPr>
          <a:xfrm>
            <a:off x="5038343" y="3010355"/>
            <a:ext cx="8775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(2, 5)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B7C3FB5-2159-4AF5-865F-F32DDD921BF9}"/>
              </a:ext>
            </a:extLst>
          </p:cNvPr>
          <p:cNvSpPr txBox="1"/>
          <p:nvPr/>
        </p:nvSpPr>
        <p:spPr>
          <a:xfrm>
            <a:off x="5063029" y="2198640"/>
            <a:ext cx="8775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(2, 8)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29B8FBD-AE6B-4BA9-9B3F-CFB206066BD0}"/>
              </a:ext>
            </a:extLst>
          </p:cNvPr>
          <p:cNvSpPr txBox="1"/>
          <p:nvPr/>
        </p:nvSpPr>
        <p:spPr>
          <a:xfrm>
            <a:off x="3475446" y="2726126"/>
            <a:ext cx="6055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+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2ED7C083-85CA-49E0-BA07-8A6759750A50}"/>
              </a:ext>
            </a:extLst>
          </p:cNvPr>
          <p:cNvGrpSpPr/>
          <p:nvPr/>
        </p:nvGrpSpPr>
        <p:grpSpPr>
          <a:xfrm>
            <a:off x="716094" y="2129318"/>
            <a:ext cx="2175993" cy="856964"/>
            <a:chOff x="1599901" y="825638"/>
            <a:chExt cx="2901325" cy="970335"/>
          </a:xfrm>
        </p:grpSpPr>
        <p:sp>
          <p:nvSpPr>
            <p:cNvPr id="24" name="Speech Bubble: Rectangle with Corners Rounded 23">
              <a:extLst>
                <a:ext uri="{FF2B5EF4-FFF2-40B4-BE49-F238E27FC236}">
                  <a16:creationId xmlns:a16="http://schemas.microsoft.com/office/drawing/2014/main" id="{89EAB2D4-0389-4CE4-B3F6-B655B4692F52}"/>
                </a:ext>
              </a:extLst>
            </p:cNvPr>
            <p:cNvSpPr/>
            <p:nvPr/>
          </p:nvSpPr>
          <p:spPr>
            <a:xfrm>
              <a:off x="1599901" y="825638"/>
              <a:ext cx="2772972" cy="970335"/>
            </a:xfrm>
            <a:prstGeom prst="wedgeRoundRectCallout">
              <a:avLst>
                <a:gd name="adj1" fmla="val 82576"/>
                <a:gd name="adj2" fmla="val 53134"/>
                <a:gd name="adj3" fmla="val 16667"/>
              </a:avLst>
            </a:prstGeom>
            <a:solidFill>
              <a:srgbClr val="FFC000">
                <a:lumMod val="40000"/>
                <a:lumOff val="60000"/>
              </a:srgbClr>
            </a:solidFill>
            <a:ln w="6350" cap="flat" cmpd="sng" algn="ctr">
              <a:solidFill>
                <a:srgbClr val="FFC000"/>
              </a:solidFill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lvl="0" algn="ctr" defTabSz="914400">
                <a:defRPr/>
              </a:pPr>
              <a:r>
                <a:rPr lang="en-GB" sz="1600" b="1" kern="0" dirty="0">
                  <a:solidFill>
                    <a:srgbClr val="253746"/>
                  </a:solidFill>
                </a:rPr>
                <a:t>How do we write the co-ordinates for this point?</a:t>
              </a:r>
              <a:endParaRPr kumimoji="0" lang="en-GB" sz="1600" b="1" i="0" u="none" strike="noStrike" kern="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CC621448-A2E5-4201-B3A2-5566377C717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duotone>
                <a:prstClr val="black"/>
                <a:srgbClr val="4472C4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193305" y="1133836"/>
              <a:ext cx="307921" cy="519867"/>
            </a:xfrm>
            <a:prstGeom prst="rect">
              <a:avLst/>
            </a:prstGeom>
          </p:spPr>
        </p:pic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A0DC2D78-7623-491C-B9AC-69C3FAAB5509}"/>
              </a:ext>
            </a:extLst>
          </p:cNvPr>
          <p:cNvGrpSpPr/>
          <p:nvPr/>
        </p:nvGrpSpPr>
        <p:grpSpPr>
          <a:xfrm>
            <a:off x="2772889" y="4231180"/>
            <a:ext cx="3430050" cy="1777265"/>
            <a:chOff x="750242" y="4256962"/>
            <a:chExt cx="4573400" cy="1377229"/>
          </a:xfrm>
        </p:grpSpPr>
        <p:sp>
          <p:nvSpPr>
            <p:cNvPr id="27" name="Speech Bubble: Rectangle with Corners Rounded 26">
              <a:extLst>
                <a:ext uri="{FF2B5EF4-FFF2-40B4-BE49-F238E27FC236}">
                  <a16:creationId xmlns:a16="http://schemas.microsoft.com/office/drawing/2014/main" id="{A0C69BF3-E38D-41C3-844E-E4272F1273C2}"/>
                </a:ext>
              </a:extLst>
            </p:cNvPr>
            <p:cNvSpPr/>
            <p:nvPr/>
          </p:nvSpPr>
          <p:spPr>
            <a:xfrm>
              <a:off x="750242" y="4609826"/>
              <a:ext cx="4573400" cy="1024365"/>
            </a:xfrm>
            <a:prstGeom prst="wedgeRoundRectCallout">
              <a:avLst>
                <a:gd name="adj1" fmla="val 9276"/>
                <a:gd name="adj2" fmla="val -99104"/>
                <a:gd name="adj3" fmla="val 16667"/>
              </a:avLst>
            </a:prstGeom>
            <a:gradFill rotWithShape="1">
              <a:gsLst>
                <a:gs pos="0">
                  <a:srgbClr val="5B9BD5">
                    <a:lumMod val="110000"/>
                    <a:satMod val="105000"/>
                    <a:tint val="67000"/>
                  </a:srgbClr>
                </a:gs>
                <a:gs pos="50000">
                  <a:srgbClr val="5B9BD5">
                    <a:lumMod val="105000"/>
                    <a:satMod val="103000"/>
                    <a:tint val="73000"/>
                  </a:srgbClr>
                </a:gs>
                <a:gs pos="100000">
                  <a:srgbClr val="5B9BD5">
                    <a:lumMod val="105000"/>
                    <a:satMod val="109000"/>
                    <a:tint val="81000"/>
                  </a:srgbClr>
                </a:gs>
              </a:gsLst>
              <a:lin ang="5400000" scaled="0"/>
            </a:gradFill>
            <a:ln w="6350" cap="flat" cmpd="sng" algn="ctr">
              <a:solidFill>
                <a:srgbClr val="5B9BD5"/>
              </a:solidFill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lvl="0" algn="ctr" defTabSz="914400">
                <a:defRPr/>
              </a:pPr>
              <a:r>
                <a:rPr lang="en-GB" sz="1600" b="1" kern="0" dirty="0">
                  <a:solidFill>
                    <a:srgbClr val="253746"/>
                  </a:solidFill>
                </a:rPr>
                <a:t>These are three of the four vertices of a rectangle. </a:t>
              </a:r>
            </a:p>
            <a:p>
              <a:pPr lvl="0" algn="ctr" defTabSz="914400">
                <a:defRPr/>
              </a:pPr>
              <a:r>
                <a:rPr lang="en-GB" sz="1600" b="1" kern="0" dirty="0">
                  <a:solidFill>
                    <a:srgbClr val="253746"/>
                  </a:solidFill>
                </a:rPr>
                <a:t>Talk to your partner about what the co-ordinates of the missing vertex would be. </a:t>
              </a:r>
            </a:p>
          </p:txBody>
        </p:sp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16B94C74-323C-4779-9701-B65D33EA7DD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13447" y="4256962"/>
              <a:ext cx="952189" cy="39284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2E1598AA-999F-4E16-95F7-338E6679042B}"/>
              </a:ext>
            </a:extLst>
          </p:cNvPr>
          <p:cNvSpPr txBox="1"/>
          <p:nvPr/>
        </p:nvSpPr>
        <p:spPr>
          <a:xfrm>
            <a:off x="3668891" y="3038441"/>
            <a:ext cx="8775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(-3, 5)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9961A7D-F844-4DBD-BBC2-3083E34C316F}"/>
              </a:ext>
            </a:extLst>
          </p:cNvPr>
          <p:cNvSpPr txBox="1"/>
          <p:nvPr/>
        </p:nvSpPr>
        <p:spPr>
          <a:xfrm>
            <a:off x="3472842" y="1973024"/>
            <a:ext cx="6055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+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246E84C-9551-464B-8049-4C51CC9F1B2A}"/>
              </a:ext>
            </a:extLst>
          </p:cNvPr>
          <p:cNvSpPr txBox="1"/>
          <p:nvPr/>
        </p:nvSpPr>
        <p:spPr>
          <a:xfrm>
            <a:off x="3676657" y="2232098"/>
            <a:ext cx="8775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(-3, 8)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0AF6C5C-D870-47D0-BAFA-1A5587FDAD15}"/>
              </a:ext>
            </a:extLst>
          </p:cNvPr>
          <p:cNvSpPr/>
          <p:nvPr/>
        </p:nvSpPr>
        <p:spPr>
          <a:xfrm>
            <a:off x="3775604" y="2265410"/>
            <a:ext cx="1287425" cy="772605"/>
          </a:xfrm>
          <a:prstGeom prst="rect">
            <a:avLst/>
          </a:prstGeom>
          <a:solidFill>
            <a:schemeClr val="accent1">
              <a:alpha val="56000"/>
            </a:schemeClr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6973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1" grpId="1" animBg="1"/>
      <p:bldP spid="13" grpId="0"/>
      <p:bldP spid="14" grpId="0"/>
      <p:bldP spid="20" grpId="0"/>
      <p:bldP spid="21" grpId="0"/>
      <p:bldP spid="22" grpId="0"/>
      <p:bldP spid="29" grpId="0"/>
      <p:bldP spid="30" grpId="0"/>
      <p:bldP spid="31" grpId="0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0EE811-478C-4958-8104-2A70B5A19611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EA76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Year 5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EA76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16681" y="138645"/>
            <a:ext cx="88712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7600"/>
              </a:buClr>
              <a:buSzPct val="120000"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Plot </a:t>
            </a: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co-ordinates and draw polygons in two quadrants.</a:t>
            </a:r>
          </a:p>
        </p:txBody>
      </p:sp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5F922DB0-D6D3-4FB7-A05E-63179967239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47" t="11503" r="18205" b="62353"/>
          <a:stretch/>
        </p:blipFill>
        <p:spPr>
          <a:xfrm>
            <a:off x="1393114" y="1154019"/>
            <a:ext cx="6357772" cy="35320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Pentagon 2">
            <a:extLst>
              <a:ext uri="{FF2B5EF4-FFF2-40B4-BE49-F238E27FC236}">
                <a16:creationId xmlns:a16="http://schemas.microsoft.com/office/drawing/2014/main" id="{D30243B2-CAA5-45AF-BF66-4731E277E618}"/>
              </a:ext>
            </a:extLst>
          </p:cNvPr>
          <p:cNvSpPr/>
          <p:nvPr/>
        </p:nvSpPr>
        <p:spPr>
          <a:xfrm>
            <a:off x="3265717" y="2002971"/>
            <a:ext cx="2054722" cy="2061023"/>
          </a:xfrm>
          <a:custGeom>
            <a:avLst/>
            <a:gdLst>
              <a:gd name="connsiteX0" fmla="*/ 2 w 2098269"/>
              <a:gd name="connsiteY0" fmla="*/ 787241 h 2061028"/>
              <a:gd name="connsiteX1" fmla="*/ 1049135 w 2098269"/>
              <a:gd name="connsiteY1" fmla="*/ 0 h 2061028"/>
              <a:gd name="connsiteX2" fmla="*/ 2098267 w 2098269"/>
              <a:gd name="connsiteY2" fmla="*/ 787241 h 2061028"/>
              <a:gd name="connsiteX3" fmla="*/ 1697534 w 2098269"/>
              <a:gd name="connsiteY3" fmla="*/ 2061023 h 2061028"/>
              <a:gd name="connsiteX4" fmla="*/ 400735 w 2098269"/>
              <a:gd name="connsiteY4" fmla="*/ 2061023 h 2061028"/>
              <a:gd name="connsiteX5" fmla="*/ 2 w 2098269"/>
              <a:gd name="connsiteY5" fmla="*/ 787241 h 2061028"/>
              <a:gd name="connsiteX0" fmla="*/ 0 w 2098265"/>
              <a:gd name="connsiteY0" fmla="*/ 787241 h 2075537"/>
              <a:gd name="connsiteX1" fmla="*/ 1049133 w 2098265"/>
              <a:gd name="connsiteY1" fmla="*/ 0 h 2075537"/>
              <a:gd name="connsiteX2" fmla="*/ 2098265 w 2098265"/>
              <a:gd name="connsiteY2" fmla="*/ 787241 h 2075537"/>
              <a:gd name="connsiteX3" fmla="*/ 1697532 w 2098265"/>
              <a:gd name="connsiteY3" fmla="*/ 2061023 h 2075537"/>
              <a:gd name="connsiteX4" fmla="*/ 66905 w 2098265"/>
              <a:gd name="connsiteY4" fmla="*/ 2075537 h 2075537"/>
              <a:gd name="connsiteX5" fmla="*/ 0 w 2098265"/>
              <a:gd name="connsiteY5" fmla="*/ 787241 h 2075537"/>
              <a:gd name="connsiteX0" fmla="*/ 5667 w 2031360"/>
              <a:gd name="connsiteY0" fmla="*/ 787241 h 2075537"/>
              <a:gd name="connsiteX1" fmla="*/ 982228 w 2031360"/>
              <a:gd name="connsiteY1" fmla="*/ 0 h 2075537"/>
              <a:gd name="connsiteX2" fmla="*/ 2031360 w 2031360"/>
              <a:gd name="connsiteY2" fmla="*/ 787241 h 2075537"/>
              <a:gd name="connsiteX3" fmla="*/ 1630627 w 2031360"/>
              <a:gd name="connsiteY3" fmla="*/ 2061023 h 2075537"/>
              <a:gd name="connsiteX4" fmla="*/ 0 w 2031360"/>
              <a:gd name="connsiteY4" fmla="*/ 2075537 h 2075537"/>
              <a:gd name="connsiteX5" fmla="*/ 5667 w 2031360"/>
              <a:gd name="connsiteY5" fmla="*/ 787241 h 2075537"/>
              <a:gd name="connsiteX0" fmla="*/ 5667 w 1799132"/>
              <a:gd name="connsiteY0" fmla="*/ 787241 h 2075537"/>
              <a:gd name="connsiteX1" fmla="*/ 982228 w 1799132"/>
              <a:gd name="connsiteY1" fmla="*/ 0 h 2075537"/>
              <a:gd name="connsiteX2" fmla="*/ 1799132 w 1799132"/>
              <a:gd name="connsiteY2" fmla="*/ 801755 h 2075537"/>
              <a:gd name="connsiteX3" fmla="*/ 1630627 w 1799132"/>
              <a:gd name="connsiteY3" fmla="*/ 2061023 h 2075537"/>
              <a:gd name="connsiteX4" fmla="*/ 0 w 1799132"/>
              <a:gd name="connsiteY4" fmla="*/ 2075537 h 2075537"/>
              <a:gd name="connsiteX5" fmla="*/ 5667 w 1799132"/>
              <a:gd name="connsiteY5" fmla="*/ 787241 h 2075537"/>
              <a:gd name="connsiteX0" fmla="*/ 5667 w 1799132"/>
              <a:gd name="connsiteY0" fmla="*/ 787241 h 2075537"/>
              <a:gd name="connsiteX1" fmla="*/ 982228 w 1799132"/>
              <a:gd name="connsiteY1" fmla="*/ 0 h 2075537"/>
              <a:gd name="connsiteX2" fmla="*/ 1799132 w 1799132"/>
              <a:gd name="connsiteY2" fmla="*/ 801755 h 2075537"/>
              <a:gd name="connsiteX3" fmla="*/ 1790284 w 1799132"/>
              <a:gd name="connsiteY3" fmla="*/ 2061023 h 2075537"/>
              <a:gd name="connsiteX4" fmla="*/ 0 w 1799132"/>
              <a:gd name="connsiteY4" fmla="*/ 2075537 h 2075537"/>
              <a:gd name="connsiteX5" fmla="*/ 5667 w 1799132"/>
              <a:gd name="connsiteY5" fmla="*/ 787241 h 2075537"/>
              <a:gd name="connsiteX0" fmla="*/ 0 w 1807979"/>
              <a:gd name="connsiteY0" fmla="*/ 787241 h 2075537"/>
              <a:gd name="connsiteX1" fmla="*/ 991075 w 1807979"/>
              <a:gd name="connsiteY1" fmla="*/ 0 h 2075537"/>
              <a:gd name="connsiteX2" fmla="*/ 1807979 w 1807979"/>
              <a:gd name="connsiteY2" fmla="*/ 801755 h 2075537"/>
              <a:gd name="connsiteX3" fmla="*/ 1799131 w 1807979"/>
              <a:gd name="connsiteY3" fmla="*/ 2061023 h 2075537"/>
              <a:gd name="connsiteX4" fmla="*/ 8847 w 1807979"/>
              <a:gd name="connsiteY4" fmla="*/ 2075537 h 2075537"/>
              <a:gd name="connsiteX5" fmla="*/ 0 w 1807979"/>
              <a:gd name="connsiteY5" fmla="*/ 787241 h 2075537"/>
              <a:gd name="connsiteX0" fmla="*/ 0 w 2054722"/>
              <a:gd name="connsiteY0" fmla="*/ 787241 h 2075537"/>
              <a:gd name="connsiteX1" fmla="*/ 991075 w 2054722"/>
              <a:gd name="connsiteY1" fmla="*/ 0 h 2075537"/>
              <a:gd name="connsiteX2" fmla="*/ 2054722 w 2054722"/>
              <a:gd name="connsiteY2" fmla="*/ 816270 h 2075537"/>
              <a:gd name="connsiteX3" fmla="*/ 1799131 w 2054722"/>
              <a:gd name="connsiteY3" fmla="*/ 2061023 h 2075537"/>
              <a:gd name="connsiteX4" fmla="*/ 8847 w 2054722"/>
              <a:gd name="connsiteY4" fmla="*/ 2075537 h 2075537"/>
              <a:gd name="connsiteX5" fmla="*/ 0 w 2054722"/>
              <a:gd name="connsiteY5" fmla="*/ 787241 h 2075537"/>
              <a:gd name="connsiteX0" fmla="*/ 0 w 2054722"/>
              <a:gd name="connsiteY0" fmla="*/ 787241 h 2090051"/>
              <a:gd name="connsiteX1" fmla="*/ 991075 w 2054722"/>
              <a:gd name="connsiteY1" fmla="*/ 0 h 2090051"/>
              <a:gd name="connsiteX2" fmla="*/ 2054722 w 2054722"/>
              <a:gd name="connsiteY2" fmla="*/ 816270 h 2090051"/>
              <a:gd name="connsiteX3" fmla="*/ 2045874 w 2054722"/>
              <a:gd name="connsiteY3" fmla="*/ 2090051 h 2090051"/>
              <a:gd name="connsiteX4" fmla="*/ 8847 w 2054722"/>
              <a:gd name="connsiteY4" fmla="*/ 2075537 h 2090051"/>
              <a:gd name="connsiteX5" fmla="*/ 0 w 2054722"/>
              <a:gd name="connsiteY5" fmla="*/ 787241 h 2090051"/>
              <a:gd name="connsiteX0" fmla="*/ 0 w 2054722"/>
              <a:gd name="connsiteY0" fmla="*/ 772727 h 2075537"/>
              <a:gd name="connsiteX1" fmla="*/ 1252332 w 2054722"/>
              <a:gd name="connsiteY1" fmla="*/ 0 h 2075537"/>
              <a:gd name="connsiteX2" fmla="*/ 2054722 w 2054722"/>
              <a:gd name="connsiteY2" fmla="*/ 801756 h 2075537"/>
              <a:gd name="connsiteX3" fmla="*/ 2045874 w 2054722"/>
              <a:gd name="connsiteY3" fmla="*/ 2075537 h 2075537"/>
              <a:gd name="connsiteX4" fmla="*/ 8847 w 2054722"/>
              <a:gd name="connsiteY4" fmla="*/ 2061023 h 2075537"/>
              <a:gd name="connsiteX5" fmla="*/ 0 w 2054722"/>
              <a:gd name="connsiteY5" fmla="*/ 772727 h 2075537"/>
              <a:gd name="connsiteX0" fmla="*/ 0 w 2054722"/>
              <a:gd name="connsiteY0" fmla="*/ 758213 h 2061023"/>
              <a:gd name="connsiteX1" fmla="*/ 1034618 w 2054722"/>
              <a:gd name="connsiteY1" fmla="*/ 0 h 2061023"/>
              <a:gd name="connsiteX2" fmla="*/ 2054722 w 2054722"/>
              <a:gd name="connsiteY2" fmla="*/ 787242 h 2061023"/>
              <a:gd name="connsiteX3" fmla="*/ 2045874 w 2054722"/>
              <a:gd name="connsiteY3" fmla="*/ 2061023 h 2061023"/>
              <a:gd name="connsiteX4" fmla="*/ 8847 w 2054722"/>
              <a:gd name="connsiteY4" fmla="*/ 2046509 h 2061023"/>
              <a:gd name="connsiteX5" fmla="*/ 0 w 2054722"/>
              <a:gd name="connsiteY5" fmla="*/ 758213 h 2061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54722" h="2061023">
                <a:moveTo>
                  <a:pt x="0" y="758213"/>
                </a:moveTo>
                <a:lnTo>
                  <a:pt x="1034618" y="0"/>
                </a:lnTo>
                <a:lnTo>
                  <a:pt x="2054722" y="787242"/>
                </a:lnTo>
                <a:cubicBezTo>
                  <a:pt x="2051773" y="1206998"/>
                  <a:pt x="2048823" y="1641267"/>
                  <a:pt x="2045874" y="2061023"/>
                </a:cubicBezTo>
                <a:lnTo>
                  <a:pt x="8847" y="2046509"/>
                </a:lnTo>
                <a:lnTo>
                  <a:pt x="0" y="758213"/>
                </a:lnTo>
                <a:close/>
              </a:path>
            </a:pathLst>
          </a:custGeom>
          <a:solidFill>
            <a:schemeClr val="accent1">
              <a:alpha val="60000"/>
            </a:schemeClr>
          </a:solidFill>
          <a:ln w="222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8442D61B-D7AB-44A9-9283-903CC15EDDCC}"/>
              </a:ext>
            </a:extLst>
          </p:cNvPr>
          <p:cNvGrpSpPr/>
          <p:nvPr/>
        </p:nvGrpSpPr>
        <p:grpSpPr>
          <a:xfrm>
            <a:off x="2883539" y="5071060"/>
            <a:ext cx="3323816" cy="911367"/>
            <a:chOff x="2907774" y="2556892"/>
            <a:chExt cx="3323816" cy="911367"/>
          </a:xfrm>
        </p:grpSpPr>
        <p:sp>
          <p:nvSpPr>
            <p:cNvPr id="8" name="Speech Bubble: Rectangle with Corners Rounded 7">
              <a:extLst>
                <a:ext uri="{FF2B5EF4-FFF2-40B4-BE49-F238E27FC236}">
                  <a16:creationId xmlns:a16="http://schemas.microsoft.com/office/drawing/2014/main" id="{64455C8B-7C44-463E-BA1C-F16F520EAB9B}"/>
                </a:ext>
              </a:extLst>
            </p:cNvPr>
            <p:cNvSpPr/>
            <p:nvPr/>
          </p:nvSpPr>
          <p:spPr>
            <a:xfrm>
              <a:off x="2907774" y="2556892"/>
              <a:ext cx="2925061" cy="911367"/>
            </a:xfrm>
            <a:prstGeom prst="wedgeRoundRectCallout">
              <a:avLst>
                <a:gd name="adj1" fmla="val -1857"/>
                <a:gd name="adj2" fmla="val -95025"/>
                <a:gd name="adj3" fmla="val 16667"/>
              </a:avLst>
            </a:prstGeom>
            <a:solidFill>
              <a:srgbClr val="FFC000">
                <a:lumMod val="40000"/>
                <a:lumOff val="60000"/>
              </a:srgbClr>
            </a:solidFill>
            <a:ln>
              <a:solidFill>
                <a:srgbClr val="FFC000"/>
              </a:solidFill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GB" sz="1600" b="1" kern="0" dirty="0">
                  <a:solidFill>
                    <a:srgbClr val="253746"/>
                  </a:solidFill>
                  <a:latin typeface="Calibri" panose="020F0502020204030204"/>
                </a:rPr>
                <a:t>C</a:t>
              </a:r>
              <a:r>
                <a:rPr kumimoji="0" lang="en-GB" sz="160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253746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opy</a:t>
              </a:r>
              <a:r>
                <a:rPr kumimoji="0" lang="en-GB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253746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the pentagon (not the grid) and label the co-ordinates of its vertices.</a:t>
              </a:r>
              <a:endParaRPr kumimoji="0" lang="en-GB" sz="1600" b="1" i="1" u="none" strike="noStrike" kern="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9" name="Picture 2">
              <a:extLst>
                <a:ext uri="{FF2B5EF4-FFF2-40B4-BE49-F238E27FC236}">
                  <a16:creationId xmlns:a16="http://schemas.microsoft.com/office/drawing/2014/main" id="{C4948ACE-984B-4CD6-82A4-20C6C02C77F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08201" y="2700881"/>
              <a:ext cx="623389" cy="623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6C0B8EBA-2349-459F-80A3-CFAD7FE99601}"/>
              </a:ext>
            </a:extLst>
          </p:cNvPr>
          <p:cNvGrpSpPr/>
          <p:nvPr/>
        </p:nvGrpSpPr>
        <p:grpSpPr>
          <a:xfrm>
            <a:off x="6207355" y="1632272"/>
            <a:ext cx="2404298" cy="741397"/>
            <a:chOff x="1167141" y="956494"/>
            <a:chExt cx="3205731" cy="839479"/>
          </a:xfrm>
        </p:grpSpPr>
        <p:sp>
          <p:nvSpPr>
            <p:cNvPr id="13" name="Speech Bubble: Rectangle with Corners Rounded 12">
              <a:extLst>
                <a:ext uri="{FF2B5EF4-FFF2-40B4-BE49-F238E27FC236}">
                  <a16:creationId xmlns:a16="http://schemas.microsoft.com/office/drawing/2014/main" id="{870D1A8E-1E55-4FF3-BAED-39963368D90E}"/>
                </a:ext>
              </a:extLst>
            </p:cNvPr>
            <p:cNvSpPr/>
            <p:nvPr/>
          </p:nvSpPr>
          <p:spPr>
            <a:xfrm>
              <a:off x="1167141" y="1074204"/>
              <a:ext cx="3205731" cy="721769"/>
            </a:xfrm>
            <a:prstGeom prst="wedgeRoundRectCallout">
              <a:avLst>
                <a:gd name="adj1" fmla="val -75961"/>
                <a:gd name="adj2" fmla="val 55658"/>
                <a:gd name="adj3" fmla="val 16667"/>
              </a:avLst>
            </a:prstGeom>
            <a:solidFill>
              <a:srgbClr val="FFC000">
                <a:lumMod val="40000"/>
                <a:lumOff val="60000"/>
              </a:srgbClr>
            </a:solidFill>
            <a:ln w="6350" cap="flat" cmpd="sng" algn="ctr">
              <a:solidFill>
                <a:srgbClr val="FFC000"/>
              </a:solidFill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253746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What shape is this?</a:t>
              </a: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0EF23B59-E71C-4045-BEF0-B75E9E3C1C0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duotone>
                <a:prstClr val="black"/>
                <a:srgbClr val="4472C4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344284" y="956494"/>
              <a:ext cx="307921" cy="519866"/>
            </a:xfrm>
            <a:prstGeom prst="rect">
              <a:avLst/>
            </a:prstGeom>
          </p:spPr>
        </p:pic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05DC00FF-60BB-4B66-A611-4E07168D1886}"/>
              </a:ext>
            </a:extLst>
          </p:cNvPr>
          <p:cNvSpPr txBox="1"/>
          <p:nvPr/>
        </p:nvSpPr>
        <p:spPr>
          <a:xfrm>
            <a:off x="3990315" y="1710583"/>
            <a:ext cx="6055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+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6AD7F21-85F9-46F7-9FC0-3402D6F6B2EB}"/>
              </a:ext>
            </a:extLst>
          </p:cNvPr>
          <p:cNvSpPr txBox="1"/>
          <p:nvPr/>
        </p:nvSpPr>
        <p:spPr>
          <a:xfrm>
            <a:off x="2962954" y="2463221"/>
            <a:ext cx="6055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+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1E01785-B850-4B6B-9710-8A4F9EBAC7E8}"/>
              </a:ext>
            </a:extLst>
          </p:cNvPr>
          <p:cNvSpPr txBox="1"/>
          <p:nvPr/>
        </p:nvSpPr>
        <p:spPr>
          <a:xfrm>
            <a:off x="5017676" y="2475628"/>
            <a:ext cx="6055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+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7B2BD0B-64CA-4E7B-B4E7-C26B071817D0}"/>
              </a:ext>
            </a:extLst>
          </p:cNvPr>
          <p:cNvSpPr txBox="1"/>
          <p:nvPr/>
        </p:nvSpPr>
        <p:spPr>
          <a:xfrm>
            <a:off x="2962953" y="3738372"/>
            <a:ext cx="6055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+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585DF88-181C-427A-A2C4-20D5C2500B17}"/>
              </a:ext>
            </a:extLst>
          </p:cNvPr>
          <p:cNvSpPr txBox="1"/>
          <p:nvPr/>
        </p:nvSpPr>
        <p:spPr>
          <a:xfrm>
            <a:off x="5017675" y="3752885"/>
            <a:ext cx="6055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+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AE9E46A-852D-4AC4-B4C8-E154AEC01A14}"/>
              </a:ext>
            </a:extLst>
          </p:cNvPr>
          <p:cNvSpPr txBox="1"/>
          <p:nvPr/>
        </p:nvSpPr>
        <p:spPr>
          <a:xfrm>
            <a:off x="3488814" y="1661297"/>
            <a:ext cx="8775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(-1, </a:t>
            </a:r>
            <a:r>
              <a:rPr lang="en-GB" sz="2000" b="1" kern="0" dirty="0">
                <a:solidFill>
                  <a:prstClr val="black"/>
                </a:solidFill>
              </a:rPr>
              <a:t>9</a:t>
            </a:r>
            <a:r>
              <a:rPr kumimoji="0" lang="en-GB" sz="2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271EA17-D0FB-4BCF-A7DF-FF21FE210E32}"/>
              </a:ext>
            </a:extLst>
          </p:cNvPr>
          <p:cNvSpPr txBox="1"/>
          <p:nvPr/>
        </p:nvSpPr>
        <p:spPr>
          <a:xfrm>
            <a:off x="5305926" y="2519956"/>
            <a:ext cx="8775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(3, </a:t>
            </a:r>
            <a:r>
              <a:rPr lang="en-GB" sz="2000" b="1" kern="0" noProof="0" dirty="0">
                <a:solidFill>
                  <a:prstClr val="black"/>
                </a:solidFill>
              </a:rPr>
              <a:t>6</a:t>
            </a:r>
            <a:r>
              <a:rPr kumimoji="0" lang="en-GB" sz="2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)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9734A82-246E-4BC6-BE42-FAB94AA8A40B}"/>
              </a:ext>
            </a:extLst>
          </p:cNvPr>
          <p:cNvSpPr txBox="1"/>
          <p:nvPr/>
        </p:nvSpPr>
        <p:spPr>
          <a:xfrm>
            <a:off x="5305925" y="3807873"/>
            <a:ext cx="8775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(3, </a:t>
            </a:r>
            <a:r>
              <a:rPr lang="en-GB" sz="2000" b="1" kern="0" dirty="0">
                <a:solidFill>
                  <a:prstClr val="black"/>
                </a:solidFill>
              </a:rPr>
              <a:t>1</a:t>
            </a:r>
            <a:r>
              <a:rPr kumimoji="0" lang="en-GB" sz="2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)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F484A7A-5DC8-45CE-8D56-153488804766}"/>
              </a:ext>
            </a:extLst>
          </p:cNvPr>
          <p:cNvSpPr txBox="1"/>
          <p:nvPr/>
        </p:nvSpPr>
        <p:spPr>
          <a:xfrm>
            <a:off x="2424526" y="3807873"/>
            <a:ext cx="8775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(-5, </a:t>
            </a:r>
            <a:r>
              <a:rPr lang="en-GB" sz="2000" b="1" kern="0" dirty="0">
                <a:solidFill>
                  <a:prstClr val="black"/>
                </a:solidFill>
              </a:rPr>
              <a:t>1</a:t>
            </a:r>
            <a:r>
              <a:rPr kumimoji="0" lang="en-GB" sz="2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)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8336B1E-2309-4BD9-B622-05D7165DDA20}"/>
              </a:ext>
            </a:extLst>
          </p:cNvPr>
          <p:cNvSpPr txBox="1"/>
          <p:nvPr/>
        </p:nvSpPr>
        <p:spPr>
          <a:xfrm>
            <a:off x="2405252" y="2512419"/>
            <a:ext cx="8775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(-5, </a:t>
            </a:r>
            <a:r>
              <a:rPr lang="en-GB" sz="2000" b="1" kern="0" noProof="0" dirty="0">
                <a:solidFill>
                  <a:prstClr val="black"/>
                </a:solidFill>
              </a:rPr>
              <a:t>6</a:t>
            </a:r>
            <a:r>
              <a:rPr kumimoji="0" lang="en-GB" sz="2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516735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5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98077" y="169084"/>
            <a:ext cx="34372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>
                <a:srgbClr val="EA7600"/>
              </a:buClr>
              <a:buSzPct val="120000"/>
            </a:pPr>
            <a:r>
              <a:rPr lang="en-GB" sz="2000" b="1">
                <a:solidFill>
                  <a:srgbClr val="9900FF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Purple</a:t>
            </a:r>
            <a:endParaRPr lang="en-GB" sz="2000" b="1" i="1" dirty="0">
              <a:solidFill>
                <a:srgbClr val="5B9BD5">
                  <a:lumMod val="75000"/>
                </a:srgbClr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C8457A1-FD9B-6449-8696-62BE7F7BFE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63928" y="169084"/>
            <a:ext cx="4176360" cy="48539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E7304AB-FB41-3C45-BAA4-636407E9AD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139" y="4887625"/>
            <a:ext cx="7786255" cy="13618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00882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6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/>
              <a:t>Year 5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17C5E12-0E4F-44E3-ABE6-6B21A621119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37" t="6720" r="9337" b="37992"/>
          <a:stretch/>
        </p:blipFill>
        <p:spPr>
          <a:xfrm>
            <a:off x="0" y="150906"/>
            <a:ext cx="4092597" cy="57854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42F5D75-F80E-410D-9705-66B4AD2B25F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26" t="79526" r="10846" b="7622"/>
          <a:stretch/>
        </p:blipFill>
        <p:spPr>
          <a:xfrm>
            <a:off x="3947885" y="4975345"/>
            <a:ext cx="5116987" cy="1179709"/>
          </a:xfrm>
          <a:prstGeom prst="rect">
            <a:avLst/>
          </a:prstGeom>
          <a:ln>
            <a:solidFill>
              <a:srgbClr val="FFC000"/>
            </a:solidFill>
          </a:ln>
        </p:spPr>
      </p:pic>
      <p:grpSp>
        <p:nvGrpSpPr>
          <p:cNvPr id="11" name="Group 10"/>
          <p:cNvGrpSpPr/>
          <p:nvPr/>
        </p:nvGrpSpPr>
        <p:grpSpPr>
          <a:xfrm>
            <a:off x="5721915" y="5121755"/>
            <a:ext cx="1713640" cy="1139460"/>
            <a:chOff x="1834709" y="4015907"/>
            <a:chExt cx="1606379" cy="935174"/>
          </a:xfrm>
        </p:grpSpPr>
        <p:sp>
          <p:nvSpPr>
            <p:cNvPr id="14" name="Rounded Rectangle 13"/>
            <p:cNvSpPr/>
            <p:nvPr/>
          </p:nvSpPr>
          <p:spPr>
            <a:xfrm>
              <a:off x="1834709" y="4015907"/>
              <a:ext cx="1606379" cy="495328"/>
            </a:xfrm>
            <a:prstGeom prst="roundRect">
              <a:avLst>
                <a:gd name="adj" fmla="val 42473"/>
              </a:avLst>
            </a:prstGeom>
            <a:solidFill>
              <a:schemeClr val="bg1"/>
            </a:solidFill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tx1"/>
                  </a:solidFill>
                </a:rPr>
                <a:t>Challenge</a:t>
              </a:r>
              <a:endParaRPr lang="en-GB" sz="2400" b="1" dirty="0">
                <a:solidFill>
                  <a:schemeClr val="tx1"/>
                </a:solidFill>
              </a:endParaRPr>
            </a:p>
          </p:txBody>
        </p:sp>
        <p:pic>
          <p:nvPicPr>
            <p:cNvPr id="15" name="Picture 2" descr="Related image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944755">
              <a:off x="2170831" y="4345600"/>
              <a:ext cx="388517" cy="6054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TextBox 2"/>
          <p:cNvSpPr txBox="1"/>
          <p:nvPr/>
        </p:nvSpPr>
        <p:spPr>
          <a:xfrm>
            <a:off x="217714" y="83440"/>
            <a:ext cx="12482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00B05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Green</a:t>
            </a:r>
            <a:r>
              <a:rPr lang="en-GB" dirty="0">
                <a:solidFill>
                  <a:srgbClr val="00B05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: </a:t>
            </a:r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68596" y="149947"/>
            <a:ext cx="4661106" cy="4797757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473686" y="148988"/>
            <a:ext cx="12482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FFFF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Yellow</a:t>
            </a:r>
            <a:r>
              <a:rPr lang="en-GB" dirty="0">
                <a:solidFill>
                  <a:srgbClr val="FFFF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: </a:t>
            </a:r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4545447" y="4368800"/>
            <a:ext cx="43663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>
              <a:spcAft>
                <a:spcPts val="0"/>
              </a:spcAft>
            </a:pPr>
            <a:r>
              <a:rPr lang="en-GB" sz="1200" b="1" dirty="0">
                <a:solidFill>
                  <a:srgbClr val="FF66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Orange</a:t>
            </a:r>
            <a:r>
              <a:rPr lang="en-GB" sz="1200" dirty="0">
                <a:solidFill>
                  <a:srgbClr val="FF66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: </a:t>
            </a:r>
            <a:r>
              <a:rPr lang="en-GB" sz="1200" dirty="0" err="1">
                <a:latin typeface="Calibri" panose="020F0502020204030204" pitchFamily="34" charset="0"/>
                <a:ea typeface="Times New Roman" panose="02020603050405020304" pitchFamily="18" charset="0"/>
              </a:rPr>
              <a:t>Twinkl</a:t>
            </a:r>
            <a:r>
              <a:rPr lang="en-GB" sz="1200" dirty="0">
                <a:latin typeface="Calibri" panose="020F0502020204030204" pitchFamily="34" charset="0"/>
                <a:ea typeface="Times New Roman" panose="02020603050405020304" pitchFamily="18" charset="0"/>
              </a:rPr>
              <a:t> ** sheet plotting coordinates to make a polygon </a:t>
            </a:r>
            <a:endParaRPr lang="en-GB" sz="1200" dirty="0" smtClean="0"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hangingPunct="0">
              <a:spcAft>
                <a:spcPts val="0"/>
              </a:spcAft>
            </a:pPr>
            <a:r>
              <a:rPr lang="en-GB" sz="1200" b="1" dirty="0" smtClean="0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Red</a:t>
            </a:r>
            <a:r>
              <a:rPr lang="en-GB" sz="1200" dirty="0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: </a:t>
            </a:r>
            <a:r>
              <a:rPr lang="en-GB" sz="1200" dirty="0" err="1" smtClean="0">
                <a:latin typeface="Calibri" panose="020F0502020204030204" pitchFamily="34" charset="0"/>
                <a:ea typeface="Times New Roman" panose="02020603050405020304" pitchFamily="18" charset="0"/>
              </a:rPr>
              <a:t>Twinkl</a:t>
            </a:r>
            <a:r>
              <a:rPr lang="en-GB" sz="12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GB" sz="1200" dirty="0">
                <a:latin typeface="Calibri" panose="020F0502020204030204" pitchFamily="34" charset="0"/>
                <a:ea typeface="Times New Roman" panose="02020603050405020304" pitchFamily="18" charset="0"/>
              </a:rPr>
              <a:t>* sheet plotting coordinates to make </a:t>
            </a:r>
            <a:r>
              <a:rPr lang="en-GB" sz="12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a polygon</a:t>
            </a:r>
            <a:endParaRPr lang="en-GB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8631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756487" y="176666"/>
            <a:ext cx="6858000" cy="1655762"/>
          </a:xfrm>
        </p:spPr>
        <p:txBody>
          <a:bodyPr/>
          <a:lstStyle/>
          <a:p>
            <a:r>
              <a:rPr lang="en-GB" dirty="0" smtClean="0"/>
              <a:t>Answers</a:t>
            </a:r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GB" smtClean="0"/>
              <a:t>Year 5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pPr/>
              <a:t>7</a:t>
            </a:fld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069" y="598033"/>
            <a:ext cx="3305175" cy="47910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7598" y="598033"/>
            <a:ext cx="3333750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255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GB" smtClean="0"/>
              <a:t>Year 5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pPr/>
              <a:t>8</a:t>
            </a:fld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7048" y="812800"/>
            <a:ext cx="7816719" cy="4039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92397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GB" smtClean="0"/>
              <a:t>Year 5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pPr/>
              <a:t>9</a:t>
            </a:fld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419100"/>
            <a:ext cx="8439150" cy="60198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2425" y="1753798"/>
            <a:ext cx="377371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b="1" dirty="0">
              <a:solidFill>
                <a:srgbClr val="FF0000"/>
              </a:solidFill>
            </a:endParaRPr>
          </a:p>
          <a:p>
            <a:r>
              <a:rPr lang="en-GB" b="1" dirty="0" smtClean="0">
                <a:solidFill>
                  <a:srgbClr val="0070C0"/>
                </a:solidFill>
              </a:rPr>
              <a:t>(</a:t>
            </a:r>
            <a:r>
              <a:rPr lang="en-GB" b="1" dirty="0">
                <a:solidFill>
                  <a:srgbClr val="0070C0"/>
                </a:solidFill>
              </a:rPr>
              <a:t>5, 8) and (8, 5) saying that these are vertices of a square. </a:t>
            </a:r>
            <a:endParaRPr lang="en-GB" b="1" dirty="0" smtClean="0">
              <a:solidFill>
                <a:srgbClr val="0070C0"/>
              </a:solidFill>
            </a:endParaRPr>
          </a:p>
          <a:p>
            <a:r>
              <a:rPr lang="en-GB" b="1" dirty="0" smtClean="0">
                <a:solidFill>
                  <a:srgbClr val="0070C0"/>
                </a:solidFill>
              </a:rPr>
              <a:t>Plot </a:t>
            </a:r>
            <a:r>
              <a:rPr lang="en-GB" b="1" dirty="0">
                <a:solidFill>
                  <a:srgbClr val="0070C0"/>
                </a:solidFill>
              </a:rPr>
              <a:t>the points then work out the co-ordinates of the two missing vertices</a:t>
            </a:r>
            <a:r>
              <a:rPr lang="en-GB" b="1" dirty="0">
                <a:solidFill>
                  <a:srgbClr val="FF0000"/>
                </a:solidFill>
              </a:rPr>
              <a:t>.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2425" y="566057"/>
            <a:ext cx="349386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>
                <a:solidFill>
                  <a:srgbClr val="FF0000"/>
                </a:solidFill>
              </a:rPr>
              <a:t>(0, 1), (3, 4) and (1, 6). Plot them. </a:t>
            </a:r>
            <a:r>
              <a:rPr lang="en-GB" b="1" i="1">
                <a:solidFill>
                  <a:srgbClr val="FF0000"/>
                </a:solidFill>
              </a:rPr>
              <a:t>These are 3 vertices of a rectangle, where is the missing vertex?</a:t>
            </a:r>
            <a:r>
              <a:rPr lang="en-GB" b="1">
                <a:solidFill>
                  <a:srgbClr val="FF0000"/>
                </a:solidFill>
              </a:rPr>
              <a:t> </a:t>
            </a:r>
          </a:p>
          <a:p>
            <a:r>
              <a:rPr lang="en-GB" b="1">
                <a:solidFill>
                  <a:srgbClr val="FF0000"/>
                </a:solidFill>
              </a:rPr>
              <a:t>Write the co-ordinates in the chat. 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66306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EA7600"/>
      </a:hlink>
      <a:folHlink>
        <a:srgbClr val="EA7600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Custom 6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EA7600"/>
      </a:hlink>
      <a:folHlink>
        <a:srgbClr val="EA7600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582E3F0B451F429F9F329D40B1CC70" ma:contentTypeVersion="8" ma:contentTypeDescription="Create a new document." ma:contentTypeScope="" ma:versionID="dff8ab6ae558bf8cafb4403981805f2f">
  <xsd:schema xmlns:xsd="http://www.w3.org/2001/XMLSchema" xmlns:xs="http://www.w3.org/2001/XMLSchema" xmlns:p="http://schemas.microsoft.com/office/2006/metadata/properties" xmlns:ns2="43fe4aeb-1f48-488d-80a1-725046893158" targetNamespace="http://schemas.microsoft.com/office/2006/metadata/properties" ma:root="true" ma:fieldsID="0511cc535590a5ebf5ab716b2ffe4f75" ns2:_="">
    <xsd:import namespace="43fe4aeb-1f48-488d-80a1-72504689315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3fe4aeb-1f48-488d-80a1-72504689315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76E711B-A950-4190-A2DE-307E5D3279E0}"/>
</file>

<file path=customXml/itemProps2.xml><?xml version="1.0" encoding="utf-8"?>
<ds:datastoreItem xmlns:ds="http://schemas.openxmlformats.org/officeDocument/2006/customXml" ds:itemID="{F1748A40-07B9-45EF-AB82-2D8E82C2CD65}"/>
</file>

<file path=customXml/itemProps3.xml><?xml version="1.0" encoding="utf-8"?>
<ds:datastoreItem xmlns:ds="http://schemas.openxmlformats.org/officeDocument/2006/customXml" ds:itemID="{88AE6C63-D3BA-4D4A-B895-62D088C3ECC7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3313</TotalTime>
  <Words>522</Words>
  <Application>Microsoft Office PowerPoint</Application>
  <PresentationFormat>On-screen Show (4:3)</PresentationFormat>
  <Paragraphs>74</Paragraphs>
  <Slides>9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</vt:lpstr>
      <vt:lpstr>Calibri</vt:lpstr>
      <vt:lpstr>Calibri Light</vt:lpstr>
      <vt:lpstr>Times New Roman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Office PC</dc:creator>
  <cp:lastModifiedBy>ZKhalid</cp:lastModifiedBy>
  <cp:revision>196</cp:revision>
  <dcterms:created xsi:type="dcterms:W3CDTF">2018-09-13T11:08:58Z</dcterms:created>
  <dcterms:modified xsi:type="dcterms:W3CDTF">2021-01-27T15:58:52Z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0x01010079582E3F0B451F429F9F329D40B1CC70</vt:lpwstr>
  </property>
</Properties>
</file>