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7" r:id="rId2"/>
    <p:sldId id="288" r:id="rId3"/>
    <p:sldId id="266" r:id="rId4"/>
    <p:sldId id="286" r:id="rId5"/>
    <p:sldId id="273" r:id="rId6"/>
    <p:sldId id="274" r:id="rId7"/>
    <p:sldId id="276" r:id="rId8"/>
    <p:sldId id="277" r:id="rId9"/>
    <p:sldId id="279" r:id="rId10"/>
    <p:sldId id="275" r:id="rId11"/>
    <p:sldId id="278" r:id="rId12"/>
    <p:sldId id="280" r:id="rId13"/>
    <p:sldId id="283" r:id="rId14"/>
    <p:sldId id="281" r:id="rId15"/>
    <p:sldId id="282" r:id="rId16"/>
    <p:sldId id="285"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07" autoAdjust="0"/>
    <p:restoredTop sz="94249" autoAdjust="0"/>
  </p:normalViewPr>
  <p:slideViewPr>
    <p:cSldViewPr snapToGrid="0">
      <p:cViewPr varScale="1">
        <p:scale>
          <a:sx n="68" d="100"/>
          <a:sy n="68" d="100"/>
        </p:scale>
        <p:origin x="60"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171AD-7FD8-417A-9667-020A3B984D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E060406-936A-49C1-AE40-7BB7185923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61E1F2B-0BFB-45F5-8AD7-66790C8D8BC2}"/>
              </a:ext>
            </a:extLst>
          </p:cNvPr>
          <p:cNvSpPr>
            <a:spLocks noGrp="1"/>
          </p:cNvSpPr>
          <p:nvPr>
            <p:ph type="dt" sz="half" idx="10"/>
          </p:nvPr>
        </p:nvSpPr>
        <p:spPr/>
        <p:txBody>
          <a:bodyPr/>
          <a:lstStyle/>
          <a:p>
            <a:fld id="{1540545B-1AF1-483A-8B78-9F5611DB5EAC}" type="datetimeFigureOut">
              <a:rPr lang="en-GB" smtClean="0"/>
              <a:t>03/07/2020</a:t>
            </a:fld>
            <a:endParaRPr lang="en-GB"/>
          </a:p>
        </p:txBody>
      </p:sp>
      <p:sp>
        <p:nvSpPr>
          <p:cNvPr id="5" name="Footer Placeholder 4">
            <a:extLst>
              <a:ext uri="{FF2B5EF4-FFF2-40B4-BE49-F238E27FC236}">
                <a16:creationId xmlns:a16="http://schemas.microsoft.com/office/drawing/2014/main" id="{08B05BA7-3E75-4159-BBEF-4905476F4BB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0BF2C17-E919-4414-8896-35EC9A62F56B}"/>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13428810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FAFF3-91A7-46B0-9974-F6A6F5076C6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61157C5-0F05-44EB-A63B-528D5CE2BB4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55DAFFB-AD08-4E2A-BF16-B0AAAE1ECC0B}"/>
              </a:ext>
            </a:extLst>
          </p:cNvPr>
          <p:cNvSpPr>
            <a:spLocks noGrp="1"/>
          </p:cNvSpPr>
          <p:nvPr>
            <p:ph type="dt" sz="half" idx="10"/>
          </p:nvPr>
        </p:nvSpPr>
        <p:spPr/>
        <p:txBody>
          <a:bodyPr/>
          <a:lstStyle/>
          <a:p>
            <a:fld id="{1540545B-1AF1-483A-8B78-9F5611DB5EAC}" type="datetimeFigureOut">
              <a:rPr lang="en-GB" smtClean="0"/>
              <a:t>03/07/2020</a:t>
            </a:fld>
            <a:endParaRPr lang="en-GB"/>
          </a:p>
        </p:txBody>
      </p:sp>
      <p:sp>
        <p:nvSpPr>
          <p:cNvPr id="5" name="Footer Placeholder 4">
            <a:extLst>
              <a:ext uri="{FF2B5EF4-FFF2-40B4-BE49-F238E27FC236}">
                <a16:creationId xmlns:a16="http://schemas.microsoft.com/office/drawing/2014/main" id="{CB216AAC-B3B1-4A68-B485-03B1A9404EC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EA6961F-F3A4-4FF3-A576-5338ED110DE8}"/>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1740936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B8D3CB-DE0A-40F6-AD9B-2B79509473D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7EF1A1F-2E16-41DC-8ED2-F31872A30CE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C986116-4BBF-4F29-8454-3CBD210B6C8D}"/>
              </a:ext>
            </a:extLst>
          </p:cNvPr>
          <p:cNvSpPr>
            <a:spLocks noGrp="1"/>
          </p:cNvSpPr>
          <p:nvPr>
            <p:ph type="dt" sz="half" idx="10"/>
          </p:nvPr>
        </p:nvSpPr>
        <p:spPr/>
        <p:txBody>
          <a:bodyPr/>
          <a:lstStyle/>
          <a:p>
            <a:fld id="{1540545B-1AF1-483A-8B78-9F5611DB5EAC}" type="datetimeFigureOut">
              <a:rPr lang="en-GB" smtClean="0"/>
              <a:t>03/07/2020</a:t>
            </a:fld>
            <a:endParaRPr lang="en-GB"/>
          </a:p>
        </p:txBody>
      </p:sp>
      <p:sp>
        <p:nvSpPr>
          <p:cNvPr id="5" name="Footer Placeholder 4">
            <a:extLst>
              <a:ext uri="{FF2B5EF4-FFF2-40B4-BE49-F238E27FC236}">
                <a16:creationId xmlns:a16="http://schemas.microsoft.com/office/drawing/2014/main" id="{50F49D9E-ADBB-4E04-BAB2-1F6CA61DCBD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5CDC8E5-B9C2-47AA-8901-966DC18734D6}"/>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1931224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61FD1-E9F7-4F2A-AA6A-665EBC4339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03456D5-35DA-40F1-ADF3-43948AFDEA7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8F84B88-2963-4B98-A295-CF5E40EFBBB0}"/>
              </a:ext>
            </a:extLst>
          </p:cNvPr>
          <p:cNvSpPr>
            <a:spLocks noGrp="1"/>
          </p:cNvSpPr>
          <p:nvPr>
            <p:ph type="dt" sz="half" idx="10"/>
          </p:nvPr>
        </p:nvSpPr>
        <p:spPr/>
        <p:txBody>
          <a:bodyPr/>
          <a:lstStyle/>
          <a:p>
            <a:fld id="{1540545B-1AF1-483A-8B78-9F5611DB5EAC}" type="datetimeFigureOut">
              <a:rPr lang="en-GB" smtClean="0"/>
              <a:t>03/07/2020</a:t>
            </a:fld>
            <a:endParaRPr lang="en-GB"/>
          </a:p>
        </p:txBody>
      </p:sp>
      <p:sp>
        <p:nvSpPr>
          <p:cNvPr id="5" name="Footer Placeholder 4">
            <a:extLst>
              <a:ext uri="{FF2B5EF4-FFF2-40B4-BE49-F238E27FC236}">
                <a16:creationId xmlns:a16="http://schemas.microsoft.com/office/drawing/2014/main" id="{916ABCC3-89C2-4C10-921C-0A8AB9A6E0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C41BFAA-5DA3-47EE-8C51-A4B9B13806DB}"/>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40181519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386B0C-926E-4A9D-831A-2F568CB07EE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5B4E1D1-746D-4B3D-BA58-9FD53F3B5B9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E6505AF-7190-4536-B27B-25A9D3C7171A}"/>
              </a:ext>
            </a:extLst>
          </p:cNvPr>
          <p:cNvSpPr>
            <a:spLocks noGrp="1"/>
          </p:cNvSpPr>
          <p:nvPr>
            <p:ph type="dt" sz="half" idx="10"/>
          </p:nvPr>
        </p:nvSpPr>
        <p:spPr/>
        <p:txBody>
          <a:bodyPr/>
          <a:lstStyle/>
          <a:p>
            <a:fld id="{1540545B-1AF1-483A-8B78-9F5611DB5EAC}" type="datetimeFigureOut">
              <a:rPr lang="en-GB" smtClean="0"/>
              <a:t>03/07/2020</a:t>
            </a:fld>
            <a:endParaRPr lang="en-GB"/>
          </a:p>
        </p:txBody>
      </p:sp>
      <p:sp>
        <p:nvSpPr>
          <p:cNvPr id="5" name="Footer Placeholder 4">
            <a:extLst>
              <a:ext uri="{FF2B5EF4-FFF2-40B4-BE49-F238E27FC236}">
                <a16:creationId xmlns:a16="http://schemas.microsoft.com/office/drawing/2014/main" id="{85E1271A-ADCA-4E66-AD4E-0EE43A1A1E0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9E2CDBD-87FE-4BB7-B987-F0D5EA5AB319}"/>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2277322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1CAF8-06AD-4B43-A11B-5FA865EC46A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EFD5E63-0B1A-4AB6-9BD6-3A36556DF6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DEC3C0A2-B90D-4B13-AAED-94D5233092B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80605E6-468C-4316-A693-0EA1F5536AA2}"/>
              </a:ext>
            </a:extLst>
          </p:cNvPr>
          <p:cNvSpPr>
            <a:spLocks noGrp="1"/>
          </p:cNvSpPr>
          <p:nvPr>
            <p:ph type="dt" sz="half" idx="10"/>
          </p:nvPr>
        </p:nvSpPr>
        <p:spPr/>
        <p:txBody>
          <a:bodyPr/>
          <a:lstStyle/>
          <a:p>
            <a:fld id="{1540545B-1AF1-483A-8B78-9F5611DB5EAC}" type="datetimeFigureOut">
              <a:rPr lang="en-GB" smtClean="0"/>
              <a:t>03/07/2020</a:t>
            </a:fld>
            <a:endParaRPr lang="en-GB"/>
          </a:p>
        </p:txBody>
      </p:sp>
      <p:sp>
        <p:nvSpPr>
          <p:cNvPr id="6" name="Footer Placeholder 5">
            <a:extLst>
              <a:ext uri="{FF2B5EF4-FFF2-40B4-BE49-F238E27FC236}">
                <a16:creationId xmlns:a16="http://schemas.microsoft.com/office/drawing/2014/main" id="{C061CD80-AA26-489A-A628-B07857C05CD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62D29CE-6A8B-4A74-8529-9C3987644CB9}"/>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3782325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AF7A70-D887-44CE-B273-ECD293E2ACF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A6D31BF-7A25-43F9-A581-3A067F50AA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F263CDD-83F0-420F-A57B-964D1C6210A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F7125A8-5B00-40B9-B762-2C17B2215D2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7057F61-9992-4576-BF48-88854235528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4EEB263-F31F-4DF1-8364-EBA8B9A7076F}"/>
              </a:ext>
            </a:extLst>
          </p:cNvPr>
          <p:cNvSpPr>
            <a:spLocks noGrp="1"/>
          </p:cNvSpPr>
          <p:nvPr>
            <p:ph type="dt" sz="half" idx="10"/>
          </p:nvPr>
        </p:nvSpPr>
        <p:spPr/>
        <p:txBody>
          <a:bodyPr/>
          <a:lstStyle/>
          <a:p>
            <a:fld id="{1540545B-1AF1-483A-8B78-9F5611DB5EAC}" type="datetimeFigureOut">
              <a:rPr lang="en-GB" smtClean="0"/>
              <a:t>03/07/2020</a:t>
            </a:fld>
            <a:endParaRPr lang="en-GB"/>
          </a:p>
        </p:txBody>
      </p:sp>
      <p:sp>
        <p:nvSpPr>
          <p:cNvPr id="8" name="Footer Placeholder 7">
            <a:extLst>
              <a:ext uri="{FF2B5EF4-FFF2-40B4-BE49-F238E27FC236}">
                <a16:creationId xmlns:a16="http://schemas.microsoft.com/office/drawing/2014/main" id="{C3B8DEA6-C429-43FE-B908-5D982CE0FAF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A35C27E-5980-47AC-8C1D-C91F2395788E}"/>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1737312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81D9C-AF92-4795-A73D-FDB842A138B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8DD8E63-C35E-4804-AB2E-5EF59BB9F47B}"/>
              </a:ext>
            </a:extLst>
          </p:cNvPr>
          <p:cNvSpPr>
            <a:spLocks noGrp="1"/>
          </p:cNvSpPr>
          <p:nvPr>
            <p:ph type="dt" sz="half" idx="10"/>
          </p:nvPr>
        </p:nvSpPr>
        <p:spPr/>
        <p:txBody>
          <a:bodyPr/>
          <a:lstStyle/>
          <a:p>
            <a:fld id="{1540545B-1AF1-483A-8B78-9F5611DB5EAC}" type="datetimeFigureOut">
              <a:rPr lang="en-GB" smtClean="0"/>
              <a:t>03/07/2020</a:t>
            </a:fld>
            <a:endParaRPr lang="en-GB"/>
          </a:p>
        </p:txBody>
      </p:sp>
      <p:sp>
        <p:nvSpPr>
          <p:cNvPr id="4" name="Footer Placeholder 3">
            <a:extLst>
              <a:ext uri="{FF2B5EF4-FFF2-40B4-BE49-F238E27FC236}">
                <a16:creationId xmlns:a16="http://schemas.microsoft.com/office/drawing/2014/main" id="{1C48B30A-BFB8-49CC-AC51-9822A772BD0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7EE9877-E632-4493-99AF-7E68A2C42E62}"/>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3962816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20C255-57CB-483A-A665-FBBCD4CACAEE}"/>
              </a:ext>
            </a:extLst>
          </p:cNvPr>
          <p:cNvSpPr>
            <a:spLocks noGrp="1"/>
          </p:cNvSpPr>
          <p:nvPr>
            <p:ph type="dt" sz="half" idx="10"/>
          </p:nvPr>
        </p:nvSpPr>
        <p:spPr/>
        <p:txBody>
          <a:bodyPr/>
          <a:lstStyle/>
          <a:p>
            <a:fld id="{1540545B-1AF1-483A-8B78-9F5611DB5EAC}" type="datetimeFigureOut">
              <a:rPr lang="en-GB" smtClean="0"/>
              <a:t>03/07/2020</a:t>
            </a:fld>
            <a:endParaRPr lang="en-GB"/>
          </a:p>
        </p:txBody>
      </p:sp>
      <p:sp>
        <p:nvSpPr>
          <p:cNvPr id="3" name="Footer Placeholder 2">
            <a:extLst>
              <a:ext uri="{FF2B5EF4-FFF2-40B4-BE49-F238E27FC236}">
                <a16:creationId xmlns:a16="http://schemas.microsoft.com/office/drawing/2014/main" id="{3C1D07BA-F373-4F99-A210-7D1E4151421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B7102D1-5A97-46B8-82A2-4DB28C57533D}"/>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13594695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77602-13B3-484A-A545-8D31649EE5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0AE5501-3A62-4951-A96C-8C93A697421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32A7DDE-48D2-4C6B-A064-D25574D5A1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37B575-FDFF-4193-94D7-690B35B25709}"/>
              </a:ext>
            </a:extLst>
          </p:cNvPr>
          <p:cNvSpPr>
            <a:spLocks noGrp="1"/>
          </p:cNvSpPr>
          <p:nvPr>
            <p:ph type="dt" sz="half" idx="10"/>
          </p:nvPr>
        </p:nvSpPr>
        <p:spPr/>
        <p:txBody>
          <a:bodyPr/>
          <a:lstStyle/>
          <a:p>
            <a:fld id="{1540545B-1AF1-483A-8B78-9F5611DB5EAC}" type="datetimeFigureOut">
              <a:rPr lang="en-GB" smtClean="0"/>
              <a:t>03/07/2020</a:t>
            </a:fld>
            <a:endParaRPr lang="en-GB"/>
          </a:p>
        </p:txBody>
      </p:sp>
      <p:sp>
        <p:nvSpPr>
          <p:cNvPr id="6" name="Footer Placeholder 5">
            <a:extLst>
              <a:ext uri="{FF2B5EF4-FFF2-40B4-BE49-F238E27FC236}">
                <a16:creationId xmlns:a16="http://schemas.microsoft.com/office/drawing/2014/main" id="{F67F458C-0BE3-4498-8723-6BB51534F40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8814895-229E-4CD1-BDD8-13D2D5926A21}"/>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122743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FEFFC-8BB4-48BD-87F0-60D842FC6D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6CF3385-44A1-434E-B9A9-36A2E9F4C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7A4390C-5357-4854-9CF7-4BEBC303E4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C77801B-D2D5-408E-8D6F-F79795CDDF9E}"/>
              </a:ext>
            </a:extLst>
          </p:cNvPr>
          <p:cNvSpPr>
            <a:spLocks noGrp="1"/>
          </p:cNvSpPr>
          <p:nvPr>
            <p:ph type="dt" sz="half" idx="10"/>
          </p:nvPr>
        </p:nvSpPr>
        <p:spPr/>
        <p:txBody>
          <a:bodyPr/>
          <a:lstStyle/>
          <a:p>
            <a:fld id="{1540545B-1AF1-483A-8B78-9F5611DB5EAC}" type="datetimeFigureOut">
              <a:rPr lang="en-GB" smtClean="0"/>
              <a:t>03/07/2020</a:t>
            </a:fld>
            <a:endParaRPr lang="en-GB"/>
          </a:p>
        </p:txBody>
      </p:sp>
      <p:sp>
        <p:nvSpPr>
          <p:cNvPr id="6" name="Footer Placeholder 5">
            <a:extLst>
              <a:ext uri="{FF2B5EF4-FFF2-40B4-BE49-F238E27FC236}">
                <a16:creationId xmlns:a16="http://schemas.microsoft.com/office/drawing/2014/main" id="{405FD901-F105-4DD6-87F9-BE08A699226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026CB10-7777-450C-A8E7-6A57FDF8650E}"/>
              </a:ext>
            </a:extLst>
          </p:cNvPr>
          <p:cNvSpPr>
            <a:spLocks noGrp="1"/>
          </p:cNvSpPr>
          <p:nvPr>
            <p:ph type="sldNum" sz="quarter" idx="12"/>
          </p:nvPr>
        </p:nvSpPr>
        <p:spPr/>
        <p:txBody>
          <a:bodyPr/>
          <a:lstStyle/>
          <a:p>
            <a:fld id="{87205F92-1E1B-46C1-8D7C-691E641E4BA8}" type="slidenum">
              <a:rPr lang="en-GB" smtClean="0"/>
              <a:t>‹#›</a:t>
            </a:fld>
            <a:endParaRPr lang="en-GB"/>
          </a:p>
        </p:txBody>
      </p:sp>
    </p:spTree>
    <p:extLst>
      <p:ext uri="{BB962C8B-B14F-4D97-AF65-F5344CB8AC3E}">
        <p14:creationId xmlns:p14="http://schemas.microsoft.com/office/powerpoint/2010/main" val="3772187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3A61119-4A1A-4544-968E-19D11E8441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EDCA37D-323D-43D5-88B6-A79064ABBA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9FB4E06-92AF-435B-8C22-E9E6E8190C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40545B-1AF1-483A-8B78-9F5611DB5EAC}" type="datetimeFigureOut">
              <a:rPr lang="en-GB" smtClean="0"/>
              <a:t>03/07/2020</a:t>
            </a:fld>
            <a:endParaRPr lang="en-GB"/>
          </a:p>
        </p:txBody>
      </p:sp>
      <p:sp>
        <p:nvSpPr>
          <p:cNvPr id="5" name="Footer Placeholder 4">
            <a:extLst>
              <a:ext uri="{FF2B5EF4-FFF2-40B4-BE49-F238E27FC236}">
                <a16:creationId xmlns:a16="http://schemas.microsoft.com/office/drawing/2014/main" id="{92BE5B51-CC8E-4C24-8DBF-B2534BCE63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CFE1EE58-39DC-4FB4-8A65-8948BDDC68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205F92-1E1B-46C1-8D7C-691E641E4BA8}" type="slidenum">
              <a:rPr lang="en-GB" smtClean="0"/>
              <a:t>‹#›</a:t>
            </a:fld>
            <a:endParaRPr lang="en-GB"/>
          </a:p>
        </p:txBody>
      </p:sp>
    </p:spTree>
    <p:extLst>
      <p:ext uri="{BB962C8B-B14F-4D97-AF65-F5344CB8AC3E}">
        <p14:creationId xmlns:p14="http://schemas.microsoft.com/office/powerpoint/2010/main" val="16919508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s://nrich.maths.org/924" TargetMode="External"/><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hyperlink" Target="https://nrich.maths.org/2354" TargetMode="Externa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nrich.maths.org/2354"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nrich.maths.org/5578" TargetMode="External"/><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5" name="TextBox 4"/>
          <p:cNvSpPr txBox="1"/>
          <p:nvPr/>
        </p:nvSpPr>
        <p:spPr>
          <a:xfrm>
            <a:off x="689317" y="1223889"/>
            <a:ext cx="1306768" cy="461665"/>
          </a:xfrm>
          <a:prstGeom prst="rect">
            <a:avLst/>
          </a:prstGeom>
          <a:noFill/>
        </p:spPr>
        <p:txBody>
          <a:bodyPr wrap="none" rtlCol="0">
            <a:spAutoFit/>
          </a:bodyPr>
          <a:lstStyle/>
          <a:p>
            <a:r>
              <a:rPr lang="en-GB" sz="2400" dirty="0" smtClean="0">
                <a:latin typeface="Comic Sans MS" panose="030F0702030302020204" pitchFamily="66" charset="0"/>
              </a:rPr>
              <a:t>Starter</a:t>
            </a:r>
            <a:endParaRPr lang="en-GB" sz="2400" dirty="0">
              <a:latin typeface="Comic Sans MS" panose="030F0702030302020204" pitchFamily="66" charset="0"/>
            </a:endParaRPr>
          </a:p>
        </p:txBody>
      </p:sp>
      <p:sp>
        <p:nvSpPr>
          <p:cNvPr id="6" name="TextBox 5">
            <a:extLst>
              <a:ext uri="{FF2B5EF4-FFF2-40B4-BE49-F238E27FC236}">
                <a16:creationId xmlns:a16="http://schemas.microsoft.com/office/drawing/2014/main" id="{1D82B696-D4F3-4348-A16A-90BBF13F3F3F}"/>
              </a:ext>
            </a:extLst>
          </p:cNvPr>
          <p:cNvSpPr txBox="1"/>
          <p:nvPr/>
        </p:nvSpPr>
        <p:spPr>
          <a:xfrm>
            <a:off x="116114" y="145143"/>
            <a:ext cx="10734029" cy="523220"/>
          </a:xfrm>
          <a:prstGeom prst="rect">
            <a:avLst/>
          </a:prstGeom>
          <a:noFill/>
        </p:spPr>
        <p:txBody>
          <a:bodyPr wrap="none" rtlCol="0">
            <a:spAutoFit/>
          </a:bodyPr>
          <a:lstStyle/>
          <a:p>
            <a:r>
              <a:rPr lang="en-GB" sz="2800" dirty="0">
                <a:latin typeface="Comic Sans MS" panose="030F0702030302020204" pitchFamily="66" charset="0"/>
              </a:rPr>
              <a:t>w/c 6</a:t>
            </a:r>
            <a:r>
              <a:rPr lang="en-GB" sz="2800" baseline="30000" dirty="0">
                <a:latin typeface="Comic Sans MS" panose="030F0702030302020204" pitchFamily="66" charset="0"/>
              </a:rPr>
              <a:t>th</a:t>
            </a:r>
            <a:r>
              <a:rPr lang="en-GB" sz="2800" dirty="0">
                <a:latin typeface="Comic Sans MS" panose="030F0702030302020204" pitchFamily="66" charset="0"/>
              </a:rPr>
              <a:t> July. Lesson 3. Problem solving involving trial and error.</a:t>
            </a:r>
          </a:p>
        </p:txBody>
      </p:sp>
      <p:pic>
        <p:nvPicPr>
          <p:cNvPr id="3" name="Picture 2"/>
          <p:cNvPicPr>
            <a:picLocks noChangeAspect="1"/>
          </p:cNvPicPr>
          <p:nvPr/>
        </p:nvPicPr>
        <p:blipFill>
          <a:blip r:embed="rId2"/>
          <a:stretch>
            <a:fillRect/>
          </a:stretch>
        </p:blipFill>
        <p:spPr>
          <a:xfrm>
            <a:off x="1331860" y="2241080"/>
            <a:ext cx="9518283" cy="2907199"/>
          </a:xfrm>
          <a:prstGeom prst="rect">
            <a:avLst/>
          </a:prstGeom>
        </p:spPr>
      </p:pic>
    </p:spTree>
    <p:extLst>
      <p:ext uri="{BB962C8B-B14F-4D97-AF65-F5344CB8AC3E}">
        <p14:creationId xmlns:p14="http://schemas.microsoft.com/office/powerpoint/2010/main" val="41713072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170034" y="1912413"/>
            <a:ext cx="7380380" cy="2019507"/>
          </a:xfrm>
          <a:prstGeom prst="rect">
            <a:avLst/>
          </a:prstGeom>
        </p:spPr>
      </p:pic>
      <p:pic>
        <p:nvPicPr>
          <p:cNvPr id="2" name="Picture 1">
            <a:extLst>
              <a:ext uri="{FF2B5EF4-FFF2-40B4-BE49-F238E27FC236}">
                <a16:creationId xmlns:a16="http://schemas.microsoft.com/office/drawing/2014/main" id="{CB51ED2C-0319-44FE-BC20-BE6A647387F6}"/>
              </a:ext>
            </a:extLst>
          </p:cNvPr>
          <p:cNvPicPr>
            <a:picLocks noChangeAspect="1"/>
          </p:cNvPicPr>
          <p:nvPr/>
        </p:nvPicPr>
        <p:blipFill>
          <a:blip r:embed="rId3"/>
          <a:stretch>
            <a:fillRect/>
          </a:stretch>
        </p:blipFill>
        <p:spPr>
          <a:xfrm>
            <a:off x="888495" y="742067"/>
            <a:ext cx="2809524" cy="380952"/>
          </a:xfrm>
          <a:prstGeom prst="rect">
            <a:avLst/>
          </a:prstGeom>
        </p:spPr>
      </p:pic>
      <p:sp>
        <p:nvSpPr>
          <p:cNvPr id="4" name="TextBox 3">
            <a:extLst>
              <a:ext uri="{FF2B5EF4-FFF2-40B4-BE49-F238E27FC236}">
                <a16:creationId xmlns:a16="http://schemas.microsoft.com/office/drawing/2014/main" id="{A56B2B60-441E-45B8-B47E-222ADB73EB32}"/>
              </a:ext>
            </a:extLst>
          </p:cNvPr>
          <p:cNvSpPr txBox="1"/>
          <p:nvPr/>
        </p:nvSpPr>
        <p:spPr>
          <a:xfrm>
            <a:off x="3846286" y="716667"/>
            <a:ext cx="1428724" cy="461665"/>
          </a:xfrm>
          <a:prstGeom prst="rect">
            <a:avLst/>
          </a:prstGeom>
          <a:noFill/>
        </p:spPr>
        <p:txBody>
          <a:bodyPr wrap="none" rtlCol="0">
            <a:spAutoFit/>
          </a:bodyPr>
          <a:lstStyle/>
          <a:p>
            <a:r>
              <a:rPr lang="en-GB" sz="2400" dirty="0">
                <a:highlight>
                  <a:srgbClr val="FFFF00"/>
                </a:highlight>
              </a:rPr>
              <a:t>ANSWERS</a:t>
            </a:r>
          </a:p>
        </p:txBody>
      </p:sp>
    </p:spTree>
    <p:extLst>
      <p:ext uri="{BB962C8B-B14F-4D97-AF65-F5344CB8AC3E}">
        <p14:creationId xmlns:p14="http://schemas.microsoft.com/office/powerpoint/2010/main" val="409175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96C9BA6-B345-479A-88DE-503E9D4A65F2}"/>
              </a:ext>
            </a:extLst>
          </p:cNvPr>
          <p:cNvPicPr>
            <a:picLocks noChangeAspect="1"/>
          </p:cNvPicPr>
          <p:nvPr/>
        </p:nvPicPr>
        <p:blipFill>
          <a:blip r:embed="rId2"/>
          <a:stretch>
            <a:fillRect/>
          </a:stretch>
        </p:blipFill>
        <p:spPr>
          <a:xfrm>
            <a:off x="680497" y="1907359"/>
            <a:ext cx="10146081" cy="2369357"/>
          </a:xfrm>
          <a:prstGeom prst="rect">
            <a:avLst/>
          </a:prstGeom>
        </p:spPr>
      </p:pic>
      <p:pic>
        <p:nvPicPr>
          <p:cNvPr id="2" name="Picture 1">
            <a:extLst>
              <a:ext uri="{FF2B5EF4-FFF2-40B4-BE49-F238E27FC236}">
                <a16:creationId xmlns:a16="http://schemas.microsoft.com/office/drawing/2014/main" id="{801BCE1C-545A-45E9-9D6D-6EC89B4D9FD2}"/>
              </a:ext>
            </a:extLst>
          </p:cNvPr>
          <p:cNvPicPr>
            <a:picLocks noChangeAspect="1"/>
          </p:cNvPicPr>
          <p:nvPr/>
        </p:nvPicPr>
        <p:blipFill>
          <a:blip r:embed="rId3"/>
          <a:stretch>
            <a:fillRect/>
          </a:stretch>
        </p:blipFill>
        <p:spPr>
          <a:xfrm>
            <a:off x="680497" y="887210"/>
            <a:ext cx="2809524" cy="380952"/>
          </a:xfrm>
          <a:prstGeom prst="rect">
            <a:avLst/>
          </a:prstGeom>
        </p:spPr>
      </p:pic>
      <p:sp>
        <p:nvSpPr>
          <p:cNvPr id="4" name="TextBox 3">
            <a:extLst>
              <a:ext uri="{FF2B5EF4-FFF2-40B4-BE49-F238E27FC236}">
                <a16:creationId xmlns:a16="http://schemas.microsoft.com/office/drawing/2014/main" id="{8F03F3E7-1A62-4FC9-A780-636C138E6B48}"/>
              </a:ext>
            </a:extLst>
          </p:cNvPr>
          <p:cNvSpPr txBox="1"/>
          <p:nvPr/>
        </p:nvSpPr>
        <p:spPr>
          <a:xfrm>
            <a:off x="3599542" y="887210"/>
            <a:ext cx="1787669" cy="461665"/>
          </a:xfrm>
          <a:prstGeom prst="rect">
            <a:avLst/>
          </a:prstGeom>
          <a:noFill/>
        </p:spPr>
        <p:txBody>
          <a:bodyPr wrap="none" rtlCol="0">
            <a:spAutoFit/>
          </a:bodyPr>
          <a:lstStyle/>
          <a:p>
            <a:r>
              <a:rPr lang="en-GB" sz="2400" dirty="0">
                <a:highlight>
                  <a:srgbClr val="FFFF00"/>
                </a:highlight>
                <a:latin typeface="Comic Sans MS" panose="030F0702030302020204" pitchFamily="66" charset="0"/>
              </a:rPr>
              <a:t>ANSWERS</a:t>
            </a:r>
          </a:p>
        </p:txBody>
      </p:sp>
    </p:spTree>
    <p:extLst>
      <p:ext uri="{BB962C8B-B14F-4D97-AF65-F5344CB8AC3E}">
        <p14:creationId xmlns:p14="http://schemas.microsoft.com/office/powerpoint/2010/main" val="3460250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22B83E-12E6-430C-A8B6-D775DF9429AB}"/>
              </a:ext>
            </a:extLst>
          </p:cNvPr>
          <p:cNvSpPr txBox="1"/>
          <p:nvPr/>
        </p:nvSpPr>
        <p:spPr>
          <a:xfrm>
            <a:off x="372794" y="751236"/>
            <a:ext cx="11446412" cy="5632311"/>
          </a:xfrm>
          <a:prstGeom prst="rect">
            <a:avLst/>
          </a:prstGeom>
          <a:noFill/>
        </p:spPr>
        <p:txBody>
          <a:bodyPr wrap="square" rtlCol="0">
            <a:spAutoFit/>
          </a:bodyPr>
          <a:lstStyle/>
          <a:p>
            <a:r>
              <a:rPr lang="en-GB" sz="2400" dirty="0">
                <a:latin typeface="Comic Sans MS" panose="030F0702030302020204" pitchFamily="66" charset="0"/>
              </a:rPr>
              <a:t>Solutions:</a:t>
            </a:r>
          </a:p>
          <a:p>
            <a:r>
              <a:rPr lang="en-GB" sz="2400" b="1" u="sng" dirty="0">
                <a:latin typeface="Comic Sans MS" panose="030F0702030302020204" pitchFamily="66" charset="0"/>
              </a:rPr>
              <a:t>What are the smallest blue numbers that will make a complete chain?</a:t>
            </a:r>
            <a:endParaRPr lang="en-GB" sz="2400" dirty="0">
              <a:latin typeface="Comic Sans MS" panose="030F0702030302020204" pitchFamily="66" charset="0"/>
            </a:endParaRPr>
          </a:p>
          <a:p>
            <a:r>
              <a:rPr lang="en-GB" sz="2400" b="1" u="sng" dirty="0">
                <a:latin typeface="Comic Sans MS" panose="030F0702030302020204" pitchFamily="66" charset="0"/>
              </a:rPr>
              <a:t>                </a:t>
            </a:r>
            <a:endParaRPr lang="en-GB" sz="2400" dirty="0">
              <a:latin typeface="Comic Sans MS" panose="030F0702030302020204" pitchFamily="66" charset="0"/>
            </a:endParaRPr>
          </a:p>
          <a:p>
            <a:r>
              <a:rPr lang="en-GB" sz="2400" dirty="0">
                <a:latin typeface="Comic Sans MS" panose="030F0702030302020204" pitchFamily="66" charset="0"/>
              </a:rPr>
              <a:t>Answer: 2, 4, 8, 16.</a:t>
            </a:r>
          </a:p>
          <a:p>
            <a:r>
              <a:rPr lang="en-GB" sz="2400" dirty="0">
                <a:latin typeface="Comic Sans MS" panose="030F0702030302020204" pitchFamily="66" charset="0"/>
              </a:rPr>
              <a:t>Method:</a:t>
            </a:r>
          </a:p>
          <a:p>
            <a:endParaRPr lang="en-GB" sz="2400" dirty="0">
              <a:latin typeface="Comic Sans MS" panose="030F0702030302020204" pitchFamily="66" charset="0"/>
            </a:endParaRPr>
          </a:p>
          <a:p>
            <a:r>
              <a:rPr lang="en-GB" sz="2400" dirty="0">
                <a:latin typeface="Comic Sans MS" panose="030F0702030302020204" pitchFamily="66" charset="0"/>
              </a:rPr>
              <a:t>Start with 2 as 2 is the lowest number you can use. Since you are not allowed to use any number twice (which is multiplying by one), you have to multiply by two because if you multiply by three, it will give you a larger number than multiplying by two. </a:t>
            </a:r>
          </a:p>
          <a:p>
            <a:endParaRPr lang="en-GB" sz="2400" dirty="0">
              <a:latin typeface="Comic Sans MS" panose="030F0702030302020204" pitchFamily="66" charset="0"/>
            </a:endParaRPr>
          </a:p>
          <a:p>
            <a:r>
              <a:rPr lang="en-GB" sz="2400" dirty="0">
                <a:latin typeface="Comic Sans MS" panose="030F0702030302020204" pitchFamily="66" charset="0"/>
              </a:rPr>
              <a:t>Therefore 2x2=4, two is the first number and four is the second number. Then 4x2=8x2=16, which now means eight is the third number and sixteen is the fourth. Altogether it gives the answer as 2, 4, 8, 16.  </a:t>
            </a:r>
          </a:p>
          <a:p>
            <a:r>
              <a:rPr lang="en-GB" sz="2400" dirty="0">
                <a:latin typeface="Comic Sans MS" panose="030F0702030302020204" pitchFamily="66" charset="0"/>
              </a:rPr>
              <a:t> </a:t>
            </a:r>
          </a:p>
        </p:txBody>
      </p:sp>
      <p:pic>
        <p:nvPicPr>
          <p:cNvPr id="2" name="Picture 1"/>
          <p:cNvPicPr>
            <a:picLocks noChangeAspect="1"/>
          </p:cNvPicPr>
          <p:nvPr/>
        </p:nvPicPr>
        <p:blipFill>
          <a:blip r:embed="rId2"/>
          <a:stretch>
            <a:fillRect/>
          </a:stretch>
        </p:blipFill>
        <p:spPr>
          <a:xfrm>
            <a:off x="372794" y="145637"/>
            <a:ext cx="3304762" cy="352381"/>
          </a:xfrm>
          <a:prstGeom prst="rect">
            <a:avLst/>
          </a:prstGeom>
        </p:spPr>
      </p:pic>
      <p:sp>
        <p:nvSpPr>
          <p:cNvPr id="4" name="TextBox 3">
            <a:extLst>
              <a:ext uri="{FF2B5EF4-FFF2-40B4-BE49-F238E27FC236}">
                <a16:creationId xmlns:a16="http://schemas.microsoft.com/office/drawing/2014/main" id="{8F03F3E7-1A62-4FC9-A780-636C138E6B48}"/>
              </a:ext>
            </a:extLst>
          </p:cNvPr>
          <p:cNvSpPr txBox="1"/>
          <p:nvPr/>
        </p:nvSpPr>
        <p:spPr>
          <a:xfrm>
            <a:off x="3677556" y="145637"/>
            <a:ext cx="1787669" cy="461665"/>
          </a:xfrm>
          <a:prstGeom prst="rect">
            <a:avLst/>
          </a:prstGeom>
          <a:noFill/>
        </p:spPr>
        <p:txBody>
          <a:bodyPr wrap="none" rtlCol="0">
            <a:spAutoFit/>
          </a:bodyPr>
          <a:lstStyle/>
          <a:p>
            <a:r>
              <a:rPr lang="en-GB" sz="2400" dirty="0">
                <a:highlight>
                  <a:srgbClr val="FFFF00"/>
                </a:highlight>
                <a:latin typeface="Comic Sans MS" panose="030F0702030302020204" pitchFamily="66" charset="0"/>
              </a:rPr>
              <a:t>ANSWERS</a:t>
            </a:r>
          </a:p>
        </p:txBody>
      </p:sp>
    </p:spTree>
    <p:extLst>
      <p:ext uri="{BB962C8B-B14F-4D97-AF65-F5344CB8AC3E}">
        <p14:creationId xmlns:p14="http://schemas.microsoft.com/office/powerpoint/2010/main" val="24133783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22B83E-12E6-430C-A8B6-D775DF9429AB}"/>
              </a:ext>
            </a:extLst>
          </p:cNvPr>
          <p:cNvSpPr txBox="1"/>
          <p:nvPr/>
        </p:nvSpPr>
        <p:spPr>
          <a:xfrm>
            <a:off x="372794" y="738458"/>
            <a:ext cx="11446412" cy="4493538"/>
          </a:xfrm>
          <a:prstGeom prst="rect">
            <a:avLst/>
          </a:prstGeom>
          <a:noFill/>
        </p:spPr>
        <p:txBody>
          <a:bodyPr wrap="square" rtlCol="0">
            <a:spAutoFit/>
          </a:bodyPr>
          <a:lstStyle/>
          <a:p>
            <a:r>
              <a:rPr lang="en-GB" sz="2400" b="1" u="sng" dirty="0">
                <a:latin typeface="Comic Sans MS" panose="030F0702030302020204" pitchFamily="66" charset="0"/>
              </a:rPr>
              <a:t>What is the largest blue numbers that will make a complete chain?</a:t>
            </a:r>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Answer: 5, 25, 50, 100.</a:t>
            </a:r>
          </a:p>
          <a:p>
            <a:r>
              <a:rPr lang="en-GB" sz="2400" dirty="0">
                <a:latin typeface="Comic Sans MS" panose="030F0702030302020204" pitchFamily="66" charset="0"/>
              </a:rPr>
              <a:t>Method:</a:t>
            </a:r>
          </a:p>
          <a:p>
            <a:r>
              <a:rPr lang="en-GB" sz="2400" dirty="0">
                <a:latin typeface="Comic Sans MS" panose="030F0702030302020204" pitchFamily="66" charset="0"/>
              </a:rPr>
              <a:t>Start in the fourth box using the largest number possible (which is 100) and then work backwards dividing each time. 100 divided by 2 which is going to give you a larger answer than dividing by any other number larger than two. 100 divided by two is 50 so 50 goes in box 3. 50 divided by two is 25. </a:t>
            </a:r>
            <a:r>
              <a:rPr lang="en-GB" sz="2400" dirty="0" smtClean="0">
                <a:latin typeface="Comic Sans MS" panose="030F0702030302020204" pitchFamily="66" charset="0"/>
              </a:rPr>
              <a:t>However, </a:t>
            </a:r>
            <a:r>
              <a:rPr lang="en-GB" sz="2400" dirty="0">
                <a:latin typeface="Comic Sans MS" panose="030F0702030302020204" pitchFamily="66" charset="0"/>
              </a:rPr>
              <a:t>25 divided by two will give you a decimal answer. The factors of 25 are 1, 5 and 25. Five is a larger factor than one. Now you will have to divide 25 by five, the answer is five. As a result your answer will become 5, 25, 50, and 100.</a:t>
            </a:r>
          </a:p>
          <a:p>
            <a:endParaRPr lang="en-GB" sz="2200" dirty="0">
              <a:latin typeface="Comic Sans MS" panose="030F0702030302020204" pitchFamily="66" charset="0"/>
            </a:endParaRPr>
          </a:p>
        </p:txBody>
      </p:sp>
    </p:spTree>
    <p:extLst>
      <p:ext uri="{BB962C8B-B14F-4D97-AF65-F5344CB8AC3E}">
        <p14:creationId xmlns:p14="http://schemas.microsoft.com/office/powerpoint/2010/main" val="1623498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22B83E-12E6-430C-A8B6-D775DF9429AB}"/>
              </a:ext>
            </a:extLst>
          </p:cNvPr>
          <p:cNvSpPr txBox="1"/>
          <p:nvPr/>
        </p:nvSpPr>
        <p:spPr>
          <a:xfrm>
            <a:off x="372794" y="843677"/>
            <a:ext cx="11446412" cy="5539978"/>
          </a:xfrm>
          <a:prstGeom prst="rect">
            <a:avLst/>
          </a:prstGeom>
          <a:noFill/>
        </p:spPr>
        <p:txBody>
          <a:bodyPr wrap="square" rtlCol="0">
            <a:spAutoFit/>
          </a:bodyPr>
          <a:lstStyle/>
          <a:p>
            <a:r>
              <a:rPr lang="en-GB" sz="2400" b="1" u="sng" dirty="0">
                <a:latin typeface="Comic Sans MS" panose="030F0702030302020204" pitchFamily="66" charset="0"/>
              </a:rPr>
              <a:t>What numbers cannot appear in any chain?</a:t>
            </a:r>
            <a:endParaRPr lang="en-GB" sz="2400" dirty="0">
              <a:latin typeface="Comic Sans MS" panose="030F0702030302020204" pitchFamily="66" charset="0"/>
            </a:endParaRPr>
          </a:p>
          <a:p>
            <a:r>
              <a:rPr lang="en-GB" sz="2400" b="1" u="sng" dirty="0">
                <a:latin typeface="Comic Sans MS" panose="030F0702030302020204" pitchFamily="66" charset="0"/>
              </a:rPr>
              <a:t>           </a:t>
            </a:r>
            <a:endParaRPr lang="en-GB" sz="2400" dirty="0">
              <a:latin typeface="Comic Sans MS" panose="030F0702030302020204" pitchFamily="66" charset="0"/>
            </a:endParaRPr>
          </a:p>
          <a:p>
            <a:r>
              <a:rPr lang="en-GB" sz="2400" dirty="0">
                <a:latin typeface="Comic Sans MS" panose="030F0702030302020204" pitchFamily="66" charset="0"/>
              </a:rPr>
              <a:t>Answer: Prime numbers larger than 12 do not work and prime numbers smaller than 12 can only appear at the start.</a:t>
            </a:r>
          </a:p>
          <a:p>
            <a:endParaRPr lang="en-GB" sz="2400" dirty="0">
              <a:latin typeface="Comic Sans MS" panose="030F0702030302020204" pitchFamily="66" charset="0"/>
            </a:endParaRPr>
          </a:p>
          <a:p>
            <a:r>
              <a:rPr lang="en-GB" sz="2400" dirty="0">
                <a:latin typeface="Comic Sans MS" panose="030F0702030302020204" pitchFamily="66" charset="0"/>
              </a:rPr>
              <a:t>Method:</a:t>
            </a:r>
          </a:p>
          <a:p>
            <a:r>
              <a:rPr lang="en-GB" sz="2400" dirty="0">
                <a:latin typeface="Comic Sans MS" panose="030F0702030302020204" pitchFamily="66" charset="0"/>
              </a:rPr>
              <a:t>Start by estimating which prime numbers would appear in the number chain at the start because prime numbers have only 2 factors (1 and itself). 1 cannot exist in the number chain as it is not allowed because only numbers from 2-100 can occur in the number chain.</a:t>
            </a:r>
          </a:p>
          <a:p>
            <a:r>
              <a:rPr lang="en-GB" sz="2400" dirty="0">
                <a:latin typeface="Comic Sans MS" panose="030F0702030302020204" pitchFamily="66" charset="0"/>
              </a:rPr>
              <a:t>Trying 11x2 =22x2=44x2=88 therefore our chain became 11, 22, 44, 88. 88 is less than 100, so it works. Now try a number larger than 12, such as 13. 13x2=26x2=52x2=104. Therefore 104 is larger than 100, which means it does not work.</a:t>
            </a:r>
          </a:p>
          <a:p>
            <a:endParaRPr lang="en-GB" dirty="0"/>
          </a:p>
        </p:txBody>
      </p:sp>
    </p:spTree>
    <p:extLst>
      <p:ext uri="{BB962C8B-B14F-4D97-AF65-F5344CB8AC3E}">
        <p14:creationId xmlns:p14="http://schemas.microsoft.com/office/powerpoint/2010/main" val="21727791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22B83E-12E6-430C-A8B6-D775DF9429AB}"/>
              </a:ext>
            </a:extLst>
          </p:cNvPr>
          <p:cNvSpPr txBox="1"/>
          <p:nvPr/>
        </p:nvSpPr>
        <p:spPr>
          <a:xfrm>
            <a:off x="372794" y="358339"/>
            <a:ext cx="11446412" cy="6001643"/>
          </a:xfrm>
          <a:prstGeom prst="rect">
            <a:avLst/>
          </a:prstGeom>
          <a:noFill/>
        </p:spPr>
        <p:txBody>
          <a:bodyPr wrap="square" rtlCol="0">
            <a:spAutoFit/>
          </a:bodyPr>
          <a:lstStyle/>
          <a:p>
            <a:r>
              <a:rPr lang="en-GB" sz="2400" b="1" u="sng" dirty="0">
                <a:latin typeface="Comic Sans MS" panose="030F0702030302020204" pitchFamily="66" charset="0"/>
              </a:rPr>
              <a:t>What is the biggest difference possible between two adjacent blue numbers?</a:t>
            </a:r>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Answer: 80</a:t>
            </a:r>
          </a:p>
          <a:p>
            <a:r>
              <a:rPr lang="en-GB" sz="2400" dirty="0">
                <a:latin typeface="Comic Sans MS" panose="030F0702030302020204" pitchFamily="66" charset="0"/>
              </a:rPr>
              <a:t>Method:</a:t>
            </a:r>
          </a:p>
          <a:p>
            <a:r>
              <a:rPr lang="en-GB" sz="2400" dirty="0">
                <a:latin typeface="Comic Sans MS" panose="030F0702030302020204" pitchFamily="66" charset="0"/>
              </a:rPr>
              <a:t>Find the smallest number possible for the third blue number and the largest blue number possible for the fourth or last blue number, which is 100. The third blue number has to be a factor of 100 (the fourth blue number). </a:t>
            </a:r>
          </a:p>
          <a:p>
            <a:endParaRPr lang="en-GB" sz="2400" dirty="0">
              <a:latin typeface="Comic Sans MS" panose="030F0702030302020204" pitchFamily="66" charset="0"/>
            </a:endParaRPr>
          </a:p>
          <a:p>
            <a:r>
              <a:rPr lang="en-GB" sz="2400" dirty="0">
                <a:latin typeface="Comic Sans MS" panose="030F0702030302020204" pitchFamily="66" charset="0"/>
              </a:rPr>
              <a:t>The smallest 2-digit factor of 100 which is 10. However 10 has four factors: 1 (which we cannot use because we were only allowed to use we can only use numbers from 2 to 100), 2, 5, 10. You cannot use ten because you cannot use a number more than once in a chain. Afterwards you may only have 2 factors left (2 and 5).They cannot be used in the chain because 5 is not a multiple of 2. So now try 20. Twenty has factors of 10,5,4,2, so we can use 10 and then 5.</a:t>
            </a:r>
          </a:p>
          <a:p>
            <a:r>
              <a:rPr lang="en-GB" sz="2400" dirty="0">
                <a:latin typeface="Comic Sans MS" panose="030F0702030302020204" pitchFamily="66" charset="0"/>
              </a:rPr>
              <a:t>This makes the chain: 100, 20, 10, 5. So 100-20=80, so 80 is your answer.</a:t>
            </a:r>
          </a:p>
        </p:txBody>
      </p:sp>
    </p:spTree>
    <p:extLst>
      <p:ext uri="{BB962C8B-B14F-4D97-AF65-F5344CB8AC3E}">
        <p14:creationId xmlns:p14="http://schemas.microsoft.com/office/powerpoint/2010/main" val="3521896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522B83E-12E6-430C-A8B6-D775DF9429AB}"/>
              </a:ext>
            </a:extLst>
          </p:cNvPr>
          <p:cNvSpPr txBox="1"/>
          <p:nvPr/>
        </p:nvSpPr>
        <p:spPr>
          <a:xfrm>
            <a:off x="372794" y="358339"/>
            <a:ext cx="11446412" cy="6001643"/>
          </a:xfrm>
          <a:prstGeom prst="rect">
            <a:avLst/>
          </a:prstGeom>
          <a:noFill/>
        </p:spPr>
        <p:txBody>
          <a:bodyPr wrap="square" rtlCol="0">
            <a:spAutoFit/>
          </a:bodyPr>
          <a:lstStyle/>
          <a:p>
            <a:r>
              <a:rPr lang="en-GB" sz="2400" b="1" u="sng" dirty="0">
                <a:latin typeface="Comic Sans MS" panose="030F0702030302020204" pitchFamily="66" charset="0"/>
              </a:rPr>
              <a:t>What is the largest and the smallest possible range of a complete chain?  </a:t>
            </a:r>
            <a:endParaRPr lang="en-GB" sz="2400" dirty="0">
              <a:latin typeface="Comic Sans MS" panose="030F0702030302020204" pitchFamily="66" charset="0"/>
            </a:endParaRPr>
          </a:p>
          <a:p>
            <a:r>
              <a:rPr lang="en-GB" sz="2400" dirty="0">
                <a:latin typeface="Comic Sans MS" panose="030F0702030302020204" pitchFamily="66" charset="0"/>
              </a:rPr>
              <a:t>(The range is the difference between the largest and the smallest values)</a:t>
            </a:r>
          </a:p>
          <a:p>
            <a:r>
              <a:rPr lang="en-GB" sz="2400" dirty="0">
                <a:latin typeface="Comic Sans MS" panose="030F0702030302020204" pitchFamily="66" charset="0"/>
              </a:rPr>
              <a:t>Answer: Largest = 98	Smallest=14</a:t>
            </a:r>
          </a:p>
          <a:p>
            <a:r>
              <a:rPr lang="en-GB" sz="2400" b="1" u="sng" dirty="0">
                <a:latin typeface="Comic Sans MS" panose="030F0702030302020204" pitchFamily="66" charset="0"/>
              </a:rPr>
              <a:t> </a:t>
            </a:r>
            <a:endParaRPr lang="en-GB" sz="2400" dirty="0">
              <a:latin typeface="Comic Sans MS" panose="030F0702030302020204" pitchFamily="66" charset="0"/>
            </a:endParaRPr>
          </a:p>
          <a:p>
            <a:r>
              <a:rPr lang="en-GB" sz="2400" dirty="0">
                <a:latin typeface="Comic Sans MS" panose="030F0702030302020204" pitchFamily="66" charset="0"/>
              </a:rPr>
              <a:t>Method:</a:t>
            </a:r>
          </a:p>
          <a:p>
            <a:r>
              <a:rPr lang="en-GB" sz="2400" dirty="0">
                <a:latin typeface="Comic Sans MS" panose="030F0702030302020204" pitchFamily="66" charset="0"/>
              </a:rPr>
              <a:t>The method for the largest range is to find the biggest and smallest number in the chain as this will give you the greatest difference. 2 is the smallest number and the biggest possible number is 100. Subsequently, you need a chain that has 100 and 2 in it, for example 2, 4, 20, 100.The range is 100-2=98, and so 98 is the answer.</a:t>
            </a:r>
          </a:p>
          <a:p>
            <a:r>
              <a:rPr lang="en-GB" sz="2400" dirty="0">
                <a:latin typeface="Comic Sans MS" panose="030F0702030302020204" pitchFamily="66" charset="0"/>
              </a:rPr>
              <a:t> </a:t>
            </a:r>
          </a:p>
          <a:p>
            <a:r>
              <a:rPr lang="en-GB" sz="2400" dirty="0">
                <a:latin typeface="Comic Sans MS" panose="030F0702030302020204" pitchFamily="66" charset="0"/>
              </a:rPr>
              <a:t>The method for the smallest range is to use the smallest numbers possible at each step. We start with the smallest number, 2, and multiply each step by 2 as this is the smallest multiple.2x2=4x2=8x2=16. The chain would be 2, 4, 8, 16 (which is basically the smallest chain possible). The biggest numbers in the chain (16) take away the smallest number in the chain (2) gives an answer of 14.</a:t>
            </a:r>
          </a:p>
        </p:txBody>
      </p:sp>
    </p:spTree>
    <p:extLst>
      <p:ext uri="{BB962C8B-B14F-4D97-AF65-F5344CB8AC3E}">
        <p14:creationId xmlns:p14="http://schemas.microsoft.com/office/powerpoint/2010/main" val="12281112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5" name="TextBox 4"/>
          <p:cNvSpPr txBox="1"/>
          <p:nvPr/>
        </p:nvSpPr>
        <p:spPr>
          <a:xfrm>
            <a:off x="689316" y="1266092"/>
            <a:ext cx="2883877" cy="461665"/>
          </a:xfrm>
          <a:prstGeom prst="rect">
            <a:avLst/>
          </a:prstGeom>
          <a:noFill/>
        </p:spPr>
        <p:txBody>
          <a:bodyPr wrap="square" rtlCol="0">
            <a:spAutoFit/>
          </a:bodyPr>
          <a:lstStyle/>
          <a:p>
            <a:r>
              <a:rPr lang="en-GB" sz="2400" dirty="0" smtClean="0">
                <a:latin typeface="Comic Sans MS" panose="030F0702030302020204" pitchFamily="66" charset="0"/>
              </a:rPr>
              <a:t>Starter: Answers</a:t>
            </a:r>
            <a:endParaRPr lang="en-GB" sz="2400" dirty="0">
              <a:latin typeface="Comic Sans MS" panose="030F0702030302020204" pitchFamily="66" charset="0"/>
            </a:endParaRPr>
          </a:p>
        </p:txBody>
      </p:sp>
      <p:sp>
        <p:nvSpPr>
          <p:cNvPr id="6" name="TextBox 5">
            <a:extLst>
              <a:ext uri="{FF2B5EF4-FFF2-40B4-BE49-F238E27FC236}">
                <a16:creationId xmlns:a16="http://schemas.microsoft.com/office/drawing/2014/main" id="{1D82B696-D4F3-4348-A16A-90BBF13F3F3F}"/>
              </a:ext>
            </a:extLst>
          </p:cNvPr>
          <p:cNvSpPr txBox="1"/>
          <p:nvPr/>
        </p:nvSpPr>
        <p:spPr>
          <a:xfrm>
            <a:off x="116114" y="145143"/>
            <a:ext cx="10734029" cy="523220"/>
          </a:xfrm>
          <a:prstGeom prst="rect">
            <a:avLst/>
          </a:prstGeom>
          <a:noFill/>
        </p:spPr>
        <p:txBody>
          <a:bodyPr wrap="none" rtlCol="0">
            <a:spAutoFit/>
          </a:bodyPr>
          <a:lstStyle/>
          <a:p>
            <a:r>
              <a:rPr lang="en-GB" sz="2800" dirty="0">
                <a:latin typeface="Comic Sans MS" panose="030F0702030302020204" pitchFamily="66" charset="0"/>
              </a:rPr>
              <a:t>w/c 6</a:t>
            </a:r>
            <a:r>
              <a:rPr lang="en-GB" sz="2800" baseline="30000" dirty="0">
                <a:latin typeface="Comic Sans MS" panose="030F0702030302020204" pitchFamily="66" charset="0"/>
              </a:rPr>
              <a:t>th</a:t>
            </a:r>
            <a:r>
              <a:rPr lang="en-GB" sz="2800" dirty="0">
                <a:latin typeface="Comic Sans MS" panose="030F0702030302020204" pitchFamily="66" charset="0"/>
              </a:rPr>
              <a:t> July. Lesson 3. Problem solving involving trial and error.</a:t>
            </a:r>
          </a:p>
        </p:txBody>
      </p:sp>
      <p:pic>
        <p:nvPicPr>
          <p:cNvPr id="2" name="Picture 1"/>
          <p:cNvPicPr>
            <a:picLocks noChangeAspect="1"/>
          </p:cNvPicPr>
          <p:nvPr/>
        </p:nvPicPr>
        <p:blipFill>
          <a:blip r:embed="rId2"/>
          <a:stretch>
            <a:fillRect/>
          </a:stretch>
        </p:blipFill>
        <p:spPr>
          <a:xfrm>
            <a:off x="1838501" y="2325486"/>
            <a:ext cx="9011642" cy="2752454"/>
          </a:xfrm>
          <a:prstGeom prst="rect">
            <a:avLst/>
          </a:prstGeom>
        </p:spPr>
      </p:pic>
    </p:spTree>
    <p:extLst>
      <p:ext uri="{BB962C8B-B14F-4D97-AF65-F5344CB8AC3E}">
        <p14:creationId xmlns:p14="http://schemas.microsoft.com/office/powerpoint/2010/main" val="36397962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1C94261-ECD9-4AC7-8E3B-4C3B196CE6BA}"/>
              </a:ext>
            </a:extLst>
          </p:cNvPr>
          <p:cNvSpPr txBox="1"/>
          <p:nvPr/>
        </p:nvSpPr>
        <p:spPr>
          <a:xfrm>
            <a:off x="168254" y="896314"/>
            <a:ext cx="11855492" cy="5262979"/>
          </a:xfrm>
          <a:prstGeom prst="rect">
            <a:avLst/>
          </a:prstGeom>
          <a:noFill/>
        </p:spPr>
        <p:txBody>
          <a:bodyPr wrap="square" rtlCol="0">
            <a:spAutoFit/>
          </a:bodyPr>
          <a:lstStyle/>
          <a:p>
            <a:r>
              <a:rPr lang="en-GB" sz="2400" dirty="0">
                <a:latin typeface="Comic Sans MS" panose="030F0702030302020204" pitchFamily="66" charset="0"/>
              </a:rPr>
              <a:t>Today, our problem solving involves an element of trial and error. Whilst you will </a:t>
            </a:r>
            <a:r>
              <a:rPr lang="en-GB" sz="2400">
                <a:latin typeface="Comic Sans MS" panose="030F0702030302020204" pitchFamily="66" charset="0"/>
              </a:rPr>
              <a:t>still work </a:t>
            </a:r>
            <a:r>
              <a:rPr lang="en-GB" sz="2400" dirty="0">
                <a:latin typeface="Comic Sans MS" panose="030F0702030302020204" pitchFamily="66" charset="0"/>
              </a:rPr>
              <a:t>systematically, you will need to try different options in order to get to the correct answer.</a:t>
            </a:r>
          </a:p>
          <a:p>
            <a:endParaRPr lang="en-GB" sz="2400" dirty="0">
              <a:latin typeface="Comic Sans MS" panose="030F0702030302020204" pitchFamily="66" charset="0"/>
            </a:endParaRPr>
          </a:p>
          <a:p>
            <a:r>
              <a:rPr lang="en-GB" sz="2400" dirty="0">
                <a:latin typeface="Comic Sans MS" panose="030F0702030302020204" pitchFamily="66" charset="0"/>
              </a:rPr>
              <a:t>Orange: Heads and feet</a:t>
            </a:r>
          </a:p>
          <a:p>
            <a:r>
              <a:rPr lang="en-GB" sz="2400" dirty="0">
                <a:latin typeface="Comic Sans MS" panose="030F0702030302020204" pitchFamily="66" charset="0"/>
              </a:rPr>
              <a:t>You may want to do drawings or jottings to help with this question.</a:t>
            </a:r>
          </a:p>
          <a:p>
            <a:endParaRPr lang="en-GB" sz="2400" dirty="0">
              <a:latin typeface="Comic Sans MS" panose="030F0702030302020204" pitchFamily="66" charset="0"/>
            </a:endParaRPr>
          </a:p>
          <a:p>
            <a:r>
              <a:rPr lang="en-GB" sz="2400" dirty="0">
                <a:latin typeface="Comic Sans MS" panose="030F0702030302020204" pitchFamily="66" charset="0"/>
              </a:rPr>
              <a:t>Yellow: The tall tower</a:t>
            </a:r>
          </a:p>
          <a:p>
            <a:r>
              <a:rPr lang="en-GB" sz="2400" dirty="0">
                <a:latin typeface="Comic Sans MS" panose="030F0702030302020204" pitchFamily="66" charset="0"/>
              </a:rPr>
              <a:t>You will need to think logically and test out some of your ideas to see if you can find the right answer.</a:t>
            </a:r>
          </a:p>
          <a:p>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highlight>
                  <a:srgbClr val="FFFF00"/>
                </a:highlight>
                <a:latin typeface="Comic Sans MS" panose="030F0702030302020204" pitchFamily="66" charset="0"/>
              </a:rPr>
              <a:t>Remember, if you finish the problem set for your group quickly, try the question for the next group up.</a:t>
            </a:r>
          </a:p>
        </p:txBody>
      </p:sp>
      <p:sp>
        <p:nvSpPr>
          <p:cNvPr id="5" name="TextBox 4">
            <a:extLst>
              <a:ext uri="{FF2B5EF4-FFF2-40B4-BE49-F238E27FC236}">
                <a16:creationId xmlns:a16="http://schemas.microsoft.com/office/drawing/2014/main" id="{1D82B696-D4F3-4348-A16A-90BBF13F3F3F}"/>
              </a:ext>
            </a:extLst>
          </p:cNvPr>
          <p:cNvSpPr txBox="1"/>
          <p:nvPr/>
        </p:nvSpPr>
        <p:spPr>
          <a:xfrm>
            <a:off x="116114" y="145143"/>
            <a:ext cx="10734029" cy="523220"/>
          </a:xfrm>
          <a:prstGeom prst="rect">
            <a:avLst/>
          </a:prstGeom>
          <a:noFill/>
        </p:spPr>
        <p:txBody>
          <a:bodyPr wrap="none" rtlCol="0">
            <a:spAutoFit/>
          </a:bodyPr>
          <a:lstStyle/>
          <a:p>
            <a:r>
              <a:rPr lang="en-GB" sz="2800" dirty="0">
                <a:latin typeface="Comic Sans MS" panose="030F0702030302020204" pitchFamily="66" charset="0"/>
              </a:rPr>
              <a:t>w/c 6</a:t>
            </a:r>
            <a:r>
              <a:rPr lang="en-GB" sz="2800" baseline="30000" dirty="0">
                <a:latin typeface="Comic Sans MS" panose="030F0702030302020204" pitchFamily="66" charset="0"/>
              </a:rPr>
              <a:t>th</a:t>
            </a:r>
            <a:r>
              <a:rPr lang="en-GB" sz="2800" dirty="0">
                <a:latin typeface="Comic Sans MS" panose="030F0702030302020204" pitchFamily="66" charset="0"/>
              </a:rPr>
              <a:t> July. Lesson 3. Problem solving involving trial and error.</a:t>
            </a:r>
          </a:p>
        </p:txBody>
      </p:sp>
    </p:spTree>
    <p:extLst>
      <p:ext uri="{BB962C8B-B14F-4D97-AF65-F5344CB8AC3E}">
        <p14:creationId xmlns:p14="http://schemas.microsoft.com/office/powerpoint/2010/main" val="20629178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1C94261-ECD9-4AC7-8E3B-4C3B196CE6BA}"/>
              </a:ext>
            </a:extLst>
          </p:cNvPr>
          <p:cNvSpPr txBox="1"/>
          <p:nvPr/>
        </p:nvSpPr>
        <p:spPr>
          <a:xfrm>
            <a:off x="333828" y="1331743"/>
            <a:ext cx="10972800" cy="3046988"/>
          </a:xfrm>
          <a:prstGeom prst="rect">
            <a:avLst/>
          </a:prstGeom>
          <a:noFill/>
        </p:spPr>
        <p:txBody>
          <a:bodyPr wrap="square" rtlCol="0">
            <a:spAutoFit/>
          </a:bodyPr>
          <a:lstStyle/>
          <a:p>
            <a:r>
              <a:rPr lang="en-GB" sz="2400" dirty="0">
                <a:latin typeface="Comic Sans MS" panose="030F0702030302020204" pitchFamily="66" charset="0"/>
              </a:rPr>
              <a:t>Green and Purple: Factor-multiple chains</a:t>
            </a:r>
          </a:p>
          <a:p>
            <a:endParaRPr lang="en-GB" sz="2400" dirty="0">
              <a:latin typeface="Comic Sans MS" panose="030F0702030302020204" pitchFamily="66" charset="0"/>
            </a:endParaRPr>
          </a:p>
          <a:p>
            <a:r>
              <a:rPr lang="en-GB" sz="2400" dirty="0">
                <a:latin typeface="Comic Sans MS" panose="030F0702030302020204" pitchFamily="66" charset="0"/>
              </a:rPr>
              <a:t>Mathematical reasoning and testing of ideas will be needed to solve this task. </a:t>
            </a:r>
          </a:p>
          <a:p>
            <a:endParaRPr lang="en-GB" sz="2400" dirty="0">
              <a:latin typeface="Comic Sans MS" panose="030F0702030302020204" pitchFamily="66" charset="0"/>
            </a:endParaRPr>
          </a:p>
          <a:p>
            <a:r>
              <a:rPr lang="en-GB" sz="2400" dirty="0">
                <a:latin typeface="Comic Sans MS" panose="030F0702030302020204" pitchFamily="66" charset="0"/>
              </a:rPr>
              <a:t>There is an interactive version of this problem which helps you to identify factors and multiples if you would rather use this. This is saved in today’s Daily Doodle folder.</a:t>
            </a:r>
          </a:p>
        </p:txBody>
      </p:sp>
      <p:sp>
        <p:nvSpPr>
          <p:cNvPr id="5" name="TextBox 4">
            <a:extLst>
              <a:ext uri="{FF2B5EF4-FFF2-40B4-BE49-F238E27FC236}">
                <a16:creationId xmlns:a16="http://schemas.microsoft.com/office/drawing/2014/main" id="{1D82B696-D4F3-4348-A16A-90BBF13F3F3F}"/>
              </a:ext>
            </a:extLst>
          </p:cNvPr>
          <p:cNvSpPr txBox="1"/>
          <p:nvPr/>
        </p:nvSpPr>
        <p:spPr>
          <a:xfrm>
            <a:off x="116114" y="145143"/>
            <a:ext cx="10734029" cy="523220"/>
          </a:xfrm>
          <a:prstGeom prst="rect">
            <a:avLst/>
          </a:prstGeom>
          <a:noFill/>
        </p:spPr>
        <p:txBody>
          <a:bodyPr wrap="none" rtlCol="0">
            <a:spAutoFit/>
          </a:bodyPr>
          <a:lstStyle/>
          <a:p>
            <a:r>
              <a:rPr lang="en-GB" sz="2800" dirty="0">
                <a:latin typeface="Comic Sans MS" panose="030F0702030302020204" pitchFamily="66" charset="0"/>
              </a:rPr>
              <a:t>w/c 6</a:t>
            </a:r>
            <a:r>
              <a:rPr lang="en-GB" sz="2800" baseline="30000" dirty="0">
                <a:latin typeface="Comic Sans MS" panose="030F0702030302020204" pitchFamily="66" charset="0"/>
              </a:rPr>
              <a:t>th</a:t>
            </a:r>
            <a:r>
              <a:rPr lang="en-GB" sz="2800" dirty="0">
                <a:latin typeface="Comic Sans MS" panose="030F0702030302020204" pitchFamily="66" charset="0"/>
              </a:rPr>
              <a:t> July. Lesson 3. Problem solving involving trial and error.</a:t>
            </a:r>
          </a:p>
        </p:txBody>
      </p:sp>
    </p:spTree>
    <p:extLst>
      <p:ext uri="{BB962C8B-B14F-4D97-AF65-F5344CB8AC3E}">
        <p14:creationId xmlns:p14="http://schemas.microsoft.com/office/powerpoint/2010/main" val="1582490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p:cNvSpPr txBox="1"/>
          <p:nvPr/>
        </p:nvSpPr>
        <p:spPr>
          <a:xfrm>
            <a:off x="7785463" y="1240970"/>
            <a:ext cx="4075612" cy="1569660"/>
          </a:xfrm>
          <a:prstGeom prst="rect">
            <a:avLst/>
          </a:prstGeom>
          <a:noFill/>
        </p:spPr>
        <p:txBody>
          <a:bodyPr wrap="square" rtlCol="0">
            <a:spAutoFit/>
          </a:bodyPr>
          <a:lstStyle/>
          <a:p>
            <a:r>
              <a:rPr lang="en-GB" sz="2400" dirty="0">
                <a:latin typeface="Comic Sans MS" panose="030F0702030302020204" pitchFamily="66" charset="0"/>
              </a:rPr>
              <a:t>There are some tips to help you get started on the next slide if you need them.</a:t>
            </a:r>
          </a:p>
        </p:txBody>
      </p:sp>
      <p:pic>
        <p:nvPicPr>
          <p:cNvPr id="4" name="Picture 3"/>
          <p:cNvPicPr>
            <a:picLocks noChangeAspect="1"/>
          </p:cNvPicPr>
          <p:nvPr/>
        </p:nvPicPr>
        <p:blipFill>
          <a:blip r:embed="rId2"/>
          <a:stretch>
            <a:fillRect/>
          </a:stretch>
        </p:blipFill>
        <p:spPr>
          <a:xfrm>
            <a:off x="439679" y="878783"/>
            <a:ext cx="7063417" cy="5025628"/>
          </a:xfrm>
          <a:prstGeom prst="rect">
            <a:avLst/>
          </a:prstGeom>
        </p:spPr>
      </p:pic>
      <p:sp>
        <p:nvSpPr>
          <p:cNvPr id="5" name="TextBox 4"/>
          <p:cNvSpPr txBox="1"/>
          <p:nvPr/>
        </p:nvSpPr>
        <p:spPr>
          <a:xfrm>
            <a:off x="5564777" y="509451"/>
            <a:ext cx="2835648" cy="369332"/>
          </a:xfrm>
          <a:prstGeom prst="rect">
            <a:avLst/>
          </a:prstGeom>
          <a:noFill/>
        </p:spPr>
        <p:txBody>
          <a:bodyPr wrap="none" rtlCol="0">
            <a:spAutoFit/>
          </a:bodyPr>
          <a:lstStyle/>
          <a:p>
            <a:r>
              <a:rPr lang="en-GB" dirty="0">
                <a:hlinkClick r:id="rId3"/>
              </a:rPr>
              <a:t>https://nrich.maths.org/924</a:t>
            </a:r>
            <a:endParaRPr lang="en-GB" dirty="0"/>
          </a:p>
        </p:txBody>
      </p:sp>
    </p:spTree>
    <p:extLst>
      <p:ext uri="{BB962C8B-B14F-4D97-AF65-F5344CB8AC3E}">
        <p14:creationId xmlns:p14="http://schemas.microsoft.com/office/powerpoint/2010/main" val="699779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181465" y="1129236"/>
            <a:ext cx="7857084" cy="3791728"/>
          </a:xfrm>
          <a:prstGeom prst="rect">
            <a:avLst/>
          </a:prstGeom>
        </p:spPr>
      </p:pic>
    </p:spTree>
    <p:extLst>
      <p:ext uri="{BB962C8B-B14F-4D97-AF65-F5344CB8AC3E}">
        <p14:creationId xmlns:p14="http://schemas.microsoft.com/office/powerpoint/2010/main" val="1874234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70332" y="581367"/>
            <a:ext cx="7777013" cy="3409407"/>
          </a:xfrm>
          <a:prstGeom prst="rect">
            <a:avLst/>
          </a:prstGeom>
        </p:spPr>
      </p:pic>
      <p:pic>
        <p:nvPicPr>
          <p:cNvPr id="6" name="Picture 5"/>
          <p:cNvPicPr>
            <a:picLocks noChangeAspect="1"/>
          </p:cNvPicPr>
          <p:nvPr/>
        </p:nvPicPr>
        <p:blipFill>
          <a:blip r:embed="rId3"/>
          <a:stretch>
            <a:fillRect/>
          </a:stretch>
        </p:blipFill>
        <p:spPr>
          <a:xfrm>
            <a:off x="9132201" y="56747"/>
            <a:ext cx="2589467" cy="6801253"/>
          </a:xfrm>
          <a:prstGeom prst="rect">
            <a:avLst/>
          </a:prstGeom>
        </p:spPr>
      </p:pic>
      <p:pic>
        <p:nvPicPr>
          <p:cNvPr id="7" name="Picture 6"/>
          <p:cNvPicPr>
            <a:picLocks noChangeAspect="1"/>
          </p:cNvPicPr>
          <p:nvPr/>
        </p:nvPicPr>
        <p:blipFill>
          <a:blip r:embed="rId4"/>
          <a:stretch>
            <a:fillRect/>
          </a:stretch>
        </p:blipFill>
        <p:spPr>
          <a:xfrm>
            <a:off x="470332" y="3990774"/>
            <a:ext cx="7032317" cy="1469645"/>
          </a:xfrm>
          <a:prstGeom prst="rect">
            <a:avLst/>
          </a:prstGeom>
        </p:spPr>
      </p:pic>
      <p:sp>
        <p:nvSpPr>
          <p:cNvPr id="8" name="TextBox 7"/>
          <p:cNvSpPr txBox="1"/>
          <p:nvPr/>
        </p:nvSpPr>
        <p:spPr>
          <a:xfrm>
            <a:off x="4924697" y="1059697"/>
            <a:ext cx="2952668" cy="369332"/>
          </a:xfrm>
          <a:prstGeom prst="rect">
            <a:avLst/>
          </a:prstGeom>
          <a:noFill/>
        </p:spPr>
        <p:txBody>
          <a:bodyPr wrap="none" rtlCol="0">
            <a:spAutoFit/>
          </a:bodyPr>
          <a:lstStyle/>
          <a:p>
            <a:r>
              <a:rPr lang="en-GB" dirty="0">
                <a:hlinkClick r:id="rId5"/>
              </a:rPr>
              <a:t>https://nrich.maths.org/2354</a:t>
            </a:r>
            <a:endParaRPr lang="en-GB" dirty="0"/>
          </a:p>
        </p:txBody>
      </p:sp>
    </p:spTree>
    <p:extLst>
      <p:ext uri="{BB962C8B-B14F-4D97-AF65-F5344CB8AC3E}">
        <p14:creationId xmlns:p14="http://schemas.microsoft.com/office/powerpoint/2010/main" val="22831958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8" name="TextBox 7"/>
          <p:cNvSpPr txBox="1"/>
          <p:nvPr/>
        </p:nvSpPr>
        <p:spPr>
          <a:xfrm>
            <a:off x="4924697" y="1059697"/>
            <a:ext cx="2952668" cy="369332"/>
          </a:xfrm>
          <a:prstGeom prst="rect">
            <a:avLst/>
          </a:prstGeom>
          <a:noFill/>
        </p:spPr>
        <p:txBody>
          <a:bodyPr wrap="none" rtlCol="0">
            <a:spAutoFit/>
          </a:bodyPr>
          <a:lstStyle/>
          <a:p>
            <a:r>
              <a:rPr lang="en-GB" dirty="0">
                <a:hlinkClick r:id="rId2"/>
              </a:rPr>
              <a:t>https://nrich.maths.org/2354</a:t>
            </a:r>
            <a:endParaRPr lang="en-GB" dirty="0"/>
          </a:p>
        </p:txBody>
      </p:sp>
      <p:pic>
        <p:nvPicPr>
          <p:cNvPr id="3" name="Picture 2">
            <a:extLst>
              <a:ext uri="{FF2B5EF4-FFF2-40B4-BE49-F238E27FC236}">
                <a16:creationId xmlns:a16="http://schemas.microsoft.com/office/drawing/2014/main" id="{4E05260A-BE4A-44B4-83E0-E5992AC8B6CA}"/>
              </a:ext>
            </a:extLst>
          </p:cNvPr>
          <p:cNvPicPr>
            <a:picLocks noChangeAspect="1"/>
          </p:cNvPicPr>
          <p:nvPr/>
        </p:nvPicPr>
        <p:blipFill>
          <a:blip r:embed="rId3"/>
          <a:stretch>
            <a:fillRect/>
          </a:stretch>
        </p:blipFill>
        <p:spPr>
          <a:xfrm>
            <a:off x="856584" y="2009184"/>
            <a:ext cx="10148123" cy="1718754"/>
          </a:xfrm>
          <a:prstGeom prst="rect">
            <a:avLst/>
          </a:prstGeom>
        </p:spPr>
      </p:pic>
    </p:spTree>
    <p:extLst>
      <p:ext uri="{BB962C8B-B14F-4D97-AF65-F5344CB8AC3E}">
        <p14:creationId xmlns:p14="http://schemas.microsoft.com/office/powerpoint/2010/main" val="2312342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838C15C-DFDA-46F0-AEA6-5B0352B59158}"/>
              </a:ext>
            </a:extLst>
          </p:cNvPr>
          <p:cNvPicPr>
            <a:picLocks noChangeAspect="1"/>
          </p:cNvPicPr>
          <p:nvPr/>
        </p:nvPicPr>
        <p:blipFill>
          <a:blip r:embed="rId2"/>
          <a:stretch>
            <a:fillRect/>
          </a:stretch>
        </p:blipFill>
        <p:spPr>
          <a:xfrm>
            <a:off x="244463" y="138162"/>
            <a:ext cx="7441299" cy="6361111"/>
          </a:xfrm>
          <a:prstGeom prst="rect">
            <a:avLst/>
          </a:prstGeom>
        </p:spPr>
      </p:pic>
      <p:sp>
        <p:nvSpPr>
          <p:cNvPr id="3" name="TextBox 2">
            <a:extLst>
              <a:ext uri="{FF2B5EF4-FFF2-40B4-BE49-F238E27FC236}">
                <a16:creationId xmlns:a16="http://schemas.microsoft.com/office/drawing/2014/main" id="{B522B83E-12E6-430C-A8B6-D775DF9429AB}"/>
              </a:ext>
            </a:extLst>
          </p:cNvPr>
          <p:cNvSpPr txBox="1"/>
          <p:nvPr/>
        </p:nvSpPr>
        <p:spPr>
          <a:xfrm>
            <a:off x="7840505" y="733394"/>
            <a:ext cx="4506239" cy="5170646"/>
          </a:xfrm>
          <a:prstGeom prst="rect">
            <a:avLst/>
          </a:prstGeom>
          <a:noFill/>
        </p:spPr>
        <p:txBody>
          <a:bodyPr wrap="square" rtlCol="0">
            <a:spAutoFit/>
          </a:bodyPr>
          <a:lstStyle/>
          <a:p>
            <a:r>
              <a:rPr lang="en-GB" sz="2200" dirty="0">
                <a:latin typeface="Comic Sans MS" panose="030F0702030302020204" pitchFamily="66" charset="0"/>
              </a:rPr>
              <a:t>Tips:</a:t>
            </a:r>
          </a:p>
          <a:p>
            <a:endParaRPr lang="en-GB" sz="2200" dirty="0">
              <a:latin typeface="Comic Sans MS" panose="030F0702030302020204" pitchFamily="66" charset="0"/>
            </a:endParaRPr>
          </a:p>
          <a:p>
            <a:r>
              <a:rPr lang="en-GB" sz="2200" dirty="0">
                <a:latin typeface="Comic Sans MS" panose="030F0702030302020204" pitchFamily="66" charset="0"/>
              </a:rPr>
              <a:t>Read the questions very carefully. Solve one at a time.</a:t>
            </a:r>
          </a:p>
          <a:p>
            <a:endParaRPr lang="en-GB" sz="2200" dirty="0">
              <a:latin typeface="Comic Sans MS" panose="030F0702030302020204" pitchFamily="66" charset="0"/>
            </a:endParaRPr>
          </a:p>
          <a:p>
            <a:r>
              <a:rPr lang="en-GB" sz="2200" dirty="0">
                <a:latin typeface="Comic Sans MS" panose="030F0702030302020204" pitchFamily="66" charset="0"/>
              </a:rPr>
              <a:t>There is an interactive spreadsheet available in the DD document for you to use if you would like to.</a:t>
            </a:r>
          </a:p>
          <a:p>
            <a:endParaRPr lang="en-GB" sz="2200" dirty="0">
              <a:latin typeface="Comic Sans MS" panose="030F0702030302020204" pitchFamily="66" charset="0"/>
            </a:endParaRPr>
          </a:p>
          <a:p>
            <a:r>
              <a:rPr lang="en-GB" sz="2200" dirty="0">
                <a:latin typeface="Comic Sans MS" panose="030F0702030302020204" pitchFamily="66" charset="0"/>
              </a:rPr>
              <a:t>This problem is not just about trial and error. Mathematical  reasoning and thinking systematically are skills which are also needed.</a:t>
            </a:r>
          </a:p>
        </p:txBody>
      </p:sp>
      <p:sp>
        <p:nvSpPr>
          <p:cNvPr id="4" name="TextBox 3">
            <a:extLst>
              <a:ext uri="{FF2B5EF4-FFF2-40B4-BE49-F238E27FC236}">
                <a16:creationId xmlns:a16="http://schemas.microsoft.com/office/drawing/2014/main" id="{EC6BAA43-D7F2-4C85-8F55-9A581C796C85}"/>
              </a:ext>
            </a:extLst>
          </p:cNvPr>
          <p:cNvSpPr txBox="1"/>
          <p:nvPr/>
        </p:nvSpPr>
        <p:spPr>
          <a:xfrm>
            <a:off x="8026400" y="319314"/>
            <a:ext cx="2952668" cy="369332"/>
          </a:xfrm>
          <a:prstGeom prst="rect">
            <a:avLst/>
          </a:prstGeom>
          <a:noFill/>
        </p:spPr>
        <p:txBody>
          <a:bodyPr wrap="none" rtlCol="0">
            <a:spAutoFit/>
          </a:bodyPr>
          <a:lstStyle/>
          <a:p>
            <a:r>
              <a:rPr lang="en-GB" dirty="0">
                <a:hlinkClick r:id="rId3"/>
              </a:rPr>
              <a:t>https://nrich.maths.org/5578</a:t>
            </a:r>
            <a:endParaRPr lang="en-GB" dirty="0"/>
          </a:p>
        </p:txBody>
      </p:sp>
    </p:spTree>
    <p:extLst>
      <p:ext uri="{BB962C8B-B14F-4D97-AF65-F5344CB8AC3E}">
        <p14:creationId xmlns:p14="http://schemas.microsoft.com/office/powerpoint/2010/main" val="10823350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478</TotalTime>
  <Words>1121</Words>
  <Application>Microsoft Office PowerPoint</Application>
  <PresentationFormat>Widescreen</PresentationFormat>
  <Paragraphs>74</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DPreston</cp:lastModifiedBy>
  <cp:revision>13</cp:revision>
  <dcterms:created xsi:type="dcterms:W3CDTF">2020-07-01T14:43:12Z</dcterms:created>
  <dcterms:modified xsi:type="dcterms:W3CDTF">2020-07-03T13:46:50Z</dcterms:modified>
</cp:coreProperties>
</file>