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95" r:id="rId2"/>
    <p:sldId id="300" r:id="rId3"/>
    <p:sldId id="315" r:id="rId4"/>
    <p:sldId id="303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B350"/>
    <a:srgbClr val="253746"/>
    <a:srgbClr val="004A76"/>
    <a:srgbClr val="3F9DA7"/>
    <a:srgbClr val="6EBFC8"/>
    <a:srgbClr val="AED2BC"/>
    <a:srgbClr val="87BB9B"/>
    <a:srgbClr val="F7E3FD"/>
    <a:srgbClr val="6C3FAF"/>
    <a:srgbClr val="563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5451" autoAdjust="0"/>
  </p:normalViewPr>
  <p:slideViewPr>
    <p:cSldViewPr snapToGrid="0">
      <p:cViewPr varScale="1">
        <p:scale>
          <a:sx n="62" d="100"/>
          <a:sy n="62" d="100"/>
        </p:scale>
        <p:origin x="106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18/05/2020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6380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975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97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973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2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2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2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bg1">
                <a:lumMod val="95000"/>
              </a:schemeClr>
            </a:gs>
            <a:gs pos="0">
              <a:schemeClr val="accent1">
                <a:lumMod val="40000"/>
                <a:lumOff val="60000"/>
              </a:schemeClr>
            </a:gs>
            <a:gs pos="100000">
              <a:schemeClr val="bg1">
                <a:lumMod val="7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2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</a:t>
            </a:r>
            <a:r>
              <a:rPr lang="en-GB" sz="2000" b="1" dirty="0" smtClean="0">
                <a:solidFill>
                  <a:srgbClr val="253746"/>
                </a:solidFill>
              </a:rPr>
              <a:t>3 – Wednesday 3</a:t>
            </a:r>
            <a:r>
              <a:rPr lang="en-GB" sz="2000" b="1" baseline="30000" dirty="0" smtClean="0">
                <a:solidFill>
                  <a:srgbClr val="253746"/>
                </a:solidFill>
              </a:rPr>
              <a:t>rd</a:t>
            </a:r>
            <a:r>
              <a:rPr lang="en-GB" sz="2000" b="1" dirty="0" smtClean="0">
                <a:solidFill>
                  <a:srgbClr val="253746"/>
                </a:solidFill>
              </a:rPr>
              <a:t> June</a:t>
            </a:r>
          </a:p>
          <a:p>
            <a:pPr>
              <a:buClr>
                <a:srgbClr val="EA7600"/>
              </a:buClr>
              <a:buSzPct val="120000"/>
            </a:pPr>
            <a:endParaRPr lang="en-GB" sz="2000" b="1" dirty="0">
              <a:solidFill>
                <a:srgbClr val="253746"/>
              </a:solidFill>
            </a:endParaRP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</a:rPr>
              <a:t>LO: Find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2</a:t>
            </a:r>
            <a:r>
              <a:rPr lang="en-GB" sz="2000" b="1" dirty="0">
                <a:solidFill>
                  <a:srgbClr val="FF0000"/>
                </a:solidFill>
              </a:rPr>
              <a:t>,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3</a:t>
            </a:r>
            <a:r>
              <a:rPr lang="en-GB" sz="2000" b="1" dirty="0">
                <a:solidFill>
                  <a:srgbClr val="FF0000"/>
                </a:solidFill>
              </a:rPr>
              <a:t>, </a:t>
            </a:r>
            <a:r>
              <a:rPr lang="en-GB" sz="2000" b="1" baseline="30000" dirty="0">
                <a:solidFill>
                  <a:srgbClr val="FF0000"/>
                </a:solidFill>
              </a:rPr>
              <a:t>1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4</a:t>
            </a:r>
            <a:r>
              <a:rPr lang="en-GB" sz="2000" b="1" dirty="0">
                <a:solidFill>
                  <a:srgbClr val="FF0000"/>
                </a:solidFill>
              </a:rPr>
              <a:t> and </a:t>
            </a:r>
            <a:r>
              <a:rPr lang="en-GB" sz="2000" b="1" baseline="30000" dirty="0">
                <a:solidFill>
                  <a:srgbClr val="FF0000"/>
                </a:solidFill>
              </a:rPr>
              <a:t>3</a:t>
            </a:r>
            <a:r>
              <a:rPr lang="en-GB" sz="2000" b="1" dirty="0">
                <a:solidFill>
                  <a:srgbClr val="FF0000"/>
                </a:solidFill>
              </a:rPr>
              <a:t>/</a:t>
            </a:r>
            <a:r>
              <a:rPr lang="en-GB" sz="2000" b="1" baseline="-25000" dirty="0">
                <a:solidFill>
                  <a:srgbClr val="FF0000"/>
                </a:solidFill>
              </a:rPr>
              <a:t>4</a:t>
            </a:r>
            <a:r>
              <a:rPr lang="en-GB" sz="2000" b="1" dirty="0">
                <a:solidFill>
                  <a:srgbClr val="FF0000"/>
                </a:solidFill>
              </a:rPr>
              <a:t> of amounts using sharing and number facts.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1" y="16610"/>
            <a:ext cx="891008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smtClean="0">
                <a:solidFill>
                  <a:srgbClr val="253746"/>
                </a:solidFill>
              </a:rPr>
              <a:t>Fractions</a:t>
            </a:r>
          </a:p>
          <a:p>
            <a:pPr algn="ctr"/>
            <a:r>
              <a:rPr lang="en-GB" sz="2400" b="1" dirty="0" smtClean="0">
                <a:solidFill>
                  <a:srgbClr val="253746"/>
                </a:solidFill>
              </a:rPr>
              <a:t>Counting </a:t>
            </a:r>
            <a:r>
              <a:rPr lang="en-GB" sz="2400" b="1" dirty="0">
                <a:solidFill>
                  <a:srgbClr val="253746"/>
                </a:solidFill>
              </a:rPr>
              <a:t>in 1/2s and 1/4s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Finding fractions of amounts</a:t>
            </a:r>
          </a:p>
        </p:txBody>
      </p:sp>
    </p:spTree>
    <p:extLst>
      <p:ext uri="{BB962C8B-B14F-4D97-AF65-F5344CB8AC3E}">
        <p14:creationId xmlns:p14="http://schemas.microsoft.com/office/powerpoint/2010/main" val="8278146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and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81" y="864735"/>
            <a:ext cx="6362700" cy="4867275"/>
          </a:xfrm>
          <a:prstGeom prst="rect">
            <a:avLst/>
          </a:prstGeom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5819798" y="538754"/>
            <a:ext cx="2982557" cy="1798595"/>
          </a:xfrm>
          <a:prstGeom prst="cloudCallout">
            <a:avLst>
              <a:gd name="adj1" fmla="val -66571"/>
              <a:gd name="adj2" fmla="val 64751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This recipe would make more cakes than we need.</a:t>
            </a:r>
          </a:p>
        </p:txBody>
      </p:sp>
      <p:sp>
        <p:nvSpPr>
          <p:cNvPr id="8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6300444" y="2407687"/>
            <a:ext cx="2749771" cy="1539580"/>
          </a:xfrm>
          <a:prstGeom prst="cloudCallout">
            <a:avLst>
              <a:gd name="adj1" fmla="val 33555"/>
              <a:gd name="adj2" fmla="val -89931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We need to halve the amounts.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42C735A-3929-4EEF-B8FA-E73A0C1B09B9}"/>
              </a:ext>
            </a:extLst>
          </p:cNvPr>
          <p:cNvGrpSpPr/>
          <p:nvPr/>
        </p:nvGrpSpPr>
        <p:grpSpPr>
          <a:xfrm>
            <a:off x="5032677" y="4747636"/>
            <a:ext cx="4302242" cy="1968747"/>
            <a:chOff x="69733" y="2154929"/>
            <a:chExt cx="4302242" cy="1968747"/>
          </a:xfrm>
        </p:grpSpPr>
        <p:sp>
          <p:nvSpPr>
            <p:cNvPr id="11" name="Cloud 10">
              <a:extLst>
                <a:ext uri="{FF2B5EF4-FFF2-40B4-BE49-F238E27FC236}">
                  <a16:creationId xmlns:a16="http://schemas.microsoft.com/office/drawing/2014/main" id="{AE55A0F2-BE3D-40B5-8CE5-549756B4EF16}"/>
                </a:ext>
              </a:extLst>
            </p:cNvPr>
            <p:cNvSpPr/>
            <p:nvPr/>
          </p:nvSpPr>
          <p:spPr>
            <a:xfrm>
              <a:off x="69733" y="2179672"/>
              <a:ext cx="3679657" cy="1944004"/>
            </a:xfrm>
            <a:prstGeom prst="cloud">
              <a:avLst/>
            </a:prstGeom>
            <a:solidFill>
              <a:schemeClr val="bg1">
                <a:lumMod val="95000"/>
              </a:schemeClr>
            </a:solidFill>
            <a:ln w="28575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 smtClean="0">
                  <a:solidFill>
                    <a:schemeClr val="bg2">
                      <a:lumMod val="25000"/>
                    </a:schemeClr>
                  </a:solidFill>
                  <a:latin typeface="Myriad Pro Light" panose="020B0603030403020204" pitchFamily="34" charset="0"/>
                </a:rPr>
                <a:t>How </a:t>
              </a:r>
              <a:r>
                <a:rPr lang="en-GB" b="1" dirty="0">
                  <a:solidFill>
                    <a:schemeClr val="bg2">
                      <a:lumMod val="25000"/>
                    </a:schemeClr>
                  </a:solidFill>
                  <a:latin typeface="Myriad Pro Light" panose="020B0603030403020204" pitchFamily="34" charset="0"/>
                </a:rPr>
                <a:t>much of each ingredient would we need?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F6EFD4F-8720-427C-9D08-BCEB1A3EBD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3365" y="2154929"/>
              <a:ext cx="1438610" cy="100874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" name="TextBox 2"/>
          <p:cNvSpPr txBox="1"/>
          <p:nvPr/>
        </p:nvSpPr>
        <p:spPr>
          <a:xfrm>
            <a:off x="1457026" y="5402439"/>
            <a:ext cx="2867187" cy="7078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/>
              <a:t>You need to divide by 2 to find half.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1377734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3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Find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2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and </a:t>
            </a:r>
            <a:r>
              <a:rPr lang="en-GB" sz="2000" b="1" baseline="30000" dirty="0">
                <a:solidFill>
                  <a:schemeClr val="accent5">
                    <a:lumMod val="75000"/>
                  </a:schemeClr>
                </a:solidFill>
              </a:rPr>
              <a:t>3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GB" sz="2000" b="1" baseline="-25000" dirty="0">
                <a:solidFill>
                  <a:schemeClr val="accent5">
                    <a:lumMod val="75000"/>
                  </a:schemeClr>
                </a:solidFill>
              </a:rPr>
              <a:t>4</a:t>
            </a: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 of amounts using sharing and number facts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37" y="1182263"/>
            <a:ext cx="8891020" cy="4676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500087" y="3336669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Light"/>
              </a:rPr>
              <a:t>6</a:t>
            </a:r>
          </a:p>
        </p:txBody>
      </p:sp>
      <p:sp>
        <p:nvSpPr>
          <p:cNvPr id="8" name="Rectangle 7"/>
          <p:cNvSpPr/>
          <p:nvPr/>
        </p:nvSpPr>
        <p:spPr>
          <a:xfrm>
            <a:off x="4500087" y="413216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Light"/>
              </a:rPr>
              <a:t>8</a:t>
            </a:r>
          </a:p>
        </p:txBody>
      </p:sp>
      <p:sp>
        <p:nvSpPr>
          <p:cNvPr id="9" name="Rectangle 8"/>
          <p:cNvSpPr/>
          <p:nvPr/>
        </p:nvSpPr>
        <p:spPr>
          <a:xfrm>
            <a:off x="4399900" y="4827174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>
                <a:latin typeface="Myriad Pro Light"/>
              </a:rPr>
              <a:t>12</a:t>
            </a:r>
          </a:p>
        </p:txBody>
      </p:sp>
      <p:sp>
        <p:nvSpPr>
          <p:cNvPr id="11" name="Speech Bubble: Rectangle with Corners Rounded 14">
            <a:extLst>
              <a:ext uri="{FF2B5EF4-FFF2-40B4-BE49-F238E27FC236}">
                <a16:creationId xmlns:a16="http://schemas.microsoft.com/office/drawing/2014/main" id="{C5C595CE-B7F4-4D5E-A864-1E044BBD6CB2}"/>
              </a:ext>
            </a:extLst>
          </p:cNvPr>
          <p:cNvSpPr/>
          <p:nvPr/>
        </p:nvSpPr>
        <p:spPr>
          <a:xfrm>
            <a:off x="6499736" y="620054"/>
            <a:ext cx="2550479" cy="1553578"/>
          </a:xfrm>
          <a:prstGeom prst="cloudCallout">
            <a:avLst>
              <a:gd name="adj1" fmla="val -65870"/>
              <a:gd name="adj2" fmla="val 58159"/>
            </a:avLst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004A7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14000"/>
              </a:lnSpc>
            </a:pPr>
            <a:r>
              <a:rPr lang="en-GB" b="1" dirty="0">
                <a:solidFill>
                  <a:srgbClr val="253746"/>
                </a:solidFill>
                <a:latin typeface="Myriad Pro Light" panose="020B0603030403020204" pitchFamily="34" charset="0"/>
              </a:rPr>
              <a:t>Let’s record our new amounts.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4407844" y="1991483"/>
            <a:ext cx="1296279" cy="9144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121831" y="1841119"/>
            <a:ext cx="1270861" cy="106476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226310" y="1555737"/>
            <a:ext cx="959178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Divide by 3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5266123" y="1561641"/>
            <a:ext cx="81590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Divide by 4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116681" y="790414"/>
            <a:ext cx="2440539" cy="92333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Draw the table on a piece of paper and complete it. 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24571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2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0FEF54-401A-4B13-B8DE-31D49F6E55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33" y="337912"/>
            <a:ext cx="8478083" cy="41596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061F83-FF00-45CA-9A4C-78DB501281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t="71495" r="8167" b="12619"/>
          <a:stretch/>
        </p:blipFill>
        <p:spPr>
          <a:xfrm>
            <a:off x="299708" y="4651242"/>
            <a:ext cx="8478083" cy="1140616"/>
          </a:xfrm>
          <a:prstGeom prst="rect">
            <a:avLst/>
          </a:prstGeom>
          <a:ln w="28575">
            <a:solidFill>
              <a:srgbClr val="F6B3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A7853321-7547-4553-99F7-8EBBB002272E}"/>
              </a:ext>
            </a:extLst>
          </p:cNvPr>
          <p:cNvGrpSpPr/>
          <p:nvPr/>
        </p:nvGrpSpPr>
        <p:grpSpPr>
          <a:xfrm>
            <a:off x="7064151" y="184241"/>
            <a:ext cx="1713640" cy="1160976"/>
            <a:chOff x="1834709" y="4015907"/>
            <a:chExt cx="1606379" cy="952832"/>
          </a:xfrm>
        </p:grpSpPr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649A32D7-F951-47A3-871A-B35FFA9C18F5}"/>
                </a:ext>
              </a:extLst>
            </p:cNvPr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1" name="Picture 2" descr="Related image">
              <a:extLst>
                <a:ext uri="{FF2B5EF4-FFF2-40B4-BE49-F238E27FC236}">
                  <a16:creationId xmlns:a16="http://schemas.microsoft.com/office/drawing/2014/main" id="{FEE391F9-CD20-401E-B5BD-C1C248B86B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50897" y="4363258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2371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3636</TotalTime>
  <Words>153</Words>
  <Application>Microsoft Office PowerPoint</Application>
  <PresentationFormat>On-screen Show (4:3)</PresentationFormat>
  <Paragraphs>33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Myriad Pro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253</cp:revision>
  <dcterms:created xsi:type="dcterms:W3CDTF">2018-09-13T11:08:58Z</dcterms:created>
  <dcterms:modified xsi:type="dcterms:W3CDTF">2020-05-18T11:52:02Z</dcterms:modified>
</cp:coreProperties>
</file>