
<file path=[Content_Types].xml><?xml version="1.0" encoding="utf-8"?>
<Types xmlns="http://schemas.openxmlformats.org/package/2006/content-types">
  <Default Extension="jpe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377" r:id="rId4"/>
    <p:sldId id="380" r:id="rId5"/>
    <p:sldId id="356" r:id="rId6"/>
    <p:sldId id="319" r:id="rId7"/>
    <p:sldId id="340" r:id="rId8"/>
    <p:sldId id="257" r:id="rId9"/>
    <p:sldId id="259" r:id="rId10"/>
    <p:sldId id="366" r:id="rId11"/>
    <p:sldId id="381" r:id="rId12"/>
    <p:sldId id="382" r:id="rId13"/>
    <p:sldId id="383" r:id="rId14"/>
    <p:sldId id="388" r:id="rId15"/>
    <p:sldId id="384" r:id="rId16"/>
    <p:sldId id="385" r:id="rId17"/>
    <p:sldId id="386" r:id="rId18"/>
    <p:sldId id="387" r:id="rId19"/>
    <p:sldId id="389" r:id="rId20"/>
    <p:sldId id="391" r:id="rId21"/>
    <p:sldId id="392" r:id="rId22"/>
    <p:sldId id="393" r:id="rId23"/>
    <p:sldId id="390" r:id="rId24"/>
    <p:sldId id="283"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8" d="100"/>
          <a:sy n="68" d="100"/>
        </p:scale>
        <p:origin x="157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20/06/2020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20/06/2020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20/06/2020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20/06/2020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20/06/2020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20/06/2020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mailto:krollins@thomasrussell-junior.staffs.sch.uk"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ufTxtwMxAqA"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70C0"/>
                </a:solidFill>
              </a:rPr>
              <a:t>ENGLISH LESSONS MONDAY 22</a:t>
            </a:r>
            <a:r>
              <a:rPr lang="en-GB" b="1" baseline="30000" dirty="0">
                <a:solidFill>
                  <a:srgbClr val="0070C0"/>
                </a:solidFill>
              </a:rPr>
              <a:t>nd</a:t>
            </a:r>
            <a:r>
              <a:rPr lang="en-GB" b="1" dirty="0">
                <a:solidFill>
                  <a:srgbClr val="0070C0"/>
                </a:solidFill>
              </a:rPr>
              <a:t> JUNE TO FRIDAY 26th JUNE</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1 of 2: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L.O. To plan a story inspired by Billionaire Boy </a:t>
            </a:r>
          </a:p>
        </p:txBody>
      </p:sp>
    </p:spTree>
    <p:extLst>
      <p:ext uri="{BB962C8B-B14F-4D97-AF65-F5344CB8AC3E}">
        <p14:creationId xmlns:p14="http://schemas.microsoft.com/office/powerpoint/2010/main" val="1840106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0FC80-050F-44B7-BB7F-6FE24944FA7A}"/>
              </a:ext>
            </a:extLst>
          </p:cNvPr>
          <p:cNvSpPr>
            <a:spLocks noGrp="1"/>
          </p:cNvSpPr>
          <p:nvPr>
            <p:ph type="title"/>
          </p:nvPr>
        </p:nvSpPr>
        <p:spPr/>
        <p:txBody>
          <a:bodyPr>
            <a:normAutofit fontScale="90000"/>
          </a:bodyPr>
          <a:lstStyle/>
          <a:p>
            <a:br>
              <a:rPr lang="en-GB" dirty="0">
                <a:solidFill>
                  <a:srgbClr val="0070C0"/>
                </a:solidFill>
              </a:rPr>
            </a:br>
            <a:br>
              <a:rPr lang="en-GB" dirty="0">
                <a:solidFill>
                  <a:srgbClr val="0070C0"/>
                </a:solidFill>
              </a:rPr>
            </a:br>
            <a:r>
              <a:rPr lang="en-GB" dirty="0">
                <a:solidFill>
                  <a:srgbClr val="0070C0"/>
                </a:solidFill>
              </a:rPr>
              <a:t>L.O. To plan a story inspired by Billionaire Boy </a:t>
            </a:r>
            <a:br>
              <a:rPr lang="en-GB" dirty="0">
                <a:solidFill>
                  <a:srgbClr val="0070C0"/>
                </a:solidFill>
              </a:rPr>
            </a:br>
            <a:br>
              <a:rPr lang="en-GB" dirty="0">
                <a:solidFill>
                  <a:srgbClr val="0070C0"/>
                </a:solidFill>
              </a:rPr>
            </a:br>
            <a:endParaRPr lang="en-GB" dirty="0">
              <a:solidFill>
                <a:srgbClr val="0070C0"/>
              </a:solidFill>
            </a:endParaRPr>
          </a:p>
        </p:txBody>
      </p:sp>
      <p:sp>
        <p:nvSpPr>
          <p:cNvPr id="3" name="Content Placeholder 2">
            <a:extLst>
              <a:ext uri="{FF2B5EF4-FFF2-40B4-BE49-F238E27FC236}">
                <a16:creationId xmlns:a16="http://schemas.microsoft.com/office/drawing/2014/main" id="{84FD0F2C-3D5F-46BD-82E1-5F2DDBC2BC05}"/>
              </a:ext>
            </a:extLst>
          </p:cNvPr>
          <p:cNvSpPr>
            <a:spLocks noGrp="1"/>
          </p:cNvSpPr>
          <p:nvPr>
            <p:ph idx="1"/>
          </p:nvPr>
        </p:nvSpPr>
        <p:spPr/>
        <p:txBody>
          <a:bodyPr/>
          <a:lstStyle/>
          <a:p>
            <a:pPr marL="0" indent="0">
              <a:buNone/>
            </a:pPr>
            <a:r>
              <a:rPr lang="en-GB" dirty="0">
                <a:solidFill>
                  <a:srgbClr val="0070C0"/>
                </a:solidFill>
              </a:rPr>
              <a:t>Today, we would like you to come up with some ideas about a story in the style of David Walliams.</a:t>
            </a:r>
          </a:p>
          <a:p>
            <a:pPr marL="0" indent="0">
              <a:buNone/>
            </a:pPr>
            <a:r>
              <a:rPr lang="en-GB" dirty="0">
                <a:solidFill>
                  <a:srgbClr val="0070C0"/>
                </a:solidFill>
              </a:rPr>
              <a:t>Can you remember some of the similarities we found between Mr Stink and Billionaire Boy? </a:t>
            </a:r>
          </a:p>
          <a:p>
            <a:pPr marL="0" indent="0">
              <a:buNone/>
            </a:pPr>
            <a:r>
              <a:rPr lang="en-GB" dirty="0">
                <a:solidFill>
                  <a:srgbClr val="0070C0"/>
                </a:solidFill>
              </a:rPr>
              <a:t>Let’s recap. It is worth reading your work from last week to help. There is also information to help you on the next slide. </a:t>
            </a:r>
          </a:p>
        </p:txBody>
      </p:sp>
    </p:spTree>
    <p:extLst>
      <p:ext uri="{BB962C8B-B14F-4D97-AF65-F5344CB8AC3E}">
        <p14:creationId xmlns:p14="http://schemas.microsoft.com/office/powerpoint/2010/main" val="230292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00FC8-4EA5-47EE-B9FB-9B2478BCD820}"/>
              </a:ext>
            </a:extLst>
          </p:cNvPr>
          <p:cNvSpPr>
            <a:spLocks noGrp="1"/>
          </p:cNvSpPr>
          <p:nvPr>
            <p:ph type="title"/>
          </p:nvPr>
        </p:nvSpPr>
        <p:spPr/>
        <p:txBody>
          <a:bodyPr>
            <a:normAutofit fontScale="90000"/>
          </a:bodyPr>
          <a:lstStyle/>
          <a:p>
            <a:br>
              <a:rPr lang="en-GB" dirty="0">
                <a:solidFill>
                  <a:srgbClr val="0070C0"/>
                </a:solidFill>
              </a:rPr>
            </a:br>
            <a:r>
              <a:rPr lang="en-GB" dirty="0">
                <a:solidFill>
                  <a:srgbClr val="0070C0"/>
                </a:solidFill>
              </a:rPr>
              <a:t>L.O. To plan a story inspired by Billionaire Boy </a:t>
            </a:r>
            <a:br>
              <a:rPr lang="en-GB" dirty="0">
                <a:solidFill>
                  <a:srgbClr val="0070C0"/>
                </a:solidFill>
              </a:rPr>
            </a:br>
            <a:endParaRPr lang="en-GB" dirty="0">
              <a:solidFill>
                <a:srgbClr val="0070C0"/>
              </a:solidFill>
            </a:endParaRPr>
          </a:p>
        </p:txBody>
      </p:sp>
      <p:sp>
        <p:nvSpPr>
          <p:cNvPr id="3" name="Content Placeholder 2">
            <a:extLst>
              <a:ext uri="{FF2B5EF4-FFF2-40B4-BE49-F238E27FC236}">
                <a16:creationId xmlns:a16="http://schemas.microsoft.com/office/drawing/2014/main" id="{C2DF111C-D7EC-4716-A153-D92A168B3859}"/>
              </a:ext>
            </a:extLst>
          </p:cNvPr>
          <p:cNvSpPr>
            <a:spLocks noGrp="1"/>
          </p:cNvSpPr>
          <p:nvPr>
            <p:ph idx="1"/>
          </p:nvPr>
        </p:nvSpPr>
        <p:spPr/>
        <p:txBody>
          <a:bodyPr>
            <a:normAutofit fontScale="92500" lnSpcReduction="20000"/>
          </a:bodyPr>
          <a:lstStyle/>
          <a:p>
            <a:pPr marL="0" indent="0">
              <a:buNone/>
            </a:pPr>
            <a:r>
              <a:rPr lang="en-GB" b="1" dirty="0">
                <a:solidFill>
                  <a:srgbClr val="0070C0"/>
                </a:solidFill>
              </a:rPr>
              <a:t>David Walliams book features</a:t>
            </a:r>
          </a:p>
          <a:p>
            <a:r>
              <a:rPr lang="en-GB" dirty="0">
                <a:solidFill>
                  <a:srgbClr val="0070C0"/>
                </a:solidFill>
              </a:rPr>
              <a:t>Lists/ timetables/ menus</a:t>
            </a:r>
          </a:p>
          <a:p>
            <a:r>
              <a:rPr lang="en-GB" dirty="0">
                <a:solidFill>
                  <a:srgbClr val="0070C0"/>
                </a:solidFill>
              </a:rPr>
              <a:t>Children’s humour</a:t>
            </a:r>
          </a:p>
          <a:p>
            <a:r>
              <a:rPr lang="en-GB" dirty="0">
                <a:solidFill>
                  <a:srgbClr val="0070C0"/>
                </a:solidFill>
              </a:rPr>
              <a:t>Main character is a child</a:t>
            </a:r>
          </a:p>
          <a:p>
            <a:r>
              <a:rPr lang="en-GB" dirty="0">
                <a:solidFill>
                  <a:srgbClr val="0070C0"/>
                </a:solidFill>
              </a:rPr>
              <a:t>Written from the child’s point of view </a:t>
            </a:r>
          </a:p>
          <a:p>
            <a:r>
              <a:rPr lang="en-GB" dirty="0">
                <a:solidFill>
                  <a:srgbClr val="0070C0"/>
                </a:solidFill>
              </a:rPr>
              <a:t>Raj</a:t>
            </a:r>
          </a:p>
          <a:p>
            <a:r>
              <a:rPr lang="en-GB" dirty="0">
                <a:solidFill>
                  <a:srgbClr val="0070C0"/>
                </a:solidFill>
              </a:rPr>
              <a:t>Topics of friendship and family</a:t>
            </a:r>
          </a:p>
          <a:p>
            <a:r>
              <a:rPr lang="en-GB" dirty="0">
                <a:solidFill>
                  <a:srgbClr val="0070C0"/>
                </a:solidFill>
              </a:rPr>
              <a:t>Talking to the audience</a:t>
            </a:r>
          </a:p>
          <a:p>
            <a:r>
              <a:rPr lang="en-GB" dirty="0">
                <a:solidFill>
                  <a:srgbClr val="0070C0"/>
                </a:solidFill>
              </a:rPr>
              <a:t>Informal style </a:t>
            </a:r>
          </a:p>
        </p:txBody>
      </p:sp>
    </p:spTree>
    <p:extLst>
      <p:ext uri="{BB962C8B-B14F-4D97-AF65-F5344CB8AC3E}">
        <p14:creationId xmlns:p14="http://schemas.microsoft.com/office/powerpoint/2010/main" val="1132671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br>
              <a:rPr lang="en-GB" dirty="0">
                <a:solidFill>
                  <a:srgbClr val="0070C0"/>
                </a:solidFill>
              </a:rPr>
            </a:br>
            <a:r>
              <a:rPr lang="en-GB" dirty="0">
                <a:solidFill>
                  <a:srgbClr val="0070C0"/>
                </a:solidFill>
              </a:rPr>
              <a:t>L.O. To plan a story inspired by Billionaire Boy </a:t>
            </a:r>
            <a:br>
              <a:rPr lang="en-GB" dirty="0">
                <a:solidFill>
                  <a:srgbClr val="0070C0"/>
                </a:solidFill>
              </a:rPr>
            </a:br>
            <a:endParaRPr lang="en-GB" dirty="0">
              <a:solidFill>
                <a:srgbClr val="0070C0"/>
              </a:solidFill>
            </a:endParaRPr>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p:txBody>
          <a:bodyPr>
            <a:normAutofit/>
          </a:bodyPr>
          <a:lstStyle/>
          <a:p>
            <a:r>
              <a:rPr lang="en-GB" dirty="0">
                <a:solidFill>
                  <a:srgbClr val="0070C0"/>
                </a:solidFill>
              </a:rPr>
              <a:t>So that our story sounds like one David Walliams might have written, we need to include quite a few of these features in our writing. </a:t>
            </a: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665094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4D3F-79EC-4F23-A8DA-782F26C2E93C}"/>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482259DD-9ADB-4BAC-A555-765F4A270D2A}"/>
              </a:ext>
            </a:extLst>
          </p:cNvPr>
          <p:cNvSpPr>
            <a:spLocks noGrp="1"/>
          </p:cNvSpPr>
          <p:nvPr>
            <p:ph idx="1"/>
          </p:nvPr>
        </p:nvSpPr>
        <p:spPr/>
        <p:txBody>
          <a:bodyPr>
            <a:normAutofit lnSpcReduction="10000"/>
          </a:bodyPr>
          <a:lstStyle/>
          <a:p>
            <a:r>
              <a:rPr lang="en-GB" dirty="0">
                <a:solidFill>
                  <a:srgbClr val="0070C0"/>
                </a:solidFill>
              </a:rPr>
              <a:t>We would like you to write your own story about a child who has a parent who becomes very rich and what the child’s life is like. </a:t>
            </a:r>
          </a:p>
          <a:p>
            <a:r>
              <a:rPr lang="en-GB" dirty="0">
                <a:solidFill>
                  <a:srgbClr val="0070C0"/>
                </a:solidFill>
              </a:rPr>
              <a:t>Start thinking about your story by answering some </a:t>
            </a:r>
            <a:r>
              <a:rPr lang="en-GB" b="1" dirty="0">
                <a:solidFill>
                  <a:srgbClr val="0070C0"/>
                </a:solidFill>
              </a:rPr>
              <a:t>questions.</a:t>
            </a:r>
            <a:r>
              <a:rPr lang="en-GB" dirty="0">
                <a:solidFill>
                  <a:srgbClr val="0070C0"/>
                </a:solidFill>
              </a:rPr>
              <a:t> They are on the next two slides and on Word documents for you to fill in. </a:t>
            </a:r>
          </a:p>
          <a:p>
            <a:r>
              <a:rPr lang="en-GB" dirty="0">
                <a:solidFill>
                  <a:srgbClr val="0070C0"/>
                </a:solidFill>
              </a:rPr>
              <a:t>The following two slides have some </a:t>
            </a:r>
            <a:r>
              <a:rPr lang="en-GB" b="1" dirty="0">
                <a:solidFill>
                  <a:srgbClr val="0070C0"/>
                </a:solidFill>
              </a:rPr>
              <a:t>example ideas</a:t>
            </a:r>
            <a:r>
              <a:rPr lang="en-GB" dirty="0">
                <a:solidFill>
                  <a:srgbClr val="0070C0"/>
                </a:solidFill>
              </a:rPr>
              <a:t> for stories. </a:t>
            </a:r>
          </a:p>
          <a:p>
            <a:endParaRPr lang="en-GB" dirty="0">
              <a:solidFill>
                <a:srgbClr val="0070C0"/>
              </a:solidFill>
            </a:endParaRPr>
          </a:p>
        </p:txBody>
      </p:sp>
    </p:spTree>
    <p:extLst>
      <p:ext uri="{BB962C8B-B14F-4D97-AF65-F5344CB8AC3E}">
        <p14:creationId xmlns:p14="http://schemas.microsoft.com/office/powerpoint/2010/main" val="2983387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26BEF-192B-4A76-AE7C-DC92E6CA3CB8}"/>
              </a:ext>
            </a:extLst>
          </p:cNvPr>
          <p:cNvSpPr>
            <a:spLocks noGrp="1"/>
          </p:cNvSpPr>
          <p:nvPr>
            <p:ph type="title"/>
          </p:nvPr>
        </p:nvSpPr>
        <p:spPr/>
        <p:txBody>
          <a:bodyPr>
            <a:normAutofit fontScale="90000"/>
          </a:bodyPr>
          <a:lstStyle/>
          <a:p>
            <a:r>
              <a:rPr lang="en-GB" dirty="0">
                <a:solidFill>
                  <a:srgbClr val="0070C0"/>
                </a:solidFill>
              </a:rPr>
              <a:t>L.O. To plan a story inspired by Billionaire Boy </a:t>
            </a:r>
            <a:br>
              <a:rPr lang="en-GB" dirty="0"/>
            </a:br>
            <a:endParaRPr lang="en-GB" dirty="0"/>
          </a:p>
        </p:txBody>
      </p:sp>
      <p:sp>
        <p:nvSpPr>
          <p:cNvPr id="3" name="Content Placeholder 2">
            <a:extLst>
              <a:ext uri="{FF2B5EF4-FFF2-40B4-BE49-F238E27FC236}">
                <a16:creationId xmlns:a16="http://schemas.microsoft.com/office/drawing/2014/main" id="{3DDA9C3F-A5EE-414A-9FE2-F8F1DF508DDE}"/>
              </a:ext>
            </a:extLst>
          </p:cNvPr>
          <p:cNvSpPr>
            <a:spLocks noGrp="1"/>
          </p:cNvSpPr>
          <p:nvPr>
            <p:ph idx="1"/>
          </p:nvPr>
        </p:nvSpPr>
        <p:spPr/>
        <p:txBody>
          <a:bodyPr>
            <a:normAutofit lnSpcReduction="10000"/>
          </a:bodyPr>
          <a:lstStyle/>
          <a:p>
            <a:pPr marL="0" indent="0">
              <a:buNone/>
            </a:pPr>
            <a:r>
              <a:rPr lang="en-GB" b="1" dirty="0">
                <a:solidFill>
                  <a:srgbClr val="0070C0"/>
                </a:solidFill>
              </a:rPr>
              <a:t>Key Questions</a:t>
            </a:r>
          </a:p>
          <a:p>
            <a:r>
              <a:rPr lang="en-GB" dirty="0">
                <a:solidFill>
                  <a:srgbClr val="0070C0"/>
                </a:solidFill>
              </a:rPr>
              <a:t>Who is your main character?</a:t>
            </a:r>
          </a:p>
          <a:p>
            <a:r>
              <a:rPr lang="en-GB" dirty="0">
                <a:solidFill>
                  <a:srgbClr val="0070C0"/>
                </a:solidFill>
              </a:rPr>
              <a:t>How did your character become rich? </a:t>
            </a:r>
          </a:p>
          <a:p>
            <a:r>
              <a:rPr lang="en-GB" dirty="0">
                <a:solidFill>
                  <a:srgbClr val="0070C0"/>
                </a:solidFill>
              </a:rPr>
              <a:t>Which other characters will you include? </a:t>
            </a:r>
          </a:p>
          <a:p>
            <a:r>
              <a:rPr lang="en-GB" dirty="0">
                <a:solidFill>
                  <a:srgbClr val="0070C0"/>
                </a:solidFill>
              </a:rPr>
              <a:t>What things did they buy with all the money? </a:t>
            </a:r>
          </a:p>
          <a:p>
            <a:r>
              <a:rPr lang="en-GB" dirty="0">
                <a:solidFill>
                  <a:srgbClr val="0070C0"/>
                </a:solidFill>
              </a:rPr>
              <a:t>What is the problem? </a:t>
            </a:r>
          </a:p>
          <a:p>
            <a:r>
              <a:rPr lang="en-GB" dirty="0">
                <a:solidFill>
                  <a:srgbClr val="0070C0"/>
                </a:solidFill>
              </a:rPr>
              <a:t>Can you think of something funny a character might say or do? </a:t>
            </a:r>
          </a:p>
          <a:p>
            <a:pPr marL="0" indent="0">
              <a:buNone/>
            </a:pPr>
            <a:endParaRPr lang="en-GB" dirty="0">
              <a:solidFill>
                <a:srgbClr val="0070C0"/>
              </a:solidFill>
            </a:endParaRPr>
          </a:p>
        </p:txBody>
      </p:sp>
    </p:spTree>
    <p:extLst>
      <p:ext uri="{BB962C8B-B14F-4D97-AF65-F5344CB8AC3E}">
        <p14:creationId xmlns:p14="http://schemas.microsoft.com/office/powerpoint/2010/main" val="361892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A9DA3-195E-46BE-8C46-4C4ACEDA420C}"/>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0379ABED-7EB6-4CF4-B1DD-A2B65B0C5AD2}"/>
              </a:ext>
            </a:extLst>
          </p:cNvPr>
          <p:cNvSpPr>
            <a:spLocks noGrp="1"/>
          </p:cNvSpPr>
          <p:nvPr>
            <p:ph idx="1"/>
          </p:nvPr>
        </p:nvSpPr>
        <p:spPr/>
        <p:txBody>
          <a:bodyPr/>
          <a:lstStyle/>
          <a:p>
            <a:pPr marL="0" indent="0">
              <a:buNone/>
            </a:pPr>
            <a:r>
              <a:rPr lang="en-GB" b="1" dirty="0">
                <a:solidFill>
                  <a:srgbClr val="0070C0"/>
                </a:solidFill>
              </a:rPr>
              <a:t>Challenging questions</a:t>
            </a:r>
          </a:p>
          <a:p>
            <a:pPr marL="0" indent="0">
              <a:buNone/>
            </a:pPr>
            <a:r>
              <a:rPr lang="en-GB" dirty="0">
                <a:solidFill>
                  <a:srgbClr val="0070C0"/>
                </a:solidFill>
              </a:rPr>
              <a:t>If you want to challenge yourself, also have a think about these questions: </a:t>
            </a:r>
          </a:p>
          <a:p>
            <a:pPr marL="0" indent="0">
              <a:buNone/>
            </a:pPr>
            <a:r>
              <a:rPr lang="en-GB" dirty="0">
                <a:solidFill>
                  <a:srgbClr val="0070C0"/>
                </a:solidFill>
              </a:rPr>
              <a:t>How will you make your main character likeable to the reader? (Think about someone you like and why.)</a:t>
            </a:r>
          </a:p>
          <a:p>
            <a:pPr marL="0" indent="0">
              <a:buNone/>
            </a:pPr>
            <a:r>
              <a:rPr lang="en-GB" dirty="0">
                <a:solidFill>
                  <a:srgbClr val="0070C0"/>
                </a:solidFill>
              </a:rPr>
              <a:t>Think of a relationship that needs improving and how it becomes better. </a:t>
            </a:r>
          </a:p>
        </p:txBody>
      </p:sp>
    </p:spTree>
    <p:extLst>
      <p:ext uri="{BB962C8B-B14F-4D97-AF65-F5344CB8AC3E}">
        <p14:creationId xmlns:p14="http://schemas.microsoft.com/office/powerpoint/2010/main" val="3605726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F0CE0-7EA5-4437-8362-3AF5EF6DE0C4}"/>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FEAAC0E1-AEC4-4A84-B87A-67AD8BDB9DEC}"/>
              </a:ext>
            </a:extLst>
          </p:cNvPr>
          <p:cNvSpPr>
            <a:spLocks noGrp="1"/>
          </p:cNvSpPr>
          <p:nvPr>
            <p:ph idx="1"/>
          </p:nvPr>
        </p:nvSpPr>
        <p:spPr/>
        <p:txBody>
          <a:bodyPr>
            <a:normAutofit fontScale="77500" lnSpcReduction="20000"/>
          </a:bodyPr>
          <a:lstStyle/>
          <a:p>
            <a:pPr marL="0" indent="0">
              <a:buNone/>
            </a:pPr>
            <a:r>
              <a:rPr lang="en-GB" b="1" dirty="0">
                <a:solidFill>
                  <a:srgbClr val="0070C0"/>
                </a:solidFill>
              </a:rPr>
              <a:t>Idea 1</a:t>
            </a:r>
            <a:r>
              <a:rPr lang="en-GB" dirty="0">
                <a:solidFill>
                  <a:srgbClr val="0070C0"/>
                </a:solidFill>
              </a:rPr>
              <a:t>: Billionaire Bob</a:t>
            </a:r>
          </a:p>
          <a:p>
            <a:pPr marL="0" indent="0">
              <a:buNone/>
            </a:pPr>
            <a:r>
              <a:rPr lang="en-GB" dirty="0">
                <a:solidFill>
                  <a:srgbClr val="0070C0"/>
                </a:solidFill>
              </a:rPr>
              <a:t>Bob was just an ordinary boy who loved bouncing on the trampoline in his garden. However, during his summer holiday, he became annoyed that it rained so much that he often couldn’t go on his trampoline. He said to his dad that he wished there was somewhere, like an indoor soft play centre, that was filled with trampolines where you could go on rainy days and bounce all day long. Bob’s dad thought this was a great idea and decided to set up an indoor trampoline centre in his town. He put in a café, just like a soft play, so that people could stay for dinner and tea if they wanted to. It became so popular that he decided to open one in every town in England and became very rich from this business. </a:t>
            </a:r>
          </a:p>
          <a:p>
            <a:pPr marL="0" indent="0">
              <a:buNone/>
            </a:pPr>
            <a:endParaRPr lang="en-GB" dirty="0"/>
          </a:p>
        </p:txBody>
      </p:sp>
    </p:spTree>
    <p:extLst>
      <p:ext uri="{BB962C8B-B14F-4D97-AF65-F5344CB8AC3E}">
        <p14:creationId xmlns:p14="http://schemas.microsoft.com/office/powerpoint/2010/main" val="1803190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6E6E8-3B61-41CC-B90B-D0277D98C213}"/>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E9D3B2B3-C3AD-41D6-AE06-4175E74D7928}"/>
              </a:ext>
            </a:extLst>
          </p:cNvPr>
          <p:cNvSpPr>
            <a:spLocks noGrp="1"/>
          </p:cNvSpPr>
          <p:nvPr>
            <p:ph idx="1"/>
          </p:nvPr>
        </p:nvSpPr>
        <p:spPr/>
        <p:txBody>
          <a:bodyPr>
            <a:normAutofit fontScale="85000" lnSpcReduction="20000"/>
          </a:bodyPr>
          <a:lstStyle/>
          <a:p>
            <a:pPr marL="0" indent="0">
              <a:buNone/>
            </a:pPr>
            <a:r>
              <a:rPr lang="en-GB" b="1" dirty="0">
                <a:solidFill>
                  <a:srgbClr val="0070C0"/>
                </a:solidFill>
              </a:rPr>
              <a:t>Idea 2</a:t>
            </a:r>
            <a:r>
              <a:rPr lang="en-GB" dirty="0">
                <a:solidFill>
                  <a:srgbClr val="0070C0"/>
                </a:solidFill>
              </a:rPr>
              <a:t>: Millionaire Millie</a:t>
            </a:r>
          </a:p>
          <a:p>
            <a:pPr marL="0" indent="0">
              <a:buNone/>
            </a:pPr>
            <a:r>
              <a:rPr lang="en-GB" dirty="0">
                <a:solidFill>
                  <a:srgbClr val="0070C0"/>
                </a:solidFill>
              </a:rPr>
              <a:t>Millie lived alone with her mum in a two bedroom house. Millie’s dad had disappeared a long time ago and was apparently living in Australia. Millie was an extremely clever girl who loved science. Millie’s mum was always saying that she wanted to lose weight but loved eating chocolate – which was why her mum was a bit overweight. She used to say. ‘I wish someone could make a chocolate bar which would make you lose weight’. Millie thought this was a fantastic idea and set about experimenting. A few months later, her diet chocolate bar was in the shops and selling by the million every day. Millie was rich and her mum was slim!</a:t>
            </a:r>
          </a:p>
          <a:p>
            <a:endParaRPr lang="en-GB" dirty="0"/>
          </a:p>
        </p:txBody>
      </p:sp>
    </p:spTree>
    <p:extLst>
      <p:ext uri="{BB962C8B-B14F-4D97-AF65-F5344CB8AC3E}">
        <p14:creationId xmlns:p14="http://schemas.microsoft.com/office/powerpoint/2010/main" val="2472212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53E84-8BFF-4888-87A0-C42EE5BC81CC}"/>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02A8773B-42B7-406D-93BB-F253D975F6A4}"/>
              </a:ext>
            </a:extLst>
          </p:cNvPr>
          <p:cNvSpPr>
            <a:spLocks noGrp="1"/>
          </p:cNvSpPr>
          <p:nvPr>
            <p:ph idx="1"/>
          </p:nvPr>
        </p:nvSpPr>
        <p:spPr/>
        <p:txBody>
          <a:bodyPr/>
          <a:lstStyle/>
          <a:p>
            <a:pPr marL="0" indent="0">
              <a:buNone/>
            </a:pPr>
            <a:r>
              <a:rPr lang="en-GB" b="1" dirty="0">
                <a:solidFill>
                  <a:srgbClr val="0070C0"/>
                </a:solidFill>
              </a:rPr>
              <a:t>Today’s Task</a:t>
            </a:r>
            <a:r>
              <a:rPr lang="en-GB" dirty="0">
                <a:solidFill>
                  <a:srgbClr val="0070C0"/>
                </a:solidFill>
              </a:rPr>
              <a:t>: Answer questions about your story. </a:t>
            </a:r>
          </a:p>
          <a:p>
            <a:pPr marL="0" indent="0">
              <a:buNone/>
            </a:pPr>
            <a:endParaRPr lang="en-GB" dirty="0">
              <a:solidFill>
                <a:srgbClr val="0070C0"/>
              </a:solidFill>
            </a:endParaRPr>
          </a:p>
          <a:p>
            <a:pPr marL="0" indent="0">
              <a:buNone/>
            </a:pPr>
            <a:r>
              <a:rPr lang="en-GB" dirty="0">
                <a:solidFill>
                  <a:srgbClr val="0070C0"/>
                </a:solidFill>
              </a:rPr>
              <a:t>There are two Word documents containing questions. If you would like more of a challenge, choose to the Challenge Questions sheet. </a:t>
            </a:r>
          </a:p>
          <a:p>
            <a:pPr marL="0" indent="0">
              <a:buNone/>
            </a:pPr>
            <a:endParaRPr lang="en-GB" dirty="0">
              <a:solidFill>
                <a:srgbClr val="0070C0"/>
              </a:solidFill>
            </a:endParaRPr>
          </a:p>
          <a:p>
            <a:pPr marL="0" indent="0">
              <a:buNone/>
            </a:pPr>
            <a:r>
              <a:rPr lang="en-GB" dirty="0">
                <a:solidFill>
                  <a:srgbClr val="0070C0"/>
                </a:solidFill>
              </a:rPr>
              <a:t>You can add more detail too if you like. </a:t>
            </a:r>
          </a:p>
        </p:txBody>
      </p:sp>
    </p:spTree>
    <p:extLst>
      <p:ext uri="{BB962C8B-B14F-4D97-AF65-F5344CB8AC3E}">
        <p14:creationId xmlns:p14="http://schemas.microsoft.com/office/powerpoint/2010/main" val="378804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a:t>
            </a:r>
          </a:p>
        </p:txBody>
      </p:sp>
      <p:sp>
        <p:nvSpPr>
          <p:cNvPr id="3" name="Content Placeholder 2"/>
          <p:cNvSpPr>
            <a:spLocks noGrp="1"/>
          </p:cNvSpPr>
          <p:nvPr>
            <p:ph idx="1"/>
          </p:nvPr>
        </p:nvSpPr>
        <p:spPr>
          <a:xfrm>
            <a:off x="539552" y="1628800"/>
            <a:ext cx="8229600" cy="4525963"/>
          </a:xfrm>
        </p:spPr>
        <p:txBody>
          <a:bodyPr>
            <a:normAutofit fontScale="85000" lnSpcReduction="20000"/>
          </a:bodyPr>
          <a:lstStyle/>
          <a:p>
            <a:pPr marL="0" indent="0" algn="ctr">
              <a:buNone/>
            </a:pPr>
            <a:r>
              <a:rPr lang="en-GB" sz="4800" dirty="0">
                <a:solidFill>
                  <a:srgbClr val="0070C0"/>
                </a:solidFill>
              </a:rPr>
              <a:t>Week Commencing Monday 22nd June</a:t>
            </a:r>
          </a:p>
          <a:p>
            <a:r>
              <a:rPr lang="en-GB" sz="3400" dirty="0">
                <a:solidFill>
                  <a:srgbClr val="0070C0"/>
                </a:solidFill>
              </a:rPr>
              <a:t>This PowerPoint has been written so that children can either work through it independently or with the support of an adult. </a:t>
            </a:r>
          </a:p>
          <a:p>
            <a:pPr marL="0" indent="0">
              <a:buNone/>
            </a:pPr>
            <a:endParaRPr lang="en-GB" sz="3400" dirty="0">
              <a:solidFill>
                <a:srgbClr val="0070C0"/>
              </a:solidFill>
            </a:endParaRPr>
          </a:p>
          <a:p>
            <a:r>
              <a:rPr lang="en-GB" dirty="0">
                <a:solidFill>
                  <a:srgbClr val="0070C0"/>
                </a:solidFill>
              </a:rPr>
              <a:t>The specific days to complete the activities are suggestions. Please do what you can, when you can. We appreciate that the amount of time that children wish to spend on these tasks may vary from child to child</a:t>
            </a:r>
            <a:r>
              <a:rPr lang="en-GB" sz="2800" dirty="0">
                <a:solidFill>
                  <a:srgbClr val="0070C0"/>
                </a:solidFill>
              </a:rPr>
              <a:t>. </a:t>
            </a:r>
          </a:p>
        </p:txBody>
      </p:sp>
    </p:spTree>
    <p:extLst>
      <p:ext uri="{BB962C8B-B14F-4D97-AF65-F5344CB8AC3E}">
        <p14:creationId xmlns:p14="http://schemas.microsoft.com/office/powerpoint/2010/main" val="546743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2 of 2: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L.O. To map out a story inspired by Billionaire Boy </a:t>
            </a:r>
          </a:p>
        </p:txBody>
      </p:sp>
    </p:spTree>
    <p:extLst>
      <p:ext uri="{BB962C8B-B14F-4D97-AF65-F5344CB8AC3E}">
        <p14:creationId xmlns:p14="http://schemas.microsoft.com/office/powerpoint/2010/main" val="4191104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4044-9E91-463A-B3EC-6F37A42B7DB2}"/>
              </a:ext>
            </a:extLst>
          </p:cNvPr>
          <p:cNvSpPr>
            <a:spLocks noGrp="1"/>
          </p:cNvSpPr>
          <p:nvPr>
            <p:ph type="title"/>
          </p:nvPr>
        </p:nvSpPr>
        <p:spPr/>
        <p:txBody>
          <a:bodyPr>
            <a:normAutofit fontScale="90000"/>
          </a:bodyPr>
          <a:lstStyle/>
          <a:p>
            <a:r>
              <a:rPr lang="en-GB" dirty="0">
                <a:solidFill>
                  <a:srgbClr val="0070C0"/>
                </a:solidFill>
              </a:rPr>
              <a:t>L.O. To map out a story inspired by David Walliams </a:t>
            </a:r>
          </a:p>
        </p:txBody>
      </p:sp>
      <p:sp>
        <p:nvSpPr>
          <p:cNvPr id="3" name="Content Placeholder 2">
            <a:extLst>
              <a:ext uri="{FF2B5EF4-FFF2-40B4-BE49-F238E27FC236}">
                <a16:creationId xmlns:a16="http://schemas.microsoft.com/office/drawing/2014/main" id="{C7A54E31-0618-4C99-A11E-5E8B04991B11}"/>
              </a:ext>
            </a:extLst>
          </p:cNvPr>
          <p:cNvSpPr>
            <a:spLocks noGrp="1"/>
          </p:cNvSpPr>
          <p:nvPr>
            <p:ph idx="1"/>
          </p:nvPr>
        </p:nvSpPr>
        <p:spPr/>
        <p:txBody>
          <a:bodyPr>
            <a:normAutofit fontScale="92500"/>
          </a:bodyPr>
          <a:lstStyle/>
          <a:p>
            <a:pPr marL="0" indent="0">
              <a:buNone/>
            </a:pPr>
            <a:r>
              <a:rPr lang="en-GB" dirty="0">
                <a:solidFill>
                  <a:srgbClr val="0070C0"/>
                </a:solidFill>
              </a:rPr>
              <a:t>Yesterday, you thought about some key ingredients for your story through answering questions. </a:t>
            </a:r>
          </a:p>
          <a:p>
            <a:pPr marL="0" indent="0">
              <a:buNone/>
            </a:pPr>
            <a:endParaRPr lang="en-GB" dirty="0">
              <a:solidFill>
                <a:srgbClr val="0070C0"/>
              </a:solidFill>
            </a:endParaRPr>
          </a:p>
          <a:p>
            <a:pPr marL="0" indent="0">
              <a:buNone/>
            </a:pPr>
            <a:r>
              <a:rPr lang="en-GB" dirty="0">
                <a:solidFill>
                  <a:srgbClr val="0070C0"/>
                </a:solidFill>
              </a:rPr>
              <a:t>Today, we are going to map out the story so that you feel confident about the shape of the story and what to write in which part of the story. On the next slide is a suggestion of what you might write in each part. (You do not have to use this but it might be useful.) </a:t>
            </a:r>
          </a:p>
        </p:txBody>
      </p:sp>
    </p:spTree>
    <p:extLst>
      <p:ext uri="{BB962C8B-B14F-4D97-AF65-F5344CB8AC3E}">
        <p14:creationId xmlns:p14="http://schemas.microsoft.com/office/powerpoint/2010/main" val="3976238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A0A50-A062-4BFC-ABD6-4CCCCC1C72E0}"/>
              </a:ext>
            </a:extLst>
          </p:cNvPr>
          <p:cNvSpPr>
            <a:spLocks noGrp="1"/>
          </p:cNvSpPr>
          <p:nvPr>
            <p:ph type="title"/>
          </p:nvPr>
        </p:nvSpPr>
        <p:spPr/>
        <p:txBody>
          <a:bodyPr>
            <a:normAutofit fontScale="90000"/>
          </a:bodyPr>
          <a:lstStyle/>
          <a:p>
            <a:r>
              <a:rPr lang="en-GB" dirty="0">
                <a:solidFill>
                  <a:srgbClr val="0070C0"/>
                </a:solidFill>
              </a:rPr>
              <a:t>L.O. To map out a story inspired by David Walliams </a:t>
            </a:r>
          </a:p>
        </p:txBody>
      </p:sp>
      <p:sp>
        <p:nvSpPr>
          <p:cNvPr id="3" name="Content Placeholder 2">
            <a:extLst>
              <a:ext uri="{FF2B5EF4-FFF2-40B4-BE49-F238E27FC236}">
                <a16:creationId xmlns:a16="http://schemas.microsoft.com/office/drawing/2014/main" id="{9B7B5BC3-AFA8-4563-B8CD-83C4E91DE1B2}"/>
              </a:ext>
            </a:extLst>
          </p:cNvPr>
          <p:cNvSpPr>
            <a:spLocks noGrp="1"/>
          </p:cNvSpPr>
          <p:nvPr>
            <p:ph idx="1"/>
          </p:nvPr>
        </p:nvSpPr>
        <p:spPr/>
        <p:txBody>
          <a:bodyPr>
            <a:normAutofit fontScale="92500" lnSpcReduction="20000"/>
          </a:bodyPr>
          <a:lstStyle/>
          <a:p>
            <a:pPr marL="0" indent="0">
              <a:buNone/>
            </a:pPr>
            <a:r>
              <a:rPr lang="en-GB" b="1" dirty="0">
                <a:solidFill>
                  <a:srgbClr val="0070C0"/>
                </a:solidFill>
              </a:rPr>
              <a:t>Suggested structure for your story</a:t>
            </a:r>
          </a:p>
          <a:p>
            <a:pPr marL="0" indent="0">
              <a:buNone/>
            </a:pPr>
            <a:r>
              <a:rPr lang="en-GB" b="1" dirty="0">
                <a:solidFill>
                  <a:srgbClr val="0070C0"/>
                </a:solidFill>
              </a:rPr>
              <a:t>Part 1</a:t>
            </a:r>
            <a:r>
              <a:rPr lang="en-GB" dirty="0">
                <a:solidFill>
                  <a:srgbClr val="0070C0"/>
                </a:solidFill>
              </a:rPr>
              <a:t>: Introduce the main character. Explain how they had become rich but that they are unhappy. </a:t>
            </a:r>
          </a:p>
          <a:p>
            <a:pPr marL="0" indent="0">
              <a:buNone/>
            </a:pPr>
            <a:r>
              <a:rPr lang="en-GB" b="1" dirty="0">
                <a:solidFill>
                  <a:srgbClr val="0070C0"/>
                </a:solidFill>
              </a:rPr>
              <a:t>Part 2</a:t>
            </a:r>
            <a:r>
              <a:rPr lang="en-GB" dirty="0">
                <a:solidFill>
                  <a:srgbClr val="0070C0"/>
                </a:solidFill>
              </a:rPr>
              <a:t>: What their life was like before they were rich. </a:t>
            </a:r>
          </a:p>
          <a:p>
            <a:pPr marL="0" indent="0">
              <a:buNone/>
            </a:pPr>
            <a:r>
              <a:rPr lang="en-GB" b="1" dirty="0">
                <a:solidFill>
                  <a:srgbClr val="0070C0"/>
                </a:solidFill>
              </a:rPr>
              <a:t>Part 3</a:t>
            </a:r>
            <a:r>
              <a:rPr lang="en-GB" dirty="0">
                <a:solidFill>
                  <a:srgbClr val="0070C0"/>
                </a:solidFill>
              </a:rPr>
              <a:t>: Something that will stop them being unhappy e.g. a new friendship. </a:t>
            </a:r>
          </a:p>
          <a:p>
            <a:pPr marL="0" indent="0">
              <a:buNone/>
            </a:pPr>
            <a:r>
              <a:rPr lang="en-GB" b="1" dirty="0">
                <a:solidFill>
                  <a:srgbClr val="0070C0"/>
                </a:solidFill>
              </a:rPr>
              <a:t>Part 4</a:t>
            </a:r>
            <a:r>
              <a:rPr lang="en-GB" dirty="0">
                <a:solidFill>
                  <a:srgbClr val="0070C0"/>
                </a:solidFill>
              </a:rPr>
              <a:t>: A conversation with Raj.</a:t>
            </a:r>
          </a:p>
          <a:p>
            <a:pPr marL="0" indent="0">
              <a:buNone/>
            </a:pPr>
            <a:r>
              <a:rPr lang="en-GB" b="1" dirty="0">
                <a:solidFill>
                  <a:srgbClr val="0070C0"/>
                </a:solidFill>
              </a:rPr>
              <a:t>Part 5</a:t>
            </a:r>
            <a:r>
              <a:rPr lang="en-GB" dirty="0">
                <a:solidFill>
                  <a:srgbClr val="0070C0"/>
                </a:solidFill>
              </a:rPr>
              <a:t>: The beginning of your character’s road to happiness. </a:t>
            </a:r>
          </a:p>
        </p:txBody>
      </p:sp>
    </p:spTree>
    <p:extLst>
      <p:ext uri="{BB962C8B-B14F-4D97-AF65-F5344CB8AC3E}">
        <p14:creationId xmlns:p14="http://schemas.microsoft.com/office/powerpoint/2010/main" val="311693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99AC1-6CCB-4D1C-83BA-746CB8723479}"/>
              </a:ext>
            </a:extLst>
          </p:cNvPr>
          <p:cNvSpPr>
            <a:spLocks noGrp="1"/>
          </p:cNvSpPr>
          <p:nvPr>
            <p:ph type="title"/>
          </p:nvPr>
        </p:nvSpPr>
        <p:spPr/>
        <p:txBody>
          <a:bodyPr>
            <a:normAutofit fontScale="90000"/>
          </a:bodyPr>
          <a:lstStyle/>
          <a:p>
            <a:r>
              <a:rPr lang="en-GB" dirty="0">
                <a:solidFill>
                  <a:srgbClr val="0070C0"/>
                </a:solidFill>
              </a:rPr>
              <a:t>L.O. To map out a story inspired by David Walliams </a:t>
            </a:r>
          </a:p>
        </p:txBody>
      </p:sp>
      <p:sp>
        <p:nvSpPr>
          <p:cNvPr id="3" name="Content Placeholder 2">
            <a:extLst>
              <a:ext uri="{FF2B5EF4-FFF2-40B4-BE49-F238E27FC236}">
                <a16:creationId xmlns:a16="http://schemas.microsoft.com/office/drawing/2014/main" id="{D8D13A40-13D7-4EC2-82FA-4F8C6DF934EC}"/>
              </a:ext>
            </a:extLst>
          </p:cNvPr>
          <p:cNvSpPr>
            <a:spLocks noGrp="1"/>
          </p:cNvSpPr>
          <p:nvPr>
            <p:ph idx="1"/>
          </p:nvPr>
        </p:nvSpPr>
        <p:spPr/>
        <p:txBody>
          <a:bodyPr/>
          <a:lstStyle/>
          <a:p>
            <a:pPr marL="0" indent="0">
              <a:buNone/>
            </a:pPr>
            <a:r>
              <a:rPr lang="en-GB" b="1" dirty="0">
                <a:solidFill>
                  <a:srgbClr val="0070C0"/>
                </a:solidFill>
              </a:rPr>
              <a:t>Today’s Task</a:t>
            </a:r>
            <a:r>
              <a:rPr lang="en-GB" dirty="0">
                <a:solidFill>
                  <a:srgbClr val="0070C0"/>
                </a:solidFill>
              </a:rPr>
              <a:t>: To map out your story</a:t>
            </a:r>
          </a:p>
          <a:p>
            <a:r>
              <a:rPr lang="en-GB" dirty="0">
                <a:solidFill>
                  <a:srgbClr val="0070C0"/>
                </a:solidFill>
              </a:rPr>
              <a:t>You can do this using </a:t>
            </a:r>
            <a:r>
              <a:rPr lang="en-GB" b="1" dirty="0">
                <a:solidFill>
                  <a:srgbClr val="0070C0"/>
                </a:solidFill>
              </a:rPr>
              <a:t>a story mountain </a:t>
            </a:r>
            <a:r>
              <a:rPr lang="en-GB" dirty="0">
                <a:solidFill>
                  <a:srgbClr val="0070C0"/>
                </a:solidFill>
              </a:rPr>
              <a:t>or a </a:t>
            </a:r>
            <a:r>
              <a:rPr lang="en-GB" b="1" dirty="0">
                <a:solidFill>
                  <a:srgbClr val="0070C0"/>
                </a:solidFill>
              </a:rPr>
              <a:t>flow diagram </a:t>
            </a:r>
            <a:r>
              <a:rPr lang="en-GB" dirty="0">
                <a:solidFill>
                  <a:srgbClr val="0070C0"/>
                </a:solidFill>
              </a:rPr>
              <a:t>with arrows or </a:t>
            </a:r>
            <a:r>
              <a:rPr lang="en-GB" b="1" dirty="0">
                <a:solidFill>
                  <a:srgbClr val="0070C0"/>
                </a:solidFill>
              </a:rPr>
              <a:t>your own way</a:t>
            </a:r>
            <a:r>
              <a:rPr lang="en-GB" dirty="0">
                <a:solidFill>
                  <a:srgbClr val="0070C0"/>
                </a:solidFill>
              </a:rPr>
              <a:t>. </a:t>
            </a:r>
          </a:p>
          <a:p>
            <a:r>
              <a:rPr lang="en-GB" dirty="0">
                <a:solidFill>
                  <a:srgbClr val="0070C0"/>
                </a:solidFill>
              </a:rPr>
              <a:t>Write down things that you think will be useful – even little details. </a:t>
            </a:r>
          </a:p>
          <a:p>
            <a:r>
              <a:rPr lang="en-GB" b="1" dirty="0">
                <a:solidFill>
                  <a:srgbClr val="0070C0"/>
                </a:solidFill>
              </a:rPr>
              <a:t>Draw pictures </a:t>
            </a:r>
            <a:r>
              <a:rPr lang="en-GB" dirty="0">
                <a:solidFill>
                  <a:srgbClr val="0070C0"/>
                </a:solidFill>
              </a:rPr>
              <a:t>if you’d like to. </a:t>
            </a:r>
          </a:p>
          <a:p>
            <a:r>
              <a:rPr lang="en-GB" dirty="0">
                <a:solidFill>
                  <a:srgbClr val="0070C0"/>
                </a:solidFill>
              </a:rPr>
              <a:t>We want you to feel like </a:t>
            </a:r>
            <a:r>
              <a:rPr lang="en-GB" b="1" u="sng" dirty="0">
                <a:solidFill>
                  <a:srgbClr val="0070C0"/>
                </a:solidFill>
              </a:rPr>
              <a:t>you really know your story</a:t>
            </a:r>
            <a:r>
              <a:rPr lang="en-GB" dirty="0">
                <a:solidFill>
                  <a:srgbClr val="0070C0"/>
                </a:solidFill>
              </a:rPr>
              <a:t> in your head before you get writing.  </a:t>
            </a:r>
          </a:p>
        </p:txBody>
      </p:sp>
    </p:spTree>
    <p:extLst>
      <p:ext uri="{BB962C8B-B14F-4D97-AF65-F5344CB8AC3E}">
        <p14:creationId xmlns:p14="http://schemas.microsoft.com/office/powerpoint/2010/main" val="1235919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Friday 26</a:t>
            </a:r>
            <a:r>
              <a:rPr lang="en-GB" baseline="30000" dirty="0">
                <a:solidFill>
                  <a:srgbClr val="0070C0"/>
                </a:solidFill>
              </a:rPr>
              <a:t>th</a:t>
            </a:r>
            <a:r>
              <a:rPr lang="en-GB" dirty="0">
                <a:solidFill>
                  <a:srgbClr val="0070C0"/>
                </a:solidFill>
              </a:rPr>
              <a:t> June</a:t>
            </a:r>
          </a:p>
        </p:txBody>
      </p:sp>
      <p:sp>
        <p:nvSpPr>
          <p:cNvPr id="3" name="Content Placeholder 2"/>
          <p:cNvSpPr>
            <a:spLocks noGrp="1"/>
          </p:cNvSpPr>
          <p:nvPr>
            <p:ph idx="1"/>
          </p:nvPr>
        </p:nvSpPr>
        <p:spPr/>
        <p:txBody>
          <a:bodyPr>
            <a:normAutofit/>
          </a:bodyPr>
          <a:lstStyle/>
          <a:p>
            <a:pPr marL="0" indent="0" algn="ctr">
              <a:buNone/>
            </a:pPr>
            <a:r>
              <a:rPr lang="en-GB" b="1" dirty="0">
                <a:solidFill>
                  <a:srgbClr val="0070C0"/>
                </a:solidFill>
              </a:rPr>
              <a:t>Spellings</a:t>
            </a:r>
          </a:p>
          <a:p>
            <a:pPr marL="0" indent="0">
              <a:buNone/>
            </a:pPr>
            <a:r>
              <a:rPr lang="en-GB" b="1" dirty="0">
                <a:solidFill>
                  <a:srgbClr val="0070C0"/>
                </a:solidFill>
              </a:rPr>
              <a:t>Mrs Rollins’ 10 sentences are available to use. </a:t>
            </a:r>
          </a:p>
        </p:txBody>
      </p:sp>
    </p:spTree>
    <p:extLst>
      <p:ext uri="{BB962C8B-B14F-4D97-AF65-F5344CB8AC3E}">
        <p14:creationId xmlns:p14="http://schemas.microsoft.com/office/powerpoint/2010/main" val="4221801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solidFill>
                  <a:srgbClr val="0070C0"/>
                </a:solidFill>
              </a:rPr>
              <a:t>SPaG</a:t>
            </a:r>
            <a:r>
              <a:rPr lang="en-GB" dirty="0">
                <a:solidFill>
                  <a:srgbClr val="0070C0"/>
                </a:solidFill>
              </a:rPr>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solidFill>
                  <a:srgbClr val="0070C0"/>
                </a:solidFill>
              </a:rPr>
              <a:t>We will be using one of the Zoom sessions to discuss </a:t>
            </a:r>
            <a:r>
              <a:rPr lang="en-GB" dirty="0" err="1">
                <a:solidFill>
                  <a:srgbClr val="0070C0"/>
                </a:solidFill>
              </a:rPr>
              <a:t>SPaG</a:t>
            </a:r>
            <a:r>
              <a:rPr lang="en-GB" dirty="0">
                <a:solidFill>
                  <a:srgbClr val="0070C0"/>
                </a:solidFill>
              </a:rPr>
              <a:t>. There is no preparation needed, other than making sure you have a piece of paper, a pencil and a rubber. </a:t>
            </a:r>
          </a:p>
        </p:txBody>
      </p:sp>
    </p:spTree>
    <p:extLst>
      <p:ext uri="{BB962C8B-B14F-4D97-AF65-F5344CB8AC3E}">
        <p14:creationId xmlns:p14="http://schemas.microsoft.com/office/powerpoint/2010/main" val="3110119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70C0"/>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70C0"/>
                </a:solidFill>
              </a:rPr>
              <a:t>This week, there are four new activities set on spag.com for you to try. They have been set twice so that you can have a second attempt at them. </a:t>
            </a:r>
          </a:p>
        </p:txBody>
      </p:sp>
    </p:spTree>
    <p:extLst>
      <p:ext uri="{BB962C8B-B14F-4D97-AF65-F5344CB8AC3E}">
        <p14:creationId xmlns:p14="http://schemas.microsoft.com/office/powerpoint/2010/main" val="1205882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solidFill>
                  <a:srgbClr val="0070C0"/>
                </a:solidFill>
              </a:rPr>
            </a:br>
            <a:r>
              <a:rPr lang="en-GB" sz="6000" dirty="0">
                <a:solidFill>
                  <a:srgbClr val="0070C0"/>
                </a:solidFill>
              </a:rPr>
              <a:t>Reading Comprehension </a:t>
            </a:r>
            <a:br>
              <a:rPr lang="en-GB" sz="6000" dirty="0">
                <a:solidFill>
                  <a:srgbClr val="0070C0"/>
                </a:solidFill>
              </a:rPr>
            </a:br>
            <a:endParaRPr lang="en-GB" sz="6000" dirty="0">
              <a:solidFill>
                <a:srgbClr val="0070C0"/>
              </a:solidFill>
            </a:endParaRPr>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70C0"/>
                </a:solidFill>
              </a:rPr>
              <a:t>We have included a classic fiction reading comprehension called: </a:t>
            </a:r>
          </a:p>
          <a:p>
            <a:pPr marL="0" indent="0">
              <a:buNone/>
            </a:pPr>
            <a:endParaRPr lang="en-GB" dirty="0">
              <a:solidFill>
                <a:srgbClr val="0070C0"/>
              </a:solidFill>
            </a:endParaRPr>
          </a:p>
          <a:p>
            <a:pPr marL="0" indent="0">
              <a:buNone/>
            </a:pPr>
            <a:r>
              <a:rPr lang="en-GB" sz="4000" dirty="0">
                <a:solidFill>
                  <a:srgbClr val="0070C0"/>
                </a:solidFill>
              </a:rPr>
              <a:t>Steam train stories</a:t>
            </a:r>
          </a:p>
          <a:p>
            <a:pPr marL="0" indent="0">
              <a:buNone/>
            </a:pPr>
            <a:endParaRPr lang="en-GB" dirty="0">
              <a:solidFill>
                <a:srgbClr val="0070C0"/>
              </a:solidFill>
            </a:endParaRP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497685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Reading Billionaire Boy </a:t>
            </a:r>
          </a:p>
        </p:txBody>
      </p:sp>
      <p:sp>
        <p:nvSpPr>
          <p:cNvPr id="3" name="Content Placeholder 2"/>
          <p:cNvSpPr>
            <a:spLocks noGrp="1"/>
          </p:cNvSpPr>
          <p:nvPr>
            <p:ph idx="1"/>
          </p:nvPr>
        </p:nvSpPr>
        <p:spPr/>
        <p:txBody>
          <a:bodyPr>
            <a:normAutofit fontScale="85000" lnSpcReduction="10000"/>
          </a:bodyPr>
          <a:lstStyle/>
          <a:p>
            <a:pPr marL="0" indent="0">
              <a:buNone/>
            </a:pPr>
            <a:r>
              <a:rPr lang="en-GB" dirty="0">
                <a:solidFill>
                  <a:srgbClr val="0070C0"/>
                </a:solidFill>
              </a:rPr>
              <a:t>We will be finishing </a:t>
            </a:r>
            <a:r>
              <a:rPr lang="en-GB" b="1" dirty="0">
                <a:solidFill>
                  <a:srgbClr val="0070C0"/>
                </a:solidFill>
              </a:rPr>
              <a:t>Billionaire Boy </a:t>
            </a:r>
            <a:r>
              <a:rPr lang="en-GB" dirty="0">
                <a:solidFill>
                  <a:srgbClr val="0070C0"/>
                </a:solidFill>
              </a:rPr>
              <a:t>this week and thinking about the key parts in the story. It would be useful to think about the beginning, the build up, the problem, the solution and the ending.  If you choose to listen to it, please also keep reading with a grown up 5 times a week as usual. Suggested listening/ reading: </a:t>
            </a:r>
          </a:p>
          <a:p>
            <a:pPr marL="0" indent="0">
              <a:buNone/>
            </a:pPr>
            <a:r>
              <a:rPr lang="en-GB" b="1" dirty="0">
                <a:solidFill>
                  <a:srgbClr val="0070C0"/>
                </a:solidFill>
              </a:rPr>
              <a:t>Monday:</a:t>
            </a:r>
            <a:r>
              <a:rPr lang="en-GB" dirty="0">
                <a:solidFill>
                  <a:srgbClr val="0070C0"/>
                </a:solidFill>
              </a:rPr>
              <a:t> chapters 14, 15, 16 and 17 (Part 5 You Tube)</a:t>
            </a:r>
          </a:p>
          <a:p>
            <a:pPr marL="0" indent="0">
              <a:buNone/>
            </a:pPr>
            <a:r>
              <a:rPr lang="en-GB" b="1" dirty="0">
                <a:solidFill>
                  <a:srgbClr val="0070C0"/>
                </a:solidFill>
              </a:rPr>
              <a:t>Tuesday:</a:t>
            </a:r>
            <a:r>
              <a:rPr lang="en-GB" dirty="0">
                <a:solidFill>
                  <a:srgbClr val="0070C0"/>
                </a:solidFill>
              </a:rPr>
              <a:t> chapters 18, 19, 20 and 21 (Part 6 You Tube)</a:t>
            </a:r>
          </a:p>
          <a:p>
            <a:pPr marL="0" indent="0">
              <a:buNone/>
            </a:pPr>
            <a:r>
              <a:rPr lang="en-GB" b="1" dirty="0">
                <a:solidFill>
                  <a:srgbClr val="0070C0"/>
                </a:solidFill>
              </a:rPr>
              <a:t>Wednesday</a:t>
            </a:r>
            <a:r>
              <a:rPr lang="en-GB" dirty="0">
                <a:solidFill>
                  <a:srgbClr val="0070C0"/>
                </a:solidFill>
              </a:rPr>
              <a:t>: chapters 22 to the end (Part 7 You Tube)</a:t>
            </a:r>
          </a:p>
          <a:p>
            <a:pPr marL="0" indent="0">
              <a:buNone/>
            </a:pPr>
            <a:r>
              <a:rPr lang="en-GB" dirty="0">
                <a:solidFill>
                  <a:srgbClr val="0070C0"/>
                </a:solidFill>
              </a:rPr>
              <a:t>Please email </a:t>
            </a:r>
            <a:r>
              <a:rPr lang="en-GB" dirty="0">
                <a:solidFill>
                  <a:srgbClr val="0070C0"/>
                </a:solidFill>
                <a:hlinkClick r:id="rId2">
                  <a:extLst>
                    <a:ext uri="{A12FA001-AC4F-418D-AE19-62706E023703}">
                      <ahyp:hlinkClr xmlns:ahyp="http://schemas.microsoft.com/office/drawing/2018/hyperlinkcolor" val="tx"/>
                    </a:ext>
                  </a:extLst>
                </a:hlinkClick>
              </a:rPr>
              <a:t>krollins@thomasrussell-junior.staffs.sch.uk</a:t>
            </a:r>
            <a:r>
              <a:rPr lang="en-GB" dirty="0">
                <a:solidFill>
                  <a:srgbClr val="0070C0"/>
                </a:solidFill>
              </a:rPr>
              <a:t> if you do not have access to a hard copy or to You Tube. </a:t>
            </a:r>
          </a:p>
          <a:p>
            <a:pPr marL="0" indent="0">
              <a:buNone/>
            </a:pPr>
            <a:endParaRPr lang="en-GB" dirty="0">
              <a:solidFill>
                <a:srgbClr val="0070C0"/>
              </a:solidFill>
            </a:endParaRPr>
          </a:p>
          <a:p>
            <a:pPr marL="0" indent="0">
              <a:buNone/>
            </a:pPr>
            <a:endParaRPr lang="en-GB" dirty="0">
              <a:solidFill>
                <a:srgbClr val="0070C0"/>
              </a:solidFill>
            </a:endParaRP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94637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Billionaire Boy Read on YouTube</a:t>
            </a:r>
          </a:p>
        </p:txBody>
      </p:sp>
      <p:sp>
        <p:nvSpPr>
          <p:cNvPr id="3" name="Content Placeholder 2"/>
          <p:cNvSpPr>
            <a:spLocks noGrp="1"/>
          </p:cNvSpPr>
          <p:nvPr>
            <p:ph idx="1"/>
          </p:nvPr>
        </p:nvSpPr>
        <p:spPr/>
        <p:txBody>
          <a:bodyPr>
            <a:normAutofit/>
          </a:bodyPr>
          <a:lstStyle/>
          <a:p>
            <a:pPr marL="0" indent="0">
              <a:buNone/>
            </a:pPr>
            <a:r>
              <a:rPr lang="en-GB" dirty="0">
                <a:solidFill>
                  <a:srgbClr val="0070C0"/>
                </a:solidFill>
              </a:rPr>
              <a:t>Link to Part 5 (chapters 14 and 17)</a:t>
            </a:r>
          </a:p>
          <a:p>
            <a:pPr marL="0" indent="0">
              <a:buNone/>
            </a:pPr>
            <a:endParaRPr lang="en-GB" dirty="0"/>
          </a:p>
          <a:p>
            <a:pPr marL="0" indent="0">
              <a:buNone/>
            </a:pPr>
            <a:r>
              <a:rPr lang="en-GB" dirty="0">
                <a:hlinkClick r:id="rId2"/>
              </a:rPr>
              <a:t>https://www.youtube.com/watch?v=ufTxtwMxAqA</a:t>
            </a:r>
            <a:endParaRPr lang="en-GB" dirty="0"/>
          </a:p>
          <a:p>
            <a:pPr marL="0" indent="0">
              <a:buNone/>
            </a:pPr>
            <a:endParaRPr lang="en-GB" dirty="0"/>
          </a:p>
          <a:p>
            <a:pPr marL="0" indent="0">
              <a:buNone/>
            </a:pPr>
            <a:r>
              <a:rPr lang="en-GB" dirty="0">
                <a:solidFill>
                  <a:srgbClr val="0070C0"/>
                </a:solidFill>
              </a:rPr>
              <a:t>The link to the next part should show in the top right corner. </a:t>
            </a:r>
          </a:p>
        </p:txBody>
      </p:sp>
    </p:spTree>
    <p:extLst>
      <p:ext uri="{BB962C8B-B14F-4D97-AF65-F5344CB8AC3E}">
        <p14:creationId xmlns:p14="http://schemas.microsoft.com/office/powerpoint/2010/main" val="223115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70C0"/>
                </a:solidFill>
              </a:rPr>
              <a:t>Spellings </a:t>
            </a:r>
            <a:br>
              <a:rPr lang="en-GB" dirty="0">
                <a:solidFill>
                  <a:srgbClr val="0070C0"/>
                </a:solidFill>
              </a:rPr>
            </a:br>
            <a:r>
              <a:rPr lang="en-GB" dirty="0">
                <a:solidFill>
                  <a:srgbClr val="0070C0"/>
                </a:solidFill>
              </a:rPr>
              <a:t>for Friday 26th June </a:t>
            </a:r>
          </a:p>
        </p:txBody>
      </p:sp>
      <p:sp>
        <p:nvSpPr>
          <p:cNvPr id="5" name="TextBox 4"/>
          <p:cNvSpPr txBox="1"/>
          <p:nvPr/>
        </p:nvSpPr>
        <p:spPr>
          <a:xfrm>
            <a:off x="1763688" y="1331640"/>
            <a:ext cx="7128791" cy="5693866"/>
          </a:xfrm>
          <a:prstGeom prst="rect">
            <a:avLst/>
          </a:prstGeom>
          <a:noFill/>
        </p:spPr>
        <p:txBody>
          <a:bodyPr wrap="square" rtlCol="0">
            <a:spAutoFit/>
          </a:bodyPr>
          <a:lstStyle/>
          <a:p>
            <a:r>
              <a:rPr lang="en-GB" sz="2600" dirty="0">
                <a:solidFill>
                  <a:srgbClr val="0070C0"/>
                </a:solidFill>
              </a:rPr>
              <a:t>This week, we are looking at adverbials of frequency (how often) and possibility (e.g. maybe, probably). </a:t>
            </a:r>
          </a:p>
          <a:p>
            <a:endParaRPr lang="en-GB" sz="2600" dirty="0">
              <a:solidFill>
                <a:srgbClr val="0070C0"/>
              </a:solidFill>
            </a:endParaRPr>
          </a:p>
          <a:p>
            <a:r>
              <a:rPr lang="en-GB" sz="2600" dirty="0">
                <a:solidFill>
                  <a:srgbClr val="0070C0"/>
                </a:solidFill>
              </a:rPr>
              <a:t>You will notice that some of these words are Year 3 /4 spellings. </a:t>
            </a:r>
          </a:p>
          <a:p>
            <a:endParaRPr lang="en-GB" sz="2600" dirty="0">
              <a:solidFill>
                <a:srgbClr val="0070C0"/>
              </a:solidFill>
            </a:endParaRPr>
          </a:p>
          <a:p>
            <a:r>
              <a:rPr lang="en-GB" sz="2600" dirty="0">
                <a:solidFill>
                  <a:srgbClr val="0070C0"/>
                </a:solidFill>
              </a:rPr>
              <a:t>This week, there is a word search and coordinates activity to help you learn the words. </a:t>
            </a:r>
          </a:p>
          <a:p>
            <a:endParaRPr lang="en-GB" sz="2600" dirty="0">
              <a:solidFill>
                <a:srgbClr val="0070C0"/>
              </a:solidFill>
            </a:endParaRPr>
          </a:p>
          <a:p>
            <a:r>
              <a:rPr lang="en-GB" sz="2600" b="1" dirty="0">
                <a:solidFill>
                  <a:srgbClr val="0070C0"/>
                </a:solidFill>
              </a:rPr>
              <a:t>Make sure you know what each word means.</a:t>
            </a:r>
          </a:p>
          <a:p>
            <a:endParaRPr lang="en-GB" sz="2600" b="1" dirty="0">
              <a:solidFill>
                <a:srgbClr val="0070C0"/>
              </a:solidFill>
            </a:endParaRPr>
          </a:p>
          <a:p>
            <a:r>
              <a:rPr lang="en-GB" sz="2600" b="1" dirty="0">
                <a:solidFill>
                  <a:srgbClr val="0070C0"/>
                </a:solidFill>
              </a:rPr>
              <a:t>Think about how you could use some of them in your Billionaire Boy writing. </a:t>
            </a:r>
          </a:p>
        </p:txBody>
      </p:sp>
      <p:pic>
        <p:nvPicPr>
          <p:cNvPr id="8" name="Content Placeholder 7" descr="A screenshot of a cell phone&#10;&#10;Description automatically generated">
            <a:extLst>
              <a:ext uri="{FF2B5EF4-FFF2-40B4-BE49-F238E27FC236}">
                <a16:creationId xmlns:a16="http://schemas.microsoft.com/office/drawing/2014/main" id="{CC8248B4-668A-48A2-803E-2E356203233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1" y="1588589"/>
            <a:ext cx="1440160" cy="5080771"/>
          </a:xfrm>
        </p:spPr>
      </p:pic>
    </p:spTree>
    <p:extLst>
      <p:ext uri="{BB962C8B-B14F-4D97-AF65-F5344CB8AC3E}">
        <p14:creationId xmlns:p14="http://schemas.microsoft.com/office/powerpoint/2010/main" val="2760391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Stories with Humour</a:t>
            </a:r>
          </a:p>
        </p:txBody>
      </p:sp>
      <p:sp>
        <p:nvSpPr>
          <p:cNvPr id="3" name="Content Placeholder 2"/>
          <p:cNvSpPr>
            <a:spLocks noGrp="1"/>
          </p:cNvSpPr>
          <p:nvPr>
            <p:ph idx="1"/>
          </p:nvPr>
        </p:nvSpPr>
        <p:spPr/>
        <p:txBody>
          <a:bodyPr>
            <a:normAutofit/>
          </a:bodyPr>
          <a:lstStyle/>
          <a:p>
            <a:pPr marL="0" indent="0">
              <a:buNone/>
            </a:pPr>
            <a:r>
              <a:rPr lang="en-GB" u="sng" dirty="0">
                <a:solidFill>
                  <a:srgbClr val="0070C0"/>
                </a:solidFill>
              </a:rPr>
              <a:t>Weekly Overview </a:t>
            </a:r>
          </a:p>
          <a:p>
            <a:r>
              <a:rPr lang="en-GB" dirty="0">
                <a:solidFill>
                  <a:srgbClr val="0070C0"/>
                </a:solidFill>
              </a:rPr>
              <a:t>We will come up with a story idea by answering some key questions. </a:t>
            </a:r>
          </a:p>
          <a:p>
            <a:r>
              <a:rPr lang="en-GB" dirty="0">
                <a:solidFill>
                  <a:srgbClr val="0070C0"/>
                </a:solidFill>
              </a:rPr>
              <a:t>We will map out a story e.g. using a story mountain. </a:t>
            </a:r>
          </a:p>
          <a:p>
            <a:r>
              <a:rPr lang="en-GB" dirty="0">
                <a:solidFill>
                  <a:srgbClr val="0070C0"/>
                </a:solidFill>
              </a:rPr>
              <a:t>We will complete a </a:t>
            </a:r>
            <a:r>
              <a:rPr lang="en-GB" dirty="0" err="1">
                <a:solidFill>
                  <a:srgbClr val="0070C0"/>
                </a:solidFill>
              </a:rPr>
              <a:t>SPaG</a:t>
            </a:r>
            <a:r>
              <a:rPr lang="en-GB" dirty="0">
                <a:solidFill>
                  <a:srgbClr val="0070C0"/>
                </a:solidFill>
              </a:rPr>
              <a:t> mat.</a:t>
            </a:r>
          </a:p>
          <a:p>
            <a:r>
              <a:rPr lang="en-GB" dirty="0">
                <a:solidFill>
                  <a:srgbClr val="0070C0"/>
                </a:solidFill>
              </a:rPr>
              <a:t>We will recap on fronted adverbials. </a:t>
            </a:r>
          </a:p>
        </p:txBody>
      </p:sp>
    </p:spTree>
    <p:extLst>
      <p:ext uri="{BB962C8B-B14F-4D97-AF65-F5344CB8AC3E}">
        <p14:creationId xmlns:p14="http://schemas.microsoft.com/office/powerpoint/2010/main" val="11099056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5910</TotalTime>
  <Words>1546</Words>
  <Application>Microsoft Office PowerPoint</Application>
  <PresentationFormat>On-screen Show (4:3)</PresentationFormat>
  <Paragraphs>114</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ENGLISH LESSONS MONDAY 22nd JUNE TO FRIDAY 26th JUNE</vt:lpstr>
      <vt:lpstr>Stories with Humour</vt:lpstr>
      <vt:lpstr>SPaG Activity Mat </vt:lpstr>
      <vt:lpstr>SPaG.com </vt:lpstr>
      <vt:lpstr> Reading Comprehension  </vt:lpstr>
      <vt:lpstr>Reading Billionaire Boy </vt:lpstr>
      <vt:lpstr>Billionaire Boy Read on YouTube</vt:lpstr>
      <vt:lpstr>Spellings  for Friday 26th June </vt:lpstr>
      <vt:lpstr>Stories with Humour</vt:lpstr>
      <vt:lpstr>Lesson 1 of 2: Stories with Humour </vt:lpstr>
      <vt:lpstr>  L.O. To plan a story inspired by Billionaire Boy   </vt:lpstr>
      <vt:lpstr> L.O. To plan a story inspired by Billionaire Boy  </vt:lpstr>
      <vt:lpstr> L.O. To plan a story inspired by Billionaire Boy  </vt:lpstr>
      <vt:lpstr>L.O. To plan a story inspired by Billionaire Boy</vt:lpstr>
      <vt:lpstr>L.O. To plan a story inspired by Billionaire Boy  </vt:lpstr>
      <vt:lpstr>L.O. To plan a story inspired by Billionaire Boy</vt:lpstr>
      <vt:lpstr>L.O. To plan a story inspired by Billionaire Boy</vt:lpstr>
      <vt:lpstr>L.O. To plan a story inspired by Billionaire Boy</vt:lpstr>
      <vt:lpstr>L.O. To plan a story inspired by Billionaire Boy</vt:lpstr>
      <vt:lpstr>Lesson 2 of 2: Stories with Humour </vt:lpstr>
      <vt:lpstr>L.O. To map out a story inspired by David Walliams </vt:lpstr>
      <vt:lpstr>L.O. To map out a story inspired by David Walliams </vt:lpstr>
      <vt:lpstr>L.O. To map out a story inspired by David Walliams </vt:lpstr>
      <vt:lpstr>Friday 26th June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385</cp:revision>
  <dcterms:created xsi:type="dcterms:W3CDTF">2020-04-22T19:30:28Z</dcterms:created>
  <dcterms:modified xsi:type="dcterms:W3CDTF">2020-06-20T11:12:33Z</dcterms:modified>
</cp:coreProperties>
</file>